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937" r:id="rId1"/>
  </p:sldMasterIdLst>
  <p:notesMasterIdLst>
    <p:notesMasterId r:id="rId128"/>
  </p:notesMasterIdLst>
  <p:handoutMasterIdLst>
    <p:handoutMasterId r:id="rId129"/>
  </p:handoutMasterIdLst>
  <p:sldIdLst>
    <p:sldId id="274" r:id="rId2"/>
    <p:sldId id="275" r:id="rId3"/>
    <p:sldId id="480" r:id="rId4"/>
    <p:sldId id="481" r:id="rId5"/>
    <p:sldId id="482" r:id="rId6"/>
    <p:sldId id="483" r:id="rId7"/>
    <p:sldId id="484" r:id="rId8"/>
    <p:sldId id="485" r:id="rId9"/>
    <p:sldId id="486" r:id="rId10"/>
    <p:sldId id="487" r:id="rId11"/>
    <p:sldId id="488" r:id="rId12"/>
    <p:sldId id="489" r:id="rId13"/>
    <p:sldId id="490" r:id="rId14"/>
    <p:sldId id="492" r:id="rId15"/>
    <p:sldId id="517" r:id="rId16"/>
    <p:sldId id="518" r:id="rId17"/>
    <p:sldId id="493" r:id="rId18"/>
    <p:sldId id="501" r:id="rId19"/>
    <p:sldId id="502" r:id="rId20"/>
    <p:sldId id="503" r:id="rId21"/>
    <p:sldId id="504" r:id="rId22"/>
    <p:sldId id="505" r:id="rId23"/>
    <p:sldId id="506" r:id="rId24"/>
    <p:sldId id="507" r:id="rId25"/>
    <p:sldId id="508" r:id="rId26"/>
    <p:sldId id="509" r:id="rId27"/>
    <p:sldId id="510" r:id="rId28"/>
    <p:sldId id="511" r:id="rId29"/>
    <p:sldId id="512" r:id="rId30"/>
    <p:sldId id="513" r:id="rId31"/>
    <p:sldId id="519" r:id="rId32"/>
    <p:sldId id="514" r:id="rId33"/>
    <p:sldId id="516" r:id="rId34"/>
    <p:sldId id="469" r:id="rId35"/>
    <p:sldId id="470" r:id="rId36"/>
    <p:sldId id="471" r:id="rId37"/>
    <p:sldId id="472" r:id="rId38"/>
    <p:sldId id="473" r:id="rId39"/>
    <p:sldId id="474" r:id="rId40"/>
    <p:sldId id="475" r:id="rId41"/>
    <p:sldId id="476" r:id="rId42"/>
    <p:sldId id="477" r:id="rId43"/>
    <p:sldId id="478" r:id="rId44"/>
    <p:sldId id="479" r:id="rId45"/>
    <p:sldId id="339" r:id="rId46"/>
    <p:sldId id="340" r:id="rId47"/>
    <p:sldId id="341" r:id="rId48"/>
    <p:sldId id="342" r:id="rId49"/>
    <p:sldId id="343" r:id="rId50"/>
    <p:sldId id="456" r:id="rId51"/>
    <p:sldId id="345" r:id="rId52"/>
    <p:sldId id="346" r:id="rId53"/>
    <p:sldId id="347" r:id="rId54"/>
    <p:sldId id="348" r:id="rId55"/>
    <p:sldId id="349" r:id="rId56"/>
    <p:sldId id="350" r:id="rId57"/>
    <p:sldId id="351" r:id="rId58"/>
    <p:sldId id="352" r:id="rId59"/>
    <p:sldId id="358" r:id="rId60"/>
    <p:sldId id="359" r:id="rId61"/>
    <p:sldId id="360" r:id="rId62"/>
    <p:sldId id="361" r:id="rId63"/>
    <p:sldId id="362" r:id="rId64"/>
    <p:sldId id="363" r:id="rId65"/>
    <p:sldId id="364" r:id="rId66"/>
    <p:sldId id="370" r:id="rId67"/>
    <p:sldId id="371" r:id="rId68"/>
    <p:sldId id="372" r:id="rId69"/>
    <p:sldId id="373" r:id="rId70"/>
    <p:sldId id="374" r:id="rId71"/>
    <p:sldId id="375" r:id="rId72"/>
    <p:sldId id="376" r:id="rId73"/>
    <p:sldId id="377" r:id="rId74"/>
    <p:sldId id="378" r:id="rId75"/>
    <p:sldId id="379" r:id="rId76"/>
    <p:sldId id="380" r:id="rId77"/>
    <p:sldId id="381" r:id="rId78"/>
    <p:sldId id="382" r:id="rId79"/>
    <p:sldId id="383" r:id="rId80"/>
    <p:sldId id="384" r:id="rId81"/>
    <p:sldId id="385" r:id="rId82"/>
    <p:sldId id="386" r:id="rId83"/>
    <p:sldId id="387" r:id="rId84"/>
    <p:sldId id="388" r:id="rId85"/>
    <p:sldId id="389" r:id="rId86"/>
    <p:sldId id="395" r:id="rId87"/>
    <p:sldId id="396" r:id="rId88"/>
    <p:sldId id="397" r:id="rId89"/>
    <p:sldId id="398" r:id="rId90"/>
    <p:sldId id="399" r:id="rId91"/>
    <p:sldId id="401" r:id="rId92"/>
    <p:sldId id="402" r:id="rId93"/>
    <p:sldId id="403" r:id="rId94"/>
    <p:sldId id="404" r:id="rId95"/>
    <p:sldId id="405" r:id="rId96"/>
    <p:sldId id="415" r:id="rId97"/>
    <p:sldId id="416" r:id="rId98"/>
    <p:sldId id="417" r:id="rId99"/>
    <p:sldId id="418" r:id="rId100"/>
    <p:sldId id="419" r:id="rId101"/>
    <p:sldId id="420" r:id="rId102"/>
    <p:sldId id="421" r:id="rId103"/>
    <p:sldId id="422" r:id="rId104"/>
    <p:sldId id="423" r:id="rId105"/>
    <p:sldId id="424" r:id="rId106"/>
    <p:sldId id="425" r:id="rId107"/>
    <p:sldId id="426" r:id="rId108"/>
    <p:sldId id="427" r:id="rId109"/>
    <p:sldId id="428" r:id="rId110"/>
    <p:sldId id="429" r:id="rId111"/>
    <p:sldId id="430" r:id="rId112"/>
    <p:sldId id="431" r:id="rId113"/>
    <p:sldId id="432" r:id="rId114"/>
    <p:sldId id="434" r:id="rId115"/>
    <p:sldId id="435" r:id="rId116"/>
    <p:sldId id="440" r:id="rId117"/>
    <p:sldId id="441" r:id="rId118"/>
    <p:sldId id="442" r:id="rId119"/>
    <p:sldId id="443" r:id="rId120"/>
    <p:sldId id="444" r:id="rId121"/>
    <p:sldId id="445" r:id="rId122"/>
    <p:sldId id="446" r:id="rId123"/>
    <p:sldId id="448" r:id="rId124"/>
    <p:sldId id="449" r:id="rId125"/>
    <p:sldId id="454" r:id="rId126"/>
    <p:sldId id="455" r:id="rId127"/>
  </p:sldIdLst>
  <p:sldSz cx="9144000" cy="6858000" type="screen4x3"/>
  <p:notesSz cx="7315200" cy="9601200"/>
  <p:embeddedFontLst>
    <p:embeddedFont>
      <p:font typeface="Tahoma" panose="020B0604030504040204" pitchFamily="34" charset="0"/>
      <p:regular r:id="rId130"/>
      <p:bold r:id="rId131"/>
    </p:embeddedFont>
    <p:embeddedFont>
      <p:font typeface="MS PGothic" panose="020B0600070205080204" pitchFamily="34" charset="-128"/>
      <p:regular r:id="rId132"/>
    </p:embeddedFont>
    <p:embeddedFont>
      <p:font typeface="MS PGothic" panose="020B0600070205080204" pitchFamily="34" charset="-128"/>
      <p:regular r:id="rId132"/>
    </p:embeddedFont>
  </p:embeddedFontLst>
  <p:defaultTextStyle>
    <a:defPPr>
      <a:defRPr lang="en-US"/>
    </a:defPPr>
    <a:lvl1pPr algn="l" rtl="0" eaLnBrk="0" fontAlgn="base" hangingPunct="0">
      <a:spcBef>
        <a:spcPct val="0"/>
      </a:spcBef>
      <a:spcAft>
        <a:spcPct val="0"/>
      </a:spcAft>
      <a:defRPr sz="4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4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4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4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4400" kern="1200">
        <a:solidFill>
          <a:schemeClr val="tx1"/>
        </a:solidFill>
        <a:latin typeface="Times New Roman" pitchFamily="18" charset="0"/>
        <a:ea typeface="+mn-ea"/>
        <a:cs typeface="+mn-cs"/>
      </a:defRPr>
    </a:lvl5pPr>
    <a:lvl6pPr marL="2286000" algn="l" defTabSz="914400" rtl="0" eaLnBrk="1" latinLnBrk="0" hangingPunct="1">
      <a:defRPr sz="4400" kern="1200">
        <a:solidFill>
          <a:schemeClr val="tx1"/>
        </a:solidFill>
        <a:latin typeface="Times New Roman" pitchFamily="18" charset="0"/>
        <a:ea typeface="+mn-ea"/>
        <a:cs typeface="+mn-cs"/>
      </a:defRPr>
    </a:lvl6pPr>
    <a:lvl7pPr marL="2743200" algn="l" defTabSz="914400" rtl="0" eaLnBrk="1" latinLnBrk="0" hangingPunct="1">
      <a:defRPr sz="4400" kern="1200">
        <a:solidFill>
          <a:schemeClr val="tx1"/>
        </a:solidFill>
        <a:latin typeface="Times New Roman" pitchFamily="18" charset="0"/>
        <a:ea typeface="+mn-ea"/>
        <a:cs typeface="+mn-cs"/>
      </a:defRPr>
    </a:lvl7pPr>
    <a:lvl8pPr marL="3200400" algn="l" defTabSz="914400" rtl="0" eaLnBrk="1" latinLnBrk="0" hangingPunct="1">
      <a:defRPr sz="4400" kern="1200">
        <a:solidFill>
          <a:schemeClr val="tx1"/>
        </a:solidFill>
        <a:latin typeface="Times New Roman" pitchFamily="18" charset="0"/>
        <a:ea typeface="+mn-ea"/>
        <a:cs typeface="+mn-cs"/>
      </a:defRPr>
    </a:lvl8pPr>
    <a:lvl9pPr marL="3657600" algn="l" defTabSz="914400" rtl="0" eaLnBrk="1" latinLnBrk="0" hangingPunct="1">
      <a:defRPr sz="4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son Gillam" initials="JG" lastIdx="2" clrIdx="0"/>
  <p:cmAuthor id="1" name="Jason Wood"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a:srgbClr val="99FFCC"/>
    <a:srgbClr val="00FF00"/>
    <a:srgbClr val="FF0000"/>
    <a:srgbClr val="FF6600"/>
    <a:srgbClr val="000066"/>
    <a:srgbClr val="FF33CC"/>
    <a:srgbClr val="FFFF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31" autoAdjust="0"/>
    <p:restoredTop sz="85828" autoAdjust="0"/>
  </p:normalViewPr>
  <p:slideViewPr>
    <p:cSldViewPr snapToGrid="0" snapToObjects="1">
      <p:cViewPr>
        <p:scale>
          <a:sx n="97" d="100"/>
          <a:sy n="97" d="100"/>
        </p:scale>
        <p:origin x="2405"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2179" y="224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commentAuthors" Target="commentAuthors.xml"/><Relationship Id="rId138"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handoutMaster" Target="handoutMasters/handoutMaster1.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1.fntdata"/><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2.fntdata"/><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4E2679-122F-4812-9A0A-57EEC2AFAC7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A2A9E4D1-96AE-4F01-B75D-C162A7FED8BB}">
      <dgm:prSet phldrT="[Text]"/>
      <dgm:spPr>
        <a:solidFill>
          <a:srgbClr val="FFCC00"/>
        </a:solidFill>
      </dgm:spPr>
      <dgm:t>
        <a:bodyPr/>
        <a:lstStyle/>
        <a:p>
          <a:r>
            <a:rPr lang="en-US" dirty="0">
              <a:solidFill>
                <a:schemeClr val="tx1"/>
              </a:solidFill>
            </a:rPr>
            <a:t>Server1</a:t>
          </a:r>
        </a:p>
      </dgm:t>
    </dgm:pt>
    <dgm:pt modelId="{2A978498-8455-4001-BA67-FD1E2B032392}" type="parTrans" cxnId="{CE2933B9-7417-4C08-9210-DEB4270F63E1}">
      <dgm:prSet/>
      <dgm:spPr/>
      <dgm:t>
        <a:bodyPr/>
        <a:lstStyle/>
        <a:p>
          <a:endParaRPr lang="en-US"/>
        </a:p>
      </dgm:t>
    </dgm:pt>
    <dgm:pt modelId="{5CFF04FE-7943-43B8-82CE-A79307B2ABCB}" type="sibTrans" cxnId="{CE2933B9-7417-4C08-9210-DEB4270F63E1}">
      <dgm:prSet/>
      <dgm:spPr/>
      <dgm:t>
        <a:bodyPr/>
        <a:lstStyle/>
        <a:p>
          <a:endParaRPr lang="en-US"/>
        </a:p>
      </dgm:t>
    </dgm:pt>
    <dgm:pt modelId="{EFFA8D3F-70DE-468D-87D6-68596B5AF097}">
      <dgm:prSet phldrT="[Text]"/>
      <dgm:spPr>
        <a:solidFill>
          <a:srgbClr val="FFCC00"/>
        </a:solidFill>
      </dgm:spPr>
      <dgm:t>
        <a:bodyPr/>
        <a:lstStyle/>
        <a:p>
          <a:r>
            <a:rPr lang="en-US" dirty="0">
              <a:solidFill>
                <a:schemeClr val="tx1"/>
              </a:solidFill>
            </a:rPr>
            <a:t>Host:www</a:t>
          </a:r>
        </a:p>
      </dgm:t>
    </dgm:pt>
    <dgm:pt modelId="{F22010BD-E303-4503-8E5D-C48B36E6908C}" type="parTrans" cxnId="{01244534-3256-4E9E-BBB9-20C0435DDAD9}">
      <dgm:prSet/>
      <dgm:spPr/>
      <dgm:t>
        <a:bodyPr/>
        <a:lstStyle/>
        <a:p>
          <a:endParaRPr lang="en-US" dirty="0"/>
        </a:p>
      </dgm:t>
    </dgm:pt>
    <dgm:pt modelId="{C084E0C8-9932-4D86-8953-BF0599C5C6CF}" type="sibTrans" cxnId="{01244534-3256-4E9E-BBB9-20C0435DDAD9}">
      <dgm:prSet/>
      <dgm:spPr/>
      <dgm:t>
        <a:bodyPr/>
        <a:lstStyle/>
        <a:p>
          <a:endParaRPr lang="en-US"/>
        </a:p>
      </dgm:t>
    </dgm:pt>
    <dgm:pt modelId="{ECF071F0-1A4D-401E-AA1E-FE1F6928A922}">
      <dgm:prSet phldrT="[Text]"/>
      <dgm:spPr>
        <a:solidFill>
          <a:srgbClr val="FFCC00"/>
        </a:solidFill>
      </dgm:spPr>
      <dgm:t>
        <a:bodyPr/>
        <a:lstStyle/>
        <a:p>
          <a:r>
            <a:rPr lang="en-US" dirty="0">
              <a:solidFill>
                <a:schemeClr val="tx1"/>
              </a:solidFill>
            </a:rPr>
            <a:t>index.html</a:t>
          </a:r>
        </a:p>
      </dgm:t>
    </dgm:pt>
    <dgm:pt modelId="{9AA376C8-7E7B-4961-894A-F4FD67E598D9}" type="parTrans" cxnId="{1DCFB668-AE81-4C87-84C0-434C0D73E831}">
      <dgm:prSet/>
      <dgm:spPr/>
      <dgm:t>
        <a:bodyPr/>
        <a:lstStyle/>
        <a:p>
          <a:endParaRPr lang="en-US" dirty="0"/>
        </a:p>
      </dgm:t>
    </dgm:pt>
    <dgm:pt modelId="{EF945B56-825A-4B63-8891-EDA800F0694C}" type="sibTrans" cxnId="{1DCFB668-AE81-4C87-84C0-434C0D73E831}">
      <dgm:prSet/>
      <dgm:spPr/>
      <dgm:t>
        <a:bodyPr/>
        <a:lstStyle/>
        <a:p>
          <a:endParaRPr lang="en-US"/>
        </a:p>
      </dgm:t>
    </dgm:pt>
    <dgm:pt modelId="{F08E1E13-FB58-48EF-A602-C80F26EBC2AC}">
      <dgm:prSet phldrT="[Text]"/>
      <dgm:spPr>
        <a:solidFill>
          <a:srgbClr val="FFCC00"/>
        </a:solidFill>
      </dgm:spPr>
      <dgm:t>
        <a:bodyPr/>
        <a:lstStyle/>
        <a:p>
          <a:r>
            <a:rPr lang="en-US" dirty="0">
              <a:solidFill>
                <a:schemeClr val="tx1"/>
              </a:solidFill>
            </a:rPr>
            <a:t>robots.txt</a:t>
          </a:r>
        </a:p>
      </dgm:t>
    </dgm:pt>
    <dgm:pt modelId="{E1716E06-31A2-4E9D-8654-6B5233806B1F}" type="parTrans" cxnId="{D4F38621-C995-4257-B8BF-767FB653DD1C}">
      <dgm:prSet/>
      <dgm:spPr/>
      <dgm:t>
        <a:bodyPr/>
        <a:lstStyle/>
        <a:p>
          <a:endParaRPr lang="en-US" dirty="0"/>
        </a:p>
      </dgm:t>
    </dgm:pt>
    <dgm:pt modelId="{BD6AA842-707A-415A-AFBF-E7748424FC9D}" type="sibTrans" cxnId="{D4F38621-C995-4257-B8BF-767FB653DD1C}">
      <dgm:prSet/>
      <dgm:spPr/>
      <dgm:t>
        <a:bodyPr/>
        <a:lstStyle/>
        <a:p>
          <a:endParaRPr lang="en-US"/>
        </a:p>
      </dgm:t>
    </dgm:pt>
    <dgm:pt modelId="{01B543E8-1D32-4A05-82D4-8C3F1DE25042}">
      <dgm:prSet phldrT="[Text]"/>
      <dgm:spPr>
        <a:solidFill>
          <a:srgbClr val="FFCC00"/>
        </a:solidFill>
      </dgm:spPr>
      <dgm:t>
        <a:bodyPr/>
        <a:lstStyle/>
        <a:p>
          <a:r>
            <a:rPr lang="en-US" dirty="0">
              <a:solidFill>
                <a:schemeClr val="tx1"/>
              </a:solidFill>
            </a:rPr>
            <a:t>Host:dev</a:t>
          </a:r>
        </a:p>
      </dgm:t>
    </dgm:pt>
    <dgm:pt modelId="{53FDEC9D-BD91-4CF6-9B5B-55FB485D4283}" type="parTrans" cxnId="{25E47077-DBB2-4A93-8148-48C9A3B0A005}">
      <dgm:prSet/>
      <dgm:spPr/>
      <dgm:t>
        <a:bodyPr/>
        <a:lstStyle/>
        <a:p>
          <a:endParaRPr lang="en-US" dirty="0"/>
        </a:p>
      </dgm:t>
    </dgm:pt>
    <dgm:pt modelId="{3D9CDE3D-10D8-4640-811F-5697E725D184}" type="sibTrans" cxnId="{25E47077-DBB2-4A93-8148-48C9A3B0A005}">
      <dgm:prSet/>
      <dgm:spPr/>
      <dgm:t>
        <a:bodyPr/>
        <a:lstStyle/>
        <a:p>
          <a:endParaRPr lang="en-US"/>
        </a:p>
      </dgm:t>
    </dgm:pt>
    <dgm:pt modelId="{AC391200-384D-4621-99E1-B2C7D9799249}">
      <dgm:prSet phldrT="[Text]"/>
      <dgm:spPr>
        <a:solidFill>
          <a:srgbClr val="FFCC00"/>
        </a:solidFill>
      </dgm:spPr>
      <dgm:t>
        <a:bodyPr/>
        <a:lstStyle/>
        <a:p>
          <a:r>
            <a:rPr lang="en-US" dirty="0">
              <a:solidFill>
                <a:schemeClr val="tx1"/>
              </a:solidFill>
            </a:rPr>
            <a:t>index.html</a:t>
          </a:r>
        </a:p>
      </dgm:t>
    </dgm:pt>
    <dgm:pt modelId="{E713C67C-50EF-4DF8-8727-EFE745B8D618}" type="parTrans" cxnId="{5B874814-D184-45EC-B4B6-739C3049FE89}">
      <dgm:prSet/>
      <dgm:spPr/>
      <dgm:t>
        <a:bodyPr/>
        <a:lstStyle/>
        <a:p>
          <a:endParaRPr lang="en-US" dirty="0"/>
        </a:p>
      </dgm:t>
    </dgm:pt>
    <dgm:pt modelId="{36CC5FB9-66F3-4238-B5EF-B75B0375255D}" type="sibTrans" cxnId="{5B874814-D184-45EC-B4B6-739C3049FE89}">
      <dgm:prSet/>
      <dgm:spPr/>
      <dgm:t>
        <a:bodyPr/>
        <a:lstStyle/>
        <a:p>
          <a:endParaRPr lang="en-US"/>
        </a:p>
      </dgm:t>
    </dgm:pt>
    <dgm:pt modelId="{416A24E1-C5A5-4000-99F4-6021C0548FD7}">
      <dgm:prSet phldrT="[Text]"/>
      <dgm:spPr>
        <a:solidFill>
          <a:srgbClr val="FFCC00"/>
        </a:solidFill>
      </dgm:spPr>
      <dgm:t>
        <a:bodyPr/>
        <a:lstStyle/>
        <a:p>
          <a:r>
            <a:rPr lang="en-US" dirty="0">
              <a:solidFill>
                <a:schemeClr val="tx1"/>
              </a:solidFill>
            </a:rPr>
            <a:t>admin/</a:t>
          </a:r>
        </a:p>
      </dgm:t>
    </dgm:pt>
    <dgm:pt modelId="{A69FA0C0-3A2F-4123-96F8-D71D440219F5}" type="parTrans" cxnId="{DA296CBC-08F8-4A4A-B06C-CB08953A2568}">
      <dgm:prSet/>
      <dgm:spPr/>
      <dgm:t>
        <a:bodyPr/>
        <a:lstStyle/>
        <a:p>
          <a:endParaRPr lang="en-US" dirty="0"/>
        </a:p>
      </dgm:t>
    </dgm:pt>
    <dgm:pt modelId="{76241149-E396-48AC-854B-525652925B96}" type="sibTrans" cxnId="{DA296CBC-08F8-4A4A-B06C-CB08953A2568}">
      <dgm:prSet/>
      <dgm:spPr/>
      <dgm:t>
        <a:bodyPr/>
        <a:lstStyle/>
        <a:p>
          <a:endParaRPr lang="en-US"/>
        </a:p>
      </dgm:t>
    </dgm:pt>
    <dgm:pt modelId="{5BF471F1-83CE-417F-81E3-5D230AA194A0}" type="pres">
      <dgm:prSet presAssocID="{244E2679-122F-4812-9A0A-57EEC2AFAC70}" presName="diagram" presStyleCnt="0">
        <dgm:presLayoutVars>
          <dgm:chPref val="1"/>
          <dgm:dir/>
          <dgm:animOne val="branch"/>
          <dgm:animLvl val="lvl"/>
          <dgm:resizeHandles val="exact"/>
        </dgm:presLayoutVars>
      </dgm:prSet>
      <dgm:spPr/>
    </dgm:pt>
    <dgm:pt modelId="{1C7DFE9C-8671-4E94-9189-93C11935E800}" type="pres">
      <dgm:prSet presAssocID="{A2A9E4D1-96AE-4F01-B75D-C162A7FED8BB}" presName="root1" presStyleCnt="0"/>
      <dgm:spPr/>
    </dgm:pt>
    <dgm:pt modelId="{9D637DC2-A0F1-4C34-890D-A33F564C50B5}" type="pres">
      <dgm:prSet presAssocID="{A2A9E4D1-96AE-4F01-B75D-C162A7FED8BB}" presName="LevelOneTextNode" presStyleLbl="node0" presStyleIdx="0" presStyleCnt="1">
        <dgm:presLayoutVars>
          <dgm:chPref val="3"/>
        </dgm:presLayoutVars>
      </dgm:prSet>
      <dgm:spPr/>
    </dgm:pt>
    <dgm:pt modelId="{C9E643D1-93BA-41C7-B9A4-D8C802D72ABA}" type="pres">
      <dgm:prSet presAssocID="{A2A9E4D1-96AE-4F01-B75D-C162A7FED8BB}" presName="level2hierChild" presStyleCnt="0"/>
      <dgm:spPr/>
    </dgm:pt>
    <dgm:pt modelId="{D6A96BD3-BC83-4CFD-B7C6-831BD215D49B}" type="pres">
      <dgm:prSet presAssocID="{F22010BD-E303-4503-8E5D-C48B36E6908C}" presName="conn2-1" presStyleLbl="parChTrans1D2" presStyleIdx="0" presStyleCnt="2"/>
      <dgm:spPr/>
    </dgm:pt>
    <dgm:pt modelId="{780BE2CA-4DC6-4AEE-9BB4-18BA043AC954}" type="pres">
      <dgm:prSet presAssocID="{F22010BD-E303-4503-8E5D-C48B36E6908C}" presName="connTx" presStyleLbl="parChTrans1D2" presStyleIdx="0" presStyleCnt="2"/>
      <dgm:spPr/>
    </dgm:pt>
    <dgm:pt modelId="{C0C07BF6-23E1-4B76-B493-3D8381011B8C}" type="pres">
      <dgm:prSet presAssocID="{EFFA8D3F-70DE-468D-87D6-68596B5AF097}" presName="root2" presStyleCnt="0"/>
      <dgm:spPr/>
    </dgm:pt>
    <dgm:pt modelId="{9D1C2075-2EC0-4EC8-8F57-A199487F952E}" type="pres">
      <dgm:prSet presAssocID="{EFFA8D3F-70DE-468D-87D6-68596B5AF097}" presName="LevelTwoTextNode" presStyleLbl="node2" presStyleIdx="0" presStyleCnt="2">
        <dgm:presLayoutVars>
          <dgm:chPref val="3"/>
        </dgm:presLayoutVars>
      </dgm:prSet>
      <dgm:spPr/>
    </dgm:pt>
    <dgm:pt modelId="{E72F9057-DF0A-43BB-B6DA-84543BE1F4E5}" type="pres">
      <dgm:prSet presAssocID="{EFFA8D3F-70DE-468D-87D6-68596B5AF097}" presName="level3hierChild" presStyleCnt="0"/>
      <dgm:spPr/>
    </dgm:pt>
    <dgm:pt modelId="{5FBB9A74-109F-48FB-A3E2-B0B0A97EC9E2}" type="pres">
      <dgm:prSet presAssocID="{9AA376C8-7E7B-4961-894A-F4FD67E598D9}" presName="conn2-1" presStyleLbl="parChTrans1D3" presStyleIdx="0" presStyleCnt="4"/>
      <dgm:spPr/>
    </dgm:pt>
    <dgm:pt modelId="{42AF5793-11D9-4CED-8C59-656327B9CE09}" type="pres">
      <dgm:prSet presAssocID="{9AA376C8-7E7B-4961-894A-F4FD67E598D9}" presName="connTx" presStyleLbl="parChTrans1D3" presStyleIdx="0" presStyleCnt="4"/>
      <dgm:spPr/>
    </dgm:pt>
    <dgm:pt modelId="{55ECF4CF-E254-4954-94D8-FA166292BD44}" type="pres">
      <dgm:prSet presAssocID="{ECF071F0-1A4D-401E-AA1E-FE1F6928A922}" presName="root2" presStyleCnt="0"/>
      <dgm:spPr/>
    </dgm:pt>
    <dgm:pt modelId="{4CFDDC65-BBEC-4E2B-8592-A2228F6EAF4C}" type="pres">
      <dgm:prSet presAssocID="{ECF071F0-1A4D-401E-AA1E-FE1F6928A922}" presName="LevelTwoTextNode" presStyleLbl="node3" presStyleIdx="0" presStyleCnt="4">
        <dgm:presLayoutVars>
          <dgm:chPref val="3"/>
        </dgm:presLayoutVars>
      </dgm:prSet>
      <dgm:spPr/>
    </dgm:pt>
    <dgm:pt modelId="{0DA36BAE-C99D-4F69-A872-17F0027F9E23}" type="pres">
      <dgm:prSet presAssocID="{ECF071F0-1A4D-401E-AA1E-FE1F6928A922}" presName="level3hierChild" presStyleCnt="0"/>
      <dgm:spPr/>
    </dgm:pt>
    <dgm:pt modelId="{BE98B0D1-0420-4B64-8757-288D3FC5150F}" type="pres">
      <dgm:prSet presAssocID="{E1716E06-31A2-4E9D-8654-6B5233806B1F}" presName="conn2-1" presStyleLbl="parChTrans1D3" presStyleIdx="1" presStyleCnt="4"/>
      <dgm:spPr/>
    </dgm:pt>
    <dgm:pt modelId="{793F38A9-3A2D-44FD-BD06-57B7F03726D4}" type="pres">
      <dgm:prSet presAssocID="{E1716E06-31A2-4E9D-8654-6B5233806B1F}" presName="connTx" presStyleLbl="parChTrans1D3" presStyleIdx="1" presStyleCnt="4"/>
      <dgm:spPr/>
    </dgm:pt>
    <dgm:pt modelId="{F7A68286-7D33-4B78-AF0F-C5527EFF9CA7}" type="pres">
      <dgm:prSet presAssocID="{F08E1E13-FB58-48EF-A602-C80F26EBC2AC}" presName="root2" presStyleCnt="0"/>
      <dgm:spPr/>
    </dgm:pt>
    <dgm:pt modelId="{76E1FC15-A7F8-4F12-9BA7-65A1876E1213}" type="pres">
      <dgm:prSet presAssocID="{F08E1E13-FB58-48EF-A602-C80F26EBC2AC}" presName="LevelTwoTextNode" presStyleLbl="node3" presStyleIdx="1" presStyleCnt="4">
        <dgm:presLayoutVars>
          <dgm:chPref val="3"/>
        </dgm:presLayoutVars>
      </dgm:prSet>
      <dgm:spPr/>
    </dgm:pt>
    <dgm:pt modelId="{E6EDD3ED-0C43-4AC8-9F5E-B6E04652903B}" type="pres">
      <dgm:prSet presAssocID="{F08E1E13-FB58-48EF-A602-C80F26EBC2AC}" presName="level3hierChild" presStyleCnt="0"/>
      <dgm:spPr/>
    </dgm:pt>
    <dgm:pt modelId="{1A27C802-C928-42A7-8D1B-22DB4067EA3B}" type="pres">
      <dgm:prSet presAssocID="{A69FA0C0-3A2F-4123-96F8-D71D440219F5}" presName="conn2-1" presStyleLbl="parChTrans1D3" presStyleIdx="2" presStyleCnt="4"/>
      <dgm:spPr/>
    </dgm:pt>
    <dgm:pt modelId="{CF4D15A2-19F4-4466-A748-3AF95CFFB995}" type="pres">
      <dgm:prSet presAssocID="{A69FA0C0-3A2F-4123-96F8-D71D440219F5}" presName="connTx" presStyleLbl="parChTrans1D3" presStyleIdx="2" presStyleCnt="4"/>
      <dgm:spPr/>
    </dgm:pt>
    <dgm:pt modelId="{F52F787C-9978-447F-A816-9D539145C406}" type="pres">
      <dgm:prSet presAssocID="{416A24E1-C5A5-4000-99F4-6021C0548FD7}" presName="root2" presStyleCnt="0"/>
      <dgm:spPr/>
    </dgm:pt>
    <dgm:pt modelId="{D558EA9C-F84D-4E29-869D-EEE57456DE9C}" type="pres">
      <dgm:prSet presAssocID="{416A24E1-C5A5-4000-99F4-6021C0548FD7}" presName="LevelTwoTextNode" presStyleLbl="node3" presStyleIdx="2" presStyleCnt="4">
        <dgm:presLayoutVars>
          <dgm:chPref val="3"/>
        </dgm:presLayoutVars>
      </dgm:prSet>
      <dgm:spPr/>
    </dgm:pt>
    <dgm:pt modelId="{5D58C8DF-4A8E-48F6-9F3C-D65E17102A09}" type="pres">
      <dgm:prSet presAssocID="{416A24E1-C5A5-4000-99F4-6021C0548FD7}" presName="level3hierChild" presStyleCnt="0"/>
      <dgm:spPr/>
    </dgm:pt>
    <dgm:pt modelId="{B2E2834D-6140-4B4F-B980-13BD5088A2D9}" type="pres">
      <dgm:prSet presAssocID="{53FDEC9D-BD91-4CF6-9B5B-55FB485D4283}" presName="conn2-1" presStyleLbl="parChTrans1D2" presStyleIdx="1" presStyleCnt="2"/>
      <dgm:spPr/>
    </dgm:pt>
    <dgm:pt modelId="{74C88EB3-1DEA-427A-952A-0B462403CDD8}" type="pres">
      <dgm:prSet presAssocID="{53FDEC9D-BD91-4CF6-9B5B-55FB485D4283}" presName="connTx" presStyleLbl="parChTrans1D2" presStyleIdx="1" presStyleCnt="2"/>
      <dgm:spPr/>
    </dgm:pt>
    <dgm:pt modelId="{4FC75DF4-1A1A-468B-A952-B6A8D2E4113C}" type="pres">
      <dgm:prSet presAssocID="{01B543E8-1D32-4A05-82D4-8C3F1DE25042}" presName="root2" presStyleCnt="0"/>
      <dgm:spPr/>
    </dgm:pt>
    <dgm:pt modelId="{46C37DBC-3E99-441D-9364-93DDA907BA79}" type="pres">
      <dgm:prSet presAssocID="{01B543E8-1D32-4A05-82D4-8C3F1DE25042}" presName="LevelTwoTextNode" presStyleLbl="node2" presStyleIdx="1" presStyleCnt="2">
        <dgm:presLayoutVars>
          <dgm:chPref val="3"/>
        </dgm:presLayoutVars>
      </dgm:prSet>
      <dgm:spPr/>
    </dgm:pt>
    <dgm:pt modelId="{A6628648-AB7E-49B5-8BC2-0E32BBDFABC8}" type="pres">
      <dgm:prSet presAssocID="{01B543E8-1D32-4A05-82D4-8C3F1DE25042}" presName="level3hierChild" presStyleCnt="0"/>
      <dgm:spPr/>
    </dgm:pt>
    <dgm:pt modelId="{2FE30653-3CDE-4A16-A8E9-3AD7CEC704BC}" type="pres">
      <dgm:prSet presAssocID="{E713C67C-50EF-4DF8-8727-EFE745B8D618}" presName="conn2-1" presStyleLbl="parChTrans1D3" presStyleIdx="3" presStyleCnt="4"/>
      <dgm:spPr/>
    </dgm:pt>
    <dgm:pt modelId="{327B71AA-AF39-46A6-BFC9-12DF6955580F}" type="pres">
      <dgm:prSet presAssocID="{E713C67C-50EF-4DF8-8727-EFE745B8D618}" presName="connTx" presStyleLbl="parChTrans1D3" presStyleIdx="3" presStyleCnt="4"/>
      <dgm:spPr/>
    </dgm:pt>
    <dgm:pt modelId="{30DB2E1C-118B-4B47-A404-9A1973DCF681}" type="pres">
      <dgm:prSet presAssocID="{AC391200-384D-4621-99E1-B2C7D9799249}" presName="root2" presStyleCnt="0"/>
      <dgm:spPr/>
    </dgm:pt>
    <dgm:pt modelId="{73917651-1071-43EB-BA8E-F09B77679B29}" type="pres">
      <dgm:prSet presAssocID="{AC391200-384D-4621-99E1-B2C7D9799249}" presName="LevelTwoTextNode" presStyleLbl="node3" presStyleIdx="3" presStyleCnt="4">
        <dgm:presLayoutVars>
          <dgm:chPref val="3"/>
        </dgm:presLayoutVars>
      </dgm:prSet>
      <dgm:spPr/>
    </dgm:pt>
    <dgm:pt modelId="{7E334B19-5DD9-4907-8D5A-1266C0966964}" type="pres">
      <dgm:prSet presAssocID="{AC391200-384D-4621-99E1-B2C7D9799249}" presName="level3hierChild" presStyleCnt="0"/>
      <dgm:spPr/>
    </dgm:pt>
  </dgm:ptLst>
  <dgm:cxnLst>
    <dgm:cxn modelId="{3FA73E00-B12A-AC4F-A1F9-8A47F9DE1F3A}" type="presOf" srcId="{E713C67C-50EF-4DF8-8727-EFE745B8D618}" destId="{327B71AA-AF39-46A6-BFC9-12DF6955580F}" srcOrd="1" destOrd="0" presId="urn:microsoft.com/office/officeart/2005/8/layout/hierarchy2"/>
    <dgm:cxn modelId="{5B874814-D184-45EC-B4B6-739C3049FE89}" srcId="{01B543E8-1D32-4A05-82D4-8C3F1DE25042}" destId="{AC391200-384D-4621-99E1-B2C7D9799249}" srcOrd="0" destOrd="0" parTransId="{E713C67C-50EF-4DF8-8727-EFE745B8D618}" sibTransId="{36CC5FB9-66F3-4238-B5EF-B75B0375255D}"/>
    <dgm:cxn modelId="{0B06CA14-92A8-F946-9042-ED582B4F4037}" type="presOf" srcId="{53FDEC9D-BD91-4CF6-9B5B-55FB485D4283}" destId="{74C88EB3-1DEA-427A-952A-0B462403CDD8}" srcOrd="1" destOrd="0" presId="urn:microsoft.com/office/officeart/2005/8/layout/hierarchy2"/>
    <dgm:cxn modelId="{B37FA519-7080-4A47-BB27-1B0F06FE3668}" type="presOf" srcId="{ECF071F0-1A4D-401E-AA1E-FE1F6928A922}" destId="{4CFDDC65-BBEC-4E2B-8592-A2228F6EAF4C}" srcOrd="0" destOrd="0" presId="urn:microsoft.com/office/officeart/2005/8/layout/hierarchy2"/>
    <dgm:cxn modelId="{D4F38621-C995-4257-B8BF-767FB653DD1C}" srcId="{EFFA8D3F-70DE-468D-87D6-68596B5AF097}" destId="{F08E1E13-FB58-48EF-A602-C80F26EBC2AC}" srcOrd="1" destOrd="0" parTransId="{E1716E06-31A2-4E9D-8654-6B5233806B1F}" sibTransId="{BD6AA842-707A-415A-AFBF-E7748424FC9D}"/>
    <dgm:cxn modelId="{FD15A321-3780-234B-A145-8F8D2D3AC09F}" type="presOf" srcId="{244E2679-122F-4812-9A0A-57EEC2AFAC70}" destId="{5BF471F1-83CE-417F-81E3-5D230AA194A0}" srcOrd="0" destOrd="0" presId="urn:microsoft.com/office/officeart/2005/8/layout/hierarchy2"/>
    <dgm:cxn modelId="{D287ED2C-60CB-2047-961E-7C38A69BE26E}" type="presOf" srcId="{E1716E06-31A2-4E9D-8654-6B5233806B1F}" destId="{BE98B0D1-0420-4B64-8757-288D3FC5150F}" srcOrd="0" destOrd="0" presId="urn:microsoft.com/office/officeart/2005/8/layout/hierarchy2"/>
    <dgm:cxn modelId="{B802EF33-7538-8543-87DE-CE0CD8C9A321}" type="presOf" srcId="{F08E1E13-FB58-48EF-A602-C80F26EBC2AC}" destId="{76E1FC15-A7F8-4F12-9BA7-65A1876E1213}" srcOrd="0" destOrd="0" presId="urn:microsoft.com/office/officeart/2005/8/layout/hierarchy2"/>
    <dgm:cxn modelId="{01244534-3256-4E9E-BBB9-20C0435DDAD9}" srcId="{A2A9E4D1-96AE-4F01-B75D-C162A7FED8BB}" destId="{EFFA8D3F-70DE-468D-87D6-68596B5AF097}" srcOrd="0" destOrd="0" parTransId="{F22010BD-E303-4503-8E5D-C48B36E6908C}" sibTransId="{C084E0C8-9932-4D86-8953-BF0599C5C6CF}"/>
    <dgm:cxn modelId="{75BBA861-E196-6B41-AE33-066D4B2C6638}" type="presOf" srcId="{AC391200-384D-4621-99E1-B2C7D9799249}" destId="{73917651-1071-43EB-BA8E-F09B77679B29}" srcOrd="0" destOrd="0" presId="urn:microsoft.com/office/officeart/2005/8/layout/hierarchy2"/>
    <dgm:cxn modelId="{F0177F45-F9C2-E642-A6DD-A1D041F89B9E}" type="presOf" srcId="{9AA376C8-7E7B-4961-894A-F4FD67E598D9}" destId="{5FBB9A74-109F-48FB-A3E2-B0B0A97EC9E2}" srcOrd="0" destOrd="0" presId="urn:microsoft.com/office/officeart/2005/8/layout/hierarchy2"/>
    <dgm:cxn modelId="{1DCFB668-AE81-4C87-84C0-434C0D73E831}" srcId="{EFFA8D3F-70DE-468D-87D6-68596B5AF097}" destId="{ECF071F0-1A4D-401E-AA1E-FE1F6928A922}" srcOrd="0" destOrd="0" parTransId="{9AA376C8-7E7B-4961-894A-F4FD67E598D9}" sibTransId="{EF945B56-825A-4B63-8891-EDA800F0694C}"/>
    <dgm:cxn modelId="{438F3976-D704-C84D-A02B-DAF2273BE617}" type="presOf" srcId="{F22010BD-E303-4503-8E5D-C48B36E6908C}" destId="{780BE2CA-4DC6-4AEE-9BB4-18BA043AC954}" srcOrd="1" destOrd="0" presId="urn:microsoft.com/office/officeart/2005/8/layout/hierarchy2"/>
    <dgm:cxn modelId="{25E47077-DBB2-4A93-8148-48C9A3B0A005}" srcId="{A2A9E4D1-96AE-4F01-B75D-C162A7FED8BB}" destId="{01B543E8-1D32-4A05-82D4-8C3F1DE25042}" srcOrd="1" destOrd="0" parTransId="{53FDEC9D-BD91-4CF6-9B5B-55FB485D4283}" sibTransId="{3D9CDE3D-10D8-4640-811F-5697E725D184}"/>
    <dgm:cxn modelId="{7BD0965A-FAD3-C14C-9A7B-441D69B281EF}" type="presOf" srcId="{F22010BD-E303-4503-8E5D-C48B36E6908C}" destId="{D6A96BD3-BC83-4CFD-B7C6-831BD215D49B}" srcOrd="0" destOrd="0" presId="urn:microsoft.com/office/officeart/2005/8/layout/hierarchy2"/>
    <dgm:cxn modelId="{296ACA7B-F12B-384C-8642-FFF2A3245559}" type="presOf" srcId="{E1716E06-31A2-4E9D-8654-6B5233806B1F}" destId="{793F38A9-3A2D-44FD-BD06-57B7F03726D4}" srcOrd="1" destOrd="0" presId="urn:microsoft.com/office/officeart/2005/8/layout/hierarchy2"/>
    <dgm:cxn modelId="{A074C984-DE8E-CA41-84CA-D03E7DCBF4B2}" type="presOf" srcId="{EFFA8D3F-70DE-468D-87D6-68596B5AF097}" destId="{9D1C2075-2EC0-4EC8-8F57-A199487F952E}" srcOrd="0" destOrd="0" presId="urn:microsoft.com/office/officeart/2005/8/layout/hierarchy2"/>
    <dgm:cxn modelId="{6A607287-2B81-114A-9E7C-A9C68BFEE42C}" type="presOf" srcId="{A69FA0C0-3A2F-4123-96F8-D71D440219F5}" destId="{CF4D15A2-19F4-4466-A748-3AF95CFFB995}" srcOrd="1" destOrd="0" presId="urn:microsoft.com/office/officeart/2005/8/layout/hierarchy2"/>
    <dgm:cxn modelId="{F0AC06A9-DDFE-414C-8618-F252DEFC62BB}" type="presOf" srcId="{01B543E8-1D32-4A05-82D4-8C3F1DE25042}" destId="{46C37DBC-3E99-441D-9364-93DDA907BA79}" srcOrd="0" destOrd="0" presId="urn:microsoft.com/office/officeart/2005/8/layout/hierarchy2"/>
    <dgm:cxn modelId="{CE2933B9-7417-4C08-9210-DEB4270F63E1}" srcId="{244E2679-122F-4812-9A0A-57EEC2AFAC70}" destId="{A2A9E4D1-96AE-4F01-B75D-C162A7FED8BB}" srcOrd="0" destOrd="0" parTransId="{2A978498-8455-4001-BA67-FD1E2B032392}" sibTransId="{5CFF04FE-7943-43B8-82CE-A79307B2ABCB}"/>
    <dgm:cxn modelId="{4DCE9EB9-6961-394D-A0C0-E036F8CD7888}" type="presOf" srcId="{53FDEC9D-BD91-4CF6-9B5B-55FB485D4283}" destId="{B2E2834D-6140-4B4F-B980-13BD5088A2D9}" srcOrd="0" destOrd="0" presId="urn:microsoft.com/office/officeart/2005/8/layout/hierarchy2"/>
    <dgm:cxn modelId="{6415B5BA-CF6B-594A-B61F-2837AC49CBCB}" type="presOf" srcId="{9AA376C8-7E7B-4961-894A-F4FD67E598D9}" destId="{42AF5793-11D9-4CED-8C59-656327B9CE09}" srcOrd="1" destOrd="0" presId="urn:microsoft.com/office/officeart/2005/8/layout/hierarchy2"/>
    <dgm:cxn modelId="{DA296CBC-08F8-4A4A-B06C-CB08953A2568}" srcId="{EFFA8D3F-70DE-468D-87D6-68596B5AF097}" destId="{416A24E1-C5A5-4000-99F4-6021C0548FD7}" srcOrd="2" destOrd="0" parTransId="{A69FA0C0-3A2F-4123-96F8-D71D440219F5}" sibTransId="{76241149-E396-48AC-854B-525652925B96}"/>
    <dgm:cxn modelId="{273C71C4-F77C-E94C-8ABB-66E8B7F0B647}" type="presOf" srcId="{A69FA0C0-3A2F-4123-96F8-D71D440219F5}" destId="{1A27C802-C928-42A7-8D1B-22DB4067EA3B}" srcOrd="0" destOrd="0" presId="urn:microsoft.com/office/officeart/2005/8/layout/hierarchy2"/>
    <dgm:cxn modelId="{BA5FD1C6-EAB6-D34B-8D45-C231D22AAD06}" type="presOf" srcId="{E713C67C-50EF-4DF8-8727-EFE745B8D618}" destId="{2FE30653-3CDE-4A16-A8E9-3AD7CEC704BC}" srcOrd="0" destOrd="0" presId="urn:microsoft.com/office/officeart/2005/8/layout/hierarchy2"/>
    <dgm:cxn modelId="{D4B52FD6-2F14-2740-B135-8513C665A21F}" type="presOf" srcId="{416A24E1-C5A5-4000-99F4-6021C0548FD7}" destId="{D558EA9C-F84D-4E29-869D-EEE57456DE9C}" srcOrd="0" destOrd="0" presId="urn:microsoft.com/office/officeart/2005/8/layout/hierarchy2"/>
    <dgm:cxn modelId="{E7D67DE3-3D5A-1946-89A5-5B7154E6BF81}" type="presOf" srcId="{A2A9E4D1-96AE-4F01-B75D-C162A7FED8BB}" destId="{9D637DC2-A0F1-4C34-890D-A33F564C50B5}" srcOrd="0" destOrd="0" presId="urn:microsoft.com/office/officeart/2005/8/layout/hierarchy2"/>
    <dgm:cxn modelId="{11821D5E-5938-824A-BB6C-DC38F2BFEB07}" type="presParOf" srcId="{5BF471F1-83CE-417F-81E3-5D230AA194A0}" destId="{1C7DFE9C-8671-4E94-9189-93C11935E800}" srcOrd="0" destOrd="0" presId="urn:microsoft.com/office/officeart/2005/8/layout/hierarchy2"/>
    <dgm:cxn modelId="{49F59BDE-D820-2F4D-8494-88FA84CCC32E}" type="presParOf" srcId="{1C7DFE9C-8671-4E94-9189-93C11935E800}" destId="{9D637DC2-A0F1-4C34-890D-A33F564C50B5}" srcOrd="0" destOrd="0" presId="urn:microsoft.com/office/officeart/2005/8/layout/hierarchy2"/>
    <dgm:cxn modelId="{A7E06600-E65D-004E-B4C3-202F487FCE2C}" type="presParOf" srcId="{1C7DFE9C-8671-4E94-9189-93C11935E800}" destId="{C9E643D1-93BA-41C7-B9A4-D8C802D72ABA}" srcOrd="1" destOrd="0" presId="urn:microsoft.com/office/officeart/2005/8/layout/hierarchy2"/>
    <dgm:cxn modelId="{F410C714-589B-5941-8945-1B73132CE314}" type="presParOf" srcId="{C9E643D1-93BA-41C7-B9A4-D8C802D72ABA}" destId="{D6A96BD3-BC83-4CFD-B7C6-831BD215D49B}" srcOrd="0" destOrd="0" presId="urn:microsoft.com/office/officeart/2005/8/layout/hierarchy2"/>
    <dgm:cxn modelId="{B40BDDE1-05AA-6D43-AB1F-46A98A1740F4}" type="presParOf" srcId="{D6A96BD3-BC83-4CFD-B7C6-831BD215D49B}" destId="{780BE2CA-4DC6-4AEE-9BB4-18BA043AC954}" srcOrd="0" destOrd="0" presId="urn:microsoft.com/office/officeart/2005/8/layout/hierarchy2"/>
    <dgm:cxn modelId="{0E24521E-5022-A343-9085-6688C8401D5A}" type="presParOf" srcId="{C9E643D1-93BA-41C7-B9A4-D8C802D72ABA}" destId="{C0C07BF6-23E1-4B76-B493-3D8381011B8C}" srcOrd="1" destOrd="0" presId="urn:microsoft.com/office/officeart/2005/8/layout/hierarchy2"/>
    <dgm:cxn modelId="{28F929F8-AA5D-BE4C-ACA1-FF6B361516A6}" type="presParOf" srcId="{C0C07BF6-23E1-4B76-B493-3D8381011B8C}" destId="{9D1C2075-2EC0-4EC8-8F57-A199487F952E}" srcOrd="0" destOrd="0" presId="urn:microsoft.com/office/officeart/2005/8/layout/hierarchy2"/>
    <dgm:cxn modelId="{13EA6789-D05A-4549-9FFD-121756A9B6A7}" type="presParOf" srcId="{C0C07BF6-23E1-4B76-B493-3D8381011B8C}" destId="{E72F9057-DF0A-43BB-B6DA-84543BE1F4E5}" srcOrd="1" destOrd="0" presId="urn:microsoft.com/office/officeart/2005/8/layout/hierarchy2"/>
    <dgm:cxn modelId="{7F4566B5-7157-B74E-8FA4-75B93B0492C9}" type="presParOf" srcId="{E72F9057-DF0A-43BB-B6DA-84543BE1F4E5}" destId="{5FBB9A74-109F-48FB-A3E2-B0B0A97EC9E2}" srcOrd="0" destOrd="0" presId="urn:microsoft.com/office/officeart/2005/8/layout/hierarchy2"/>
    <dgm:cxn modelId="{D82DD532-215D-C846-972C-50EE95D94883}" type="presParOf" srcId="{5FBB9A74-109F-48FB-A3E2-B0B0A97EC9E2}" destId="{42AF5793-11D9-4CED-8C59-656327B9CE09}" srcOrd="0" destOrd="0" presId="urn:microsoft.com/office/officeart/2005/8/layout/hierarchy2"/>
    <dgm:cxn modelId="{E9C080AF-A177-3B4D-AA4B-B9B66DD9EFD8}" type="presParOf" srcId="{E72F9057-DF0A-43BB-B6DA-84543BE1F4E5}" destId="{55ECF4CF-E254-4954-94D8-FA166292BD44}" srcOrd="1" destOrd="0" presId="urn:microsoft.com/office/officeart/2005/8/layout/hierarchy2"/>
    <dgm:cxn modelId="{CE67B7DE-BD5B-A243-9F52-50834662A215}" type="presParOf" srcId="{55ECF4CF-E254-4954-94D8-FA166292BD44}" destId="{4CFDDC65-BBEC-4E2B-8592-A2228F6EAF4C}" srcOrd="0" destOrd="0" presId="urn:microsoft.com/office/officeart/2005/8/layout/hierarchy2"/>
    <dgm:cxn modelId="{268EFD28-EF8A-E947-97BA-7019A41161DE}" type="presParOf" srcId="{55ECF4CF-E254-4954-94D8-FA166292BD44}" destId="{0DA36BAE-C99D-4F69-A872-17F0027F9E23}" srcOrd="1" destOrd="0" presId="urn:microsoft.com/office/officeart/2005/8/layout/hierarchy2"/>
    <dgm:cxn modelId="{48BE4871-D94D-EA45-A105-CC253A1CB012}" type="presParOf" srcId="{E72F9057-DF0A-43BB-B6DA-84543BE1F4E5}" destId="{BE98B0D1-0420-4B64-8757-288D3FC5150F}" srcOrd="2" destOrd="0" presId="urn:microsoft.com/office/officeart/2005/8/layout/hierarchy2"/>
    <dgm:cxn modelId="{E4F029AC-FDD2-B340-A294-50937E5A8423}" type="presParOf" srcId="{BE98B0D1-0420-4B64-8757-288D3FC5150F}" destId="{793F38A9-3A2D-44FD-BD06-57B7F03726D4}" srcOrd="0" destOrd="0" presId="urn:microsoft.com/office/officeart/2005/8/layout/hierarchy2"/>
    <dgm:cxn modelId="{AA488C51-6102-DC4A-AC9A-B90512824058}" type="presParOf" srcId="{E72F9057-DF0A-43BB-B6DA-84543BE1F4E5}" destId="{F7A68286-7D33-4B78-AF0F-C5527EFF9CA7}" srcOrd="3" destOrd="0" presId="urn:microsoft.com/office/officeart/2005/8/layout/hierarchy2"/>
    <dgm:cxn modelId="{AA0DE8B5-EACC-494D-95FD-6647665FE89A}" type="presParOf" srcId="{F7A68286-7D33-4B78-AF0F-C5527EFF9CA7}" destId="{76E1FC15-A7F8-4F12-9BA7-65A1876E1213}" srcOrd="0" destOrd="0" presId="urn:microsoft.com/office/officeart/2005/8/layout/hierarchy2"/>
    <dgm:cxn modelId="{08015ED4-5CEF-5F4D-84B0-77763961D650}" type="presParOf" srcId="{F7A68286-7D33-4B78-AF0F-C5527EFF9CA7}" destId="{E6EDD3ED-0C43-4AC8-9F5E-B6E04652903B}" srcOrd="1" destOrd="0" presId="urn:microsoft.com/office/officeart/2005/8/layout/hierarchy2"/>
    <dgm:cxn modelId="{669C66B3-E099-7A49-AC23-ABBB52BAAFFF}" type="presParOf" srcId="{E72F9057-DF0A-43BB-B6DA-84543BE1F4E5}" destId="{1A27C802-C928-42A7-8D1B-22DB4067EA3B}" srcOrd="4" destOrd="0" presId="urn:microsoft.com/office/officeart/2005/8/layout/hierarchy2"/>
    <dgm:cxn modelId="{81B7376A-0B12-434A-AE47-D5997B8FA57B}" type="presParOf" srcId="{1A27C802-C928-42A7-8D1B-22DB4067EA3B}" destId="{CF4D15A2-19F4-4466-A748-3AF95CFFB995}" srcOrd="0" destOrd="0" presId="urn:microsoft.com/office/officeart/2005/8/layout/hierarchy2"/>
    <dgm:cxn modelId="{C77A476A-0CC8-DB46-9AC2-7DEFF40BC49C}" type="presParOf" srcId="{E72F9057-DF0A-43BB-B6DA-84543BE1F4E5}" destId="{F52F787C-9978-447F-A816-9D539145C406}" srcOrd="5" destOrd="0" presId="urn:microsoft.com/office/officeart/2005/8/layout/hierarchy2"/>
    <dgm:cxn modelId="{9503EC25-1CF3-E64F-9FD2-78FF6FB9A5E2}" type="presParOf" srcId="{F52F787C-9978-447F-A816-9D539145C406}" destId="{D558EA9C-F84D-4E29-869D-EEE57456DE9C}" srcOrd="0" destOrd="0" presId="urn:microsoft.com/office/officeart/2005/8/layout/hierarchy2"/>
    <dgm:cxn modelId="{9E2F6487-D522-9343-BBB4-717542882E2D}" type="presParOf" srcId="{F52F787C-9978-447F-A816-9D539145C406}" destId="{5D58C8DF-4A8E-48F6-9F3C-D65E17102A09}" srcOrd="1" destOrd="0" presId="urn:microsoft.com/office/officeart/2005/8/layout/hierarchy2"/>
    <dgm:cxn modelId="{196D9B88-F900-6C49-94AB-A03F9444716C}" type="presParOf" srcId="{C9E643D1-93BA-41C7-B9A4-D8C802D72ABA}" destId="{B2E2834D-6140-4B4F-B980-13BD5088A2D9}" srcOrd="2" destOrd="0" presId="urn:microsoft.com/office/officeart/2005/8/layout/hierarchy2"/>
    <dgm:cxn modelId="{D8304461-6B0B-FE4C-97AA-EC2E5EC9D09B}" type="presParOf" srcId="{B2E2834D-6140-4B4F-B980-13BD5088A2D9}" destId="{74C88EB3-1DEA-427A-952A-0B462403CDD8}" srcOrd="0" destOrd="0" presId="urn:microsoft.com/office/officeart/2005/8/layout/hierarchy2"/>
    <dgm:cxn modelId="{B0F032B5-720B-3A4E-96D7-298C3FC4A6F9}" type="presParOf" srcId="{C9E643D1-93BA-41C7-B9A4-D8C802D72ABA}" destId="{4FC75DF4-1A1A-468B-A952-B6A8D2E4113C}" srcOrd="3" destOrd="0" presId="urn:microsoft.com/office/officeart/2005/8/layout/hierarchy2"/>
    <dgm:cxn modelId="{610BD9F2-F07A-8F4E-9B90-CDBE31219C3F}" type="presParOf" srcId="{4FC75DF4-1A1A-468B-A952-B6A8D2E4113C}" destId="{46C37DBC-3E99-441D-9364-93DDA907BA79}" srcOrd="0" destOrd="0" presId="urn:microsoft.com/office/officeart/2005/8/layout/hierarchy2"/>
    <dgm:cxn modelId="{39A9B6C3-C2B0-414F-89FD-0A08130AB99C}" type="presParOf" srcId="{4FC75DF4-1A1A-468B-A952-B6A8D2E4113C}" destId="{A6628648-AB7E-49B5-8BC2-0E32BBDFABC8}" srcOrd="1" destOrd="0" presId="urn:microsoft.com/office/officeart/2005/8/layout/hierarchy2"/>
    <dgm:cxn modelId="{C6341F9B-D667-A04D-8DDF-21F50A7D4395}" type="presParOf" srcId="{A6628648-AB7E-49B5-8BC2-0E32BBDFABC8}" destId="{2FE30653-3CDE-4A16-A8E9-3AD7CEC704BC}" srcOrd="0" destOrd="0" presId="urn:microsoft.com/office/officeart/2005/8/layout/hierarchy2"/>
    <dgm:cxn modelId="{986B92D6-D75B-E943-BB79-0156A5A036CA}" type="presParOf" srcId="{2FE30653-3CDE-4A16-A8E9-3AD7CEC704BC}" destId="{327B71AA-AF39-46A6-BFC9-12DF6955580F}" srcOrd="0" destOrd="0" presId="urn:microsoft.com/office/officeart/2005/8/layout/hierarchy2"/>
    <dgm:cxn modelId="{AA903CFE-04CF-8843-9811-78A7B51EA121}" type="presParOf" srcId="{A6628648-AB7E-49B5-8BC2-0E32BBDFABC8}" destId="{30DB2E1C-118B-4B47-A404-9A1973DCF681}" srcOrd="1" destOrd="0" presId="urn:microsoft.com/office/officeart/2005/8/layout/hierarchy2"/>
    <dgm:cxn modelId="{F82EA9B6-8189-8943-A9FB-1D34C9EC7E26}" type="presParOf" srcId="{30DB2E1C-118B-4B47-A404-9A1973DCF681}" destId="{73917651-1071-43EB-BA8E-F09B77679B29}" srcOrd="0" destOrd="0" presId="urn:microsoft.com/office/officeart/2005/8/layout/hierarchy2"/>
    <dgm:cxn modelId="{0C183492-05DD-A043-8A46-D3E4EA0A13B5}" type="presParOf" srcId="{30DB2E1C-118B-4B47-A404-9A1973DCF681}" destId="{7E334B19-5DD9-4907-8D5A-1266C096696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37DC2-A0F1-4C34-890D-A33F564C50B5}">
      <dsp:nvSpPr>
        <dsp:cNvPr id="0" name=""/>
        <dsp:cNvSpPr/>
      </dsp:nvSpPr>
      <dsp:spPr>
        <a:xfrm>
          <a:off x="117150" y="1164507"/>
          <a:ext cx="1012137" cy="506068"/>
        </a:xfrm>
        <a:prstGeom prst="roundRect">
          <a:avLst>
            <a:gd name="adj" fmla="val 10000"/>
          </a:avLst>
        </a:prstGeom>
        <a:solidFill>
          <a:srgbClr val="FFCC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Server1</a:t>
          </a:r>
        </a:p>
      </dsp:txBody>
      <dsp:txXfrm>
        <a:off x="131972" y="1179329"/>
        <a:ext cx="982493" cy="476424"/>
      </dsp:txXfrm>
    </dsp:sp>
    <dsp:sp modelId="{D6A96BD3-BC83-4CFD-B7C6-831BD215D49B}">
      <dsp:nvSpPr>
        <dsp:cNvPr id="0" name=""/>
        <dsp:cNvSpPr/>
      </dsp:nvSpPr>
      <dsp:spPr>
        <a:xfrm rot="18289469">
          <a:off x="977241" y="1106337"/>
          <a:ext cx="708947" cy="40429"/>
        </a:xfrm>
        <a:custGeom>
          <a:avLst/>
          <a:gdLst/>
          <a:ahLst/>
          <a:cxnLst/>
          <a:rect l="0" t="0" r="0" b="0"/>
          <a:pathLst>
            <a:path>
              <a:moveTo>
                <a:pt x="0" y="20214"/>
              </a:moveTo>
              <a:lnTo>
                <a:pt x="708947" y="202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1313991" y="1108828"/>
        <a:ext cx="35447" cy="35447"/>
      </dsp:txXfrm>
    </dsp:sp>
    <dsp:sp modelId="{9D1C2075-2EC0-4EC8-8F57-A199487F952E}">
      <dsp:nvSpPr>
        <dsp:cNvPr id="0" name=""/>
        <dsp:cNvSpPr/>
      </dsp:nvSpPr>
      <dsp:spPr>
        <a:xfrm>
          <a:off x="1534142" y="582528"/>
          <a:ext cx="1012137" cy="506068"/>
        </a:xfrm>
        <a:prstGeom prst="roundRect">
          <a:avLst>
            <a:gd name="adj" fmla="val 10000"/>
          </a:avLst>
        </a:prstGeom>
        <a:solidFill>
          <a:srgbClr val="FFCC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Host:www</a:t>
          </a:r>
        </a:p>
      </dsp:txBody>
      <dsp:txXfrm>
        <a:off x="1548964" y="597350"/>
        <a:ext cx="982493" cy="476424"/>
      </dsp:txXfrm>
    </dsp:sp>
    <dsp:sp modelId="{5FBB9A74-109F-48FB-A3E2-B0B0A97EC9E2}">
      <dsp:nvSpPr>
        <dsp:cNvPr id="0" name=""/>
        <dsp:cNvSpPr/>
      </dsp:nvSpPr>
      <dsp:spPr>
        <a:xfrm rot="18289469">
          <a:off x="2394233" y="524358"/>
          <a:ext cx="708947" cy="40429"/>
        </a:xfrm>
        <a:custGeom>
          <a:avLst/>
          <a:gdLst/>
          <a:ahLst/>
          <a:cxnLst/>
          <a:rect l="0" t="0" r="0" b="0"/>
          <a:pathLst>
            <a:path>
              <a:moveTo>
                <a:pt x="0" y="20214"/>
              </a:moveTo>
              <a:lnTo>
                <a:pt x="708947" y="2021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730983" y="526850"/>
        <a:ext cx="35447" cy="35447"/>
      </dsp:txXfrm>
    </dsp:sp>
    <dsp:sp modelId="{4CFDDC65-BBEC-4E2B-8592-A2228F6EAF4C}">
      <dsp:nvSpPr>
        <dsp:cNvPr id="0" name=""/>
        <dsp:cNvSpPr/>
      </dsp:nvSpPr>
      <dsp:spPr>
        <a:xfrm>
          <a:off x="2951134" y="550"/>
          <a:ext cx="1012137" cy="506068"/>
        </a:xfrm>
        <a:prstGeom prst="roundRect">
          <a:avLst>
            <a:gd name="adj" fmla="val 10000"/>
          </a:avLst>
        </a:prstGeom>
        <a:solidFill>
          <a:srgbClr val="FFCC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index.html</a:t>
          </a:r>
        </a:p>
      </dsp:txBody>
      <dsp:txXfrm>
        <a:off x="2965956" y="15372"/>
        <a:ext cx="982493" cy="476424"/>
      </dsp:txXfrm>
    </dsp:sp>
    <dsp:sp modelId="{BE98B0D1-0420-4B64-8757-288D3FC5150F}">
      <dsp:nvSpPr>
        <dsp:cNvPr id="0" name=""/>
        <dsp:cNvSpPr/>
      </dsp:nvSpPr>
      <dsp:spPr>
        <a:xfrm>
          <a:off x="2546279" y="815348"/>
          <a:ext cx="404854" cy="40429"/>
        </a:xfrm>
        <a:custGeom>
          <a:avLst/>
          <a:gdLst/>
          <a:ahLst/>
          <a:cxnLst/>
          <a:rect l="0" t="0" r="0" b="0"/>
          <a:pathLst>
            <a:path>
              <a:moveTo>
                <a:pt x="0" y="20214"/>
              </a:moveTo>
              <a:lnTo>
                <a:pt x="404854" y="2021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738585" y="825441"/>
        <a:ext cx="20242" cy="20242"/>
      </dsp:txXfrm>
    </dsp:sp>
    <dsp:sp modelId="{76E1FC15-A7F8-4F12-9BA7-65A1876E1213}">
      <dsp:nvSpPr>
        <dsp:cNvPr id="0" name=""/>
        <dsp:cNvSpPr/>
      </dsp:nvSpPr>
      <dsp:spPr>
        <a:xfrm>
          <a:off x="2951134" y="582528"/>
          <a:ext cx="1012137" cy="506068"/>
        </a:xfrm>
        <a:prstGeom prst="roundRect">
          <a:avLst>
            <a:gd name="adj" fmla="val 10000"/>
          </a:avLst>
        </a:prstGeom>
        <a:solidFill>
          <a:srgbClr val="FFCC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robots.txt</a:t>
          </a:r>
        </a:p>
      </dsp:txBody>
      <dsp:txXfrm>
        <a:off x="2965956" y="597350"/>
        <a:ext cx="982493" cy="476424"/>
      </dsp:txXfrm>
    </dsp:sp>
    <dsp:sp modelId="{1A27C802-C928-42A7-8D1B-22DB4067EA3B}">
      <dsp:nvSpPr>
        <dsp:cNvPr id="0" name=""/>
        <dsp:cNvSpPr/>
      </dsp:nvSpPr>
      <dsp:spPr>
        <a:xfrm rot="3310531">
          <a:off x="2394233" y="1106337"/>
          <a:ext cx="708947" cy="40429"/>
        </a:xfrm>
        <a:custGeom>
          <a:avLst/>
          <a:gdLst/>
          <a:ahLst/>
          <a:cxnLst/>
          <a:rect l="0" t="0" r="0" b="0"/>
          <a:pathLst>
            <a:path>
              <a:moveTo>
                <a:pt x="0" y="20214"/>
              </a:moveTo>
              <a:lnTo>
                <a:pt x="708947" y="2021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730983" y="1108828"/>
        <a:ext cx="35447" cy="35447"/>
      </dsp:txXfrm>
    </dsp:sp>
    <dsp:sp modelId="{D558EA9C-F84D-4E29-869D-EEE57456DE9C}">
      <dsp:nvSpPr>
        <dsp:cNvPr id="0" name=""/>
        <dsp:cNvSpPr/>
      </dsp:nvSpPr>
      <dsp:spPr>
        <a:xfrm>
          <a:off x="2951134" y="1164507"/>
          <a:ext cx="1012137" cy="506068"/>
        </a:xfrm>
        <a:prstGeom prst="roundRect">
          <a:avLst>
            <a:gd name="adj" fmla="val 10000"/>
          </a:avLst>
        </a:prstGeom>
        <a:solidFill>
          <a:srgbClr val="FFCC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admin/</a:t>
          </a:r>
        </a:p>
      </dsp:txBody>
      <dsp:txXfrm>
        <a:off x="2965956" y="1179329"/>
        <a:ext cx="982493" cy="476424"/>
      </dsp:txXfrm>
    </dsp:sp>
    <dsp:sp modelId="{B2E2834D-6140-4B4F-B980-13BD5088A2D9}">
      <dsp:nvSpPr>
        <dsp:cNvPr id="0" name=""/>
        <dsp:cNvSpPr/>
      </dsp:nvSpPr>
      <dsp:spPr>
        <a:xfrm rot="3310531">
          <a:off x="977241" y="1688316"/>
          <a:ext cx="708947" cy="40429"/>
        </a:xfrm>
        <a:custGeom>
          <a:avLst/>
          <a:gdLst/>
          <a:ahLst/>
          <a:cxnLst/>
          <a:rect l="0" t="0" r="0" b="0"/>
          <a:pathLst>
            <a:path>
              <a:moveTo>
                <a:pt x="0" y="20214"/>
              </a:moveTo>
              <a:lnTo>
                <a:pt x="708947" y="202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1313991" y="1690807"/>
        <a:ext cx="35447" cy="35447"/>
      </dsp:txXfrm>
    </dsp:sp>
    <dsp:sp modelId="{46C37DBC-3E99-441D-9364-93DDA907BA79}">
      <dsp:nvSpPr>
        <dsp:cNvPr id="0" name=""/>
        <dsp:cNvSpPr/>
      </dsp:nvSpPr>
      <dsp:spPr>
        <a:xfrm>
          <a:off x="1534142" y="1746486"/>
          <a:ext cx="1012137" cy="506068"/>
        </a:xfrm>
        <a:prstGeom prst="roundRect">
          <a:avLst>
            <a:gd name="adj" fmla="val 10000"/>
          </a:avLst>
        </a:prstGeom>
        <a:solidFill>
          <a:srgbClr val="FFCC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Host:dev</a:t>
          </a:r>
        </a:p>
      </dsp:txBody>
      <dsp:txXfrm>
        <a:off x="1548964" y="1761308"/>
        <a:ext cx="982493" cy="476424"/>
      </dsp:txXfrm>
    </dsp:sp>
    <dsp:sp modelId="{2FE30653-3CDE-4A16-A8E9-3AD7CEC704BC}">
      <dsp:nvSpPr>
        <dsp:cNvPr id="0" name=""/>
        <dsp:cNvSpPr/>
      </dsp:nvSpPr>
      <dsp:spPr>
        <a:xfrm>
          <a:off x="2546279" y="1979305"/>
          <a:ext cx="404854" cy="40429"/>
        </a:xfrm>
        <a:custGeom>
          <a:avLst/>
          <a:gdLst/>
          <a:ahLst/>
          <a:cxnLst/>
          <a:rect l="0" t="0" r="0" b="0"/>
          <a:pathLst>
            <a:path>
              <a:moveTo>
                <a:pt x="0" y="20214"/>
              </a:moveTo>
              <a:lnTo>
                <a:pt x="404854" y="2021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738585" y="1989399"/>
        <a:ext cx="20242" cy="20242"/>
      </dsp:txXfrm>
    </dsp:sp>
    <dsp:sp modelId="{73917651-1071-43EB-BA8E-F09B77679B29}">
      <dsp:nvSpPr>
        <dsp:cNvPr id="0" name=""/>
        <dsp:cNvSpPr/>
      </dsp:nvSpPr>
      <dsp:spPr>
        <a:xfrm>
          <a:off x="2951134" y="1746486"/>
          <a:ext cx="1012137" cy="506068"/>
        </a:xfrm>
        <a:prstGeom prst="roundRect">
          <a:avLst>
            <a:gd name="adj" fmla="val 10000"/>
          </a:avLst>
        </a:prstGeom>
        <a:solidFill>
          <a:srgbClr val="FFCC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index.html</a:t>
          </a:r>
        </a:p>
      </dsp:txBody>
      <dsp:txXfrm>
        <a:off x="2965956" y="1761308"/>
        <a:ext cx="982493" cy="47642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2258"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96660" tIns="48329" rIns="96660" bIns="48329" numCol="1" anchor="t" anchorCtr="0" compatLnSpc="1">
            <a:prstTxWarp prst="textNoShape">
              <a:avLst/>
            </a:prstTxWarp>
          </a:bodyPr>
          <a:lstStyle>
            <a:lvl1pPr defTabSz="966788">
              <a:defRPr sz="1300" dirty="0">
                <a:latin typeface="Tahoma" pitchFamily="34" charset="0"/>
              </a:defRPr>
            </a:lvl1pPr>
          </a:lstStyle>
          <a:p>
            <a:pPr>
              <a:defRPr/>
            </a:pPr>
            <a:endParaRPr lang="en-US" dirty="0"/>
          </a:p>
        </p:txBody>
      </p:sp>
      <p:sp>
        <p:nvSpPr>
          <p:cNvPr id="352259" name="Rectangle 3"/>
          <p:cNvSpPr>
            <a:spLocks noGrp="1" noChangeArrowheads="1"/>
          </p:cNvSpPr>
          <p:nvPr>
            <p:ph type="dt" sz="quarter" idx="1"/>
          </p:nvPr>
        </p:nvSpPr>
        <p:spPr bwMode="auto">
          <a:xfrm>
            <a:off x="4146550" y="0"/>
            <a:ext cx="3168650" cy="479425"/>
          </a:xfrm>
          <a:prstGeom prst="rect">
            <a:avLst/>
          </a:prstGeom>
          <a:noFill/>
          <a:ln w="9525">
            <a:noFill/>
            <a:miter lim="800000"/>
            <a:headEnd/>
            <a:tailEnd/>
          </a:ln>
          <a:effectLst/>
        </p:spPr>
        <p:txBody>
          <a:bodyPr vert="horz" wrap="square" lIns="96660" tIns="48329" rIns="96660" bIns="48329" numCol="1" anchor="t" anchorCtr="0" compatLnSpc="1">
            <a:prstTxWarp prst="textNoShape">
              <a:avLst/>
            </a:prstTxWarp>
          </a:bodyPr>
          <a:lstStyle>
            <a:lvl1pPr algn="r" defTabSz="966788">
              <a:defRPr sz="1300" dirty="0">
                <a:latin typeface="Tahoma" pitchFamily="34" charset="0"/>
              </a:defRPr>
            </a:lvl1pPr>
          </a:lstStyle>
          <a:p>
            <a:pPr>
              <a:defRPr/>
            </a:pPr>
            <a:endParaRPr lang="en-US" dirty="0"/>
          </a:p>
        </p:txBody>
      </p:sp>
      <p:sp>
        <p:nvSpPr>
          <p:cNvPr id="352260" name="Rectangle 4"/>
          <p:cNvSpPr>
            <a:spLocks noGrp="1" noChangeArrowheads="1"/>
          </p:cNvSpPr>
          <p:nvPr>
            <p:ph type="ftr" sz="quarter" idx="2"/>
          </p:nvPr>
        </p:nvSpPr>
        <p:spPr bwMode="auto">
          <a:xfrm>
            <a:off x="0" y="9121775"/>
            <a:ext cx="3168650" cy="479425"/>
          </a:xfrm>
          <a:prstGeom prst="rect">
            <a:avLst/>
          </a:prstGeom>
          <a:noFill/>
          <a:ln w="9525">
            <a:noFill/>
            <a:miter lim="800000"/>
            <a:headEnd/>
            <a:tailEnd/>
          </a:ln>
          <a:effectLst/>
        </p:spPr>
        <p:txBody>
          <a:bodyPr vert="horz" wrap="square" lIns="96660" tIns="48329" rIns="96660" bIns="48329" numCol="1" anchor="b" anchorCtr="0" compatLnSpc="1">
            <a:prstTxWarp prst="textNoShape">
              <a:avLst/>
            </a:prstTxWarp>
          </a:bodyPr>
          <a:lstStyle>
            <a:lvl1pPr defTabSz="966788">
              <a:defRPr sz="1300" dirty="0">
                <a:latin typeface="Tahoma" pitchFamily="34" charset="0"/>
              </a:defRPr>
            </a:lvl1pPr>
          </a:lstStyle>
          <a:p>
            <a:pPr>
              <a:defRPr/>
            </a:pPr>
            <a:endParaRPr lang="en-US" dirty="0"/>
          </a:p>
        </p:txBody>
      </p:sp>
      <p:sp>
        <p:nvSpPr>
          <p:cNvPr id="352261" name="Rectangle 5"/>
          <p:cNvSpPr>
            <a:spLocks noGrp="1" noChangeArrowheads="1"/>
          </p:cNvSpPr>
          <p:nvPr>
            <p:ph type="sldNum" sz="quarter" idx="3"/>
          </p:nvPr>
        </p:nvSpPr>
        <p:spPr bwMode="auto">
          <a:xfrm>
            <a:off x="4146550" y="9121775"/>
            <a:ext cx="3168650" cy="479425"/>
          </a:xfrm>
          <a:prstGeom prst="rect">
            <a:avLst/>
          </a:prstGeom>
          <a:noFill/>
          <a:ln w="9525">
            <a:noFill/>
            <a:miter lim="800000"/>
            <a:headEnd/>
            <a:tailEnd/>
          </a:ln>
          <a:effectLst/>
        </p:spPr>
        <p:txBody>
          <a:bodyPr vert="horz" wrap="square" lIns="96660" tIns="48329" rIns="96660" bIns="48329" numCol="1" anchor="b" anchorCtr="0" compatLnSpc="1">
            <a:prstTxWarp prst="textNoShape">
              <a:avLst/>
            </a:prstTxWarp>
          </a:bodyPr>
          <a:lstStyle>
            <a:lvl1pPr algn="r" defTabSz="966788">
              <a:defRPr sz="1300">
                <a:latin typeface="Tahoma" pitchFamily="34" charset="0"/>
              </a:defRPr>
            </a:lvl1pPr>
          </a:lstStyle>
          <a:p>
            <a:pPr>
              <a:defRPr/>
            </a:pPr>
            <a:fld id="{7B84F0AD-B8EC-4E4C-96AB-90A3127EB247}" type="slidenum">
              <a:rPr lang="en-US"/>
              <a:pPr>
                <a:defRPr/>
              </a:pPr>
              <a:t>‹#›</a:t>
            </a:fld>
            <a:endParaRPr lang="en-US" dirty="0"/>
          </a:p>
        </p:txBody>
      </p:sp>
    </p:spTree>
    <p:extLst>
      <p:ext uri="{BB962C8B-B14F-4D97-AF65-F5344CB8AC3E}">
        <p14:creationId xmlns:p14="http://schemas.microsoft.com/office/powerpoint/2010/main" val="36130586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944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560888"/>
            <a:ext cx="5943600" cy="4354512"/>
          </a:xfrm>
          <a:prstGeom prst="rect">
            <a:avLst/>
          </a:prstGeom>
          <a:noFill/>
          <a:ln w="9525">
            <a:noFill/>
            <a:miter lim="800000"/>
            <a:headEnd/>
            <a:tailEnd/>
          </a:ln>
          <a:effectLst/>
        </p:spPr>
        <p:txBody>
          <a:bodyPr vert="horz" wrap="square" lIns="96660" tIns="48329" rIns="96660" bIns="48329"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4"/>
          <p:cNvSpPr>
            <a:spLocks noGrp="1"/>
          </p:cNvSpPr>
          <p:nvPr>
            <p:ph type="sldNum" sz="quarter" idx="5"/>
          </p:nvPr>
        </p:nvSpPr>
        <p:spPr>
          <a:xfrm>
            <a:off x="2057400" y="8991600"/>
            <a:ext cx="3170238" cy="609600"/>
          </a:xfrm>
          <a:prstGeom prst="rect">
            <a:avLst/>
          </a:prstGeom>
        </p:spPr>
        <p:txBody>
          <a:bodyPr vert="horz" lIns="91440" tIns="45720" rIns="91440" bIns="45720" rtlCol="0" anchor="ctr" anchorCtr="0"/>
          <a:lstStyle>
            <a:lvl1pPr algn="ctr">
              <a:defRPr sz="1200">
                <a:latin typeface="Arial" pitchFamily="34" charset="0"/>
                <a:cs typeface="Arial" pitchFamily="34" charset="0"/>
              </a:defRPr>
            </a:lvl1pPr>
          </a:lstStyle>
          <a:p>
            <a:pPr>
              <a:defRPr/>
            </a:pPr>
            <a:fld id="{CE86D591-EB46-49C9-B58B-417466F1609D}" type="slidenum">
              <a:rPr lang="en-US"/>
              <a:pPr>
                <a:defRPr/>
              </a:pPr>
              <a:t>‹#›</a:t>
            </a:fld>
            <a:endParaRPr lang="en-US" dirty="0"/>
          </a:p>
        </p:txBody>
      </p:sp>
    </p:spTree>
    <p:extLst>
      <p:ext uri="{BB962C8B-B14F-4D97-AF65-F5344CB8AC3E}">
        <p14:creationId xmlns:p14="http://schemas.microsoft.com/office/powerpoint/2010/main" val="217056432"/>
      </p:ext>
    </p:extLst>
  </p:cSld>
  <p:clrMap bg1="lt1" tx1="dk1" bg2="lt2" tx2="dk2" accent1="accent1" accent2="accent2" accent3="accent3" accent4="accent4" accent5="accent5" accent6="accent6" hlink="hlink" folHlink="folHlink"/>
  <p:hf hdr="0" ftr="0" dt="0"/>
  <p:notesStyle>
    <a:lvl1pPr algn="l" rtl="0" eaLnBrk="0" fontAlgn="base" hangingPunct="0">
      <a:spcBef>
        <a:spcPts val="363"/>
      </a:spcBef>
      <a:spcAft>
        <a:spcPct val="0"/>
      </a:spcAft>
      <a:defRPr sz="1000" kern="1200">
        <a:solidFill>
          <a:schemeClr val="tx1"/>
        </a:solidFill>
        <a:latin typeface="Times New Roman" pitchFamily="18" charset="0"/>
        <a:ea typeface="+mn-ea"/>
        <a:cs typeface="+mn-cs"/>
      </a:defRPr>
    </a:lvl1pPr>
    <a:lvl2pPr marL="457200" algn="l" rtl="0" eaLnBrk="0" fontAlgn="base" hangingPunct="0">
      <a:spcBef>
        <a:spcPts val="363"/>
      </a:spcBef>
      <a:spcAft>
        <a:spcPct val="0"/>
      </a:spcAft>
      <a:defRPr sz="1000" kern="1200">
        <a:solidFill>
          <a:schemeClr val="tx1"/>
        </a:solidFill>
        <a:latin typeface="Times New Roman" pitchFamily="18" charset="0"/>
        <a:ea typeface="+mn-ea"/>
        <a:cs typeface="+mn-cs"/>
      </a:defRPr>
    </a:lvl2pPr>
    <a:lvl3pPr marL="914400" algn="l" rtl="0" eaLnBrk="0" fontAlgn="base" hangingPunct="0">
      <a:spcBef>
        <a:spcPts val="363"/>
      </a:spcBef>
      <a:spcAft>
        <a:spcPct val="0"/>
      </a:spcAft>
      <a:defRPr sz="1000" kern="1200">
        <a:solidFill>
          <a:schemeClr val="tx1"/>
        </a:solidFill>
        <a:latin typeface="Times New Roman" pitchFamily="18" charset="0"/>
        <a:ea typeface="+mn-ea"/>
        <a:cs typeface="+mn-cs"/>
      </a:defRPr>
    </a:lvl3pPr>
    <a:lvl4pPr marL="1371600" algn="l" rtl="0" eaLnBrk="0" fontAlgn="base" hangingPunct="0">
      <a:spcBef>
        <a:spcPts val="363"/>
      </a:spcBef>
      <a:spcAft>
        <a:spcPct val="0"/>
      </a:spcAft>
      <a:defRPr sz="1000" kern="1200">
        <a:solidFill>
          <a:schemeClr val="tx1"/>
        </a:solidFill>
        <a:latin typeface="Times New Roman" pitchFamily="18" charset="0"/>
        <a:ea typeface="+mn-ea"/>
        <a:cs typeface="+mn-cs"/>
      </a:defRPr>
    </a:lvl4pPr>
    <a:lvl5pPr marL="1828800" algn="l" rtl="0" eaLnBrk="0" fontAlgn="base" hangingPunct="0">
      <a:spcBef>
        <a:spcPts val="363"/>
      </a:spcBef>
      <a:spcAft>
        <a:spcPct val="0"/>
      </a:spcAft>
      <a:defRPr sz="10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www.robotstxt.org/"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88759364-C236-D84F-A1CB-FC57814D1252}" type="slidenum">
              <a:rPr lang="en-US" sz="1200">
                <a:latin typeface="Arial" charset="0"/>
              </a:rPr>
              <a:pPr/>
              <a:t>1</a:t>
            </a:fld>
            <a:endParaRPr lang="en-US" sz="1200" dirty="0">
              <a:latin typeface="Arial" charset="0"/>
            </a:endParaRPr>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Web applications are a major point of vulnerability in organizations today. Web app holes have resulted in the theft of millions of credit cards, major financial and reputational damage for hundreds of enterprises, and even the compromise of thousands of browsing machines that visited web sites altered by attackers. </a:t>
            </a:r>
          </a:p>
          <a:p>
            <a:endParaRPr lang="en-US" dirty="0">
              <a:ea typeface="MS PGothic" charset="0"/>
              <a:cs typeface="MS PGothic" charset="0"/>
            </a:endParaRPr>
          </a:p>
          <a:p>
            <a:r>
              <a:rPr lang="en-US" dirty="0">
                <a:ea typeface="MS PGothic" charset="0"/>
                <a:cs typeface="MS PGothic" charset="0"/>
              </a:rPr>
              <a:t>In the next few days, you'll learn the art of exploiting web applications so you can find flaws in your enterprise's web apps before the bad guys do. Through detailed, hands-on exercises and these materials, you will be taught the four-step process for web application penetration testing. You will inject SQL into back-end databases, learning how attackers exfiltrate sensitive data. You will utilize Cross Site Scripting attacks to dominate a target infrastructure in our unique hands-on laboratory environment. And, you will explore various other web app vulnerabilities in-depth, with tried-and-true techniques for finding them using a structured testing regimen. As well as the vulnerabilities, you will learn the tools and methods of the attacker, so that you can be a powerful defender.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CBAA95B0-47C1-CC45-A45A-F6F272F42393}" type="slidenum">
              <a:rPr lang="en-US" sz="1200">
                <a:latin typeface="Arial" charset="0"/>
              </a:rPr>
              <a:pPr/>
              <a:t>10</a:t>
            </a:fld>
            <a:endParaRPr lang="en-US" sz="1200" dirty="0">
              <a:latin typeface="Arial"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GB" dirty="0">
                <a:ea typeface="MS PGothic" charset="0"/>
                <a:cs typeface="MS PGothic" charset="0"/>
              </a:rPr>
              <a:t>This slide shows a WHOIS response, shortened for display.</a:t>
            </a:r>
          </a:p>
          <a:p>
            <a:pPr>
              <a:spcBef>
                <a:spcPts val="363"/>
              </a:spcBef>
            </a:pPr>
            <a:endParaRPr lang="en-GB" dirty="0">
              <a:ea typeface="MS PGothic" charset="0"/>
              <a:cs typeface="MS PGothic" charset="0"/>
            </a:endParaRPr>
          </a:p>
          <a:p>
            <a:pPr>
              <a:spcBef>
                <a:spcPts val="363"/>
              </a:spcBef>
            </a:pPr>
            <a:r>
              <a:rPr lang="en-GB" dirty="0">
                <a:ea typeface="MS PGothic" charset="0"/>
                <a:cs typeface="MS PGothic" charset="0"/>
              </a:rPr>
              <a:t>The "whois" tool is distributed with most Unix and Linux operating systems, and versions for Windows are available for download including the Microsoft Sysinternals tool at http://technet.microsoft.com/en-us/sysinternals/bb897435.aspx.  There are also many web-based WHOIS services including the service at Rusty Neddl's Ring of Saturn tool at http://networking.ringofsaturn.com/Tools/whois.php.</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98F662F9-7600-3D42-8B84-2016F91ED623}" type="slidenum">
              <a:rPr lang="en-US" sz="1200">
                <a:latin typeface="Arial" charset="0"/>
              </a:rPr>
              <a:pPr/>
              <a:t>100</a:t>
            </a:fld>
            <a:endParaRPr lang="en-US" sz="1200" dirty="0">
              <a:latin typeface="Arial" charset="0"/>
            </a:endParaRPr>
          </a:p>
        </p:txBody>
      </p:sp>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a:xfrm>
            <a:off x="685800" y="4560888"/>
            <a:ext cx="5943600" cy="4319587"/>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The first two items might appear to fall under the previous section of this course, that is, finding comments in HTML sent to the client.  However, since these relate directly to functionality that appears to be either disabled or not working, they should be analyzed differently than the other types of comments.</a:t>
            </a:r>
          </a:p>
          <a:p>
            <a:endParaRPr lang="en-US" dirty="0">
              <a:ea typeface="MS PGothic" charset="0"/>
              <a:cs typeface="MS PGothic" charset="0"/>
            </a:endParaRPr>
          </a:p>
          <a:p>
            <a:r>
              <a:rPr lang="en-US" dirty="0">
                <a:ea typeface="MS PGothic" charset="0"/>
                <a:cs typeface="MS PGothic" charset="0"/>
              </a:rPr>
              <a:t>It is very common to find links that have been commented out so they do not appear on the page or menu.  As an attacker I focus on these as most of the time they provide links to things the application owner doesn't mean for you to see.</a:t>
            </a:r>
          </a:p>
          <a:p>
            <a:endParaRPr lang="en-US" dirty="0">
              <a:ea typeface="MS PGothic" charset="0"/>
              <a:cs typeface="MS PGothic" charset="0"/>
            </a:endParaRPr>
          </a:p>
          <a:p>
            <a:r>
              <a:rPr lang="en-US" dirty="0">
                <a:ea typeface="MS PGothic" charset="0"/>
                <a:cs typeface="MS PGothic" charset="0"/>
              </a:rPr>
              <a:t>Older hidden pages contain functionality that hasn't been kept up to date.  Since the most important part of session, authentication and authorization is consistency, finding older pages that may not be as secure can enable us to abuse the application.</a:t>
            </a:r>
          </a:p>
          <a:p>
            <a:endParaRPr lang="en-US" dirty="0">
              <a:ea typeface="MS PGothic" charset="0"/>
              <a:cs typeface="MS PGothic" charset="0"/>
            </a:endParaRPr>
          </a:p>
          <a:p>
            <a:r>
              <a:rPr lang="en-US" dirty="0">
                <a:ea typeface="MS PGothic" charset="0"/>
                <a:cs typeface="MS PGothic" charset="0"/>
              </a:rPr>
              <a:t>Newer hidden pages are commonly found shortly before a site is updated.  Developers will start uploading code in preparation and by finding these pages, we have a chance of finding code that is not complete or is still being tested. It is common to have the test version of pages display troubleshooting information including queries being used.  We can use this information to launch attacks.</a:t>
            </a:r>
          </a:p>
          <a:p>
            <a:endParaRPr lang="en-US" dirty="0">
              <a:ea typeface="MS PGothic" charset="0"/>
              <a:cs typeface="MS PGothic" charset="0"/>
            </a:endParaRPr>
          </a:p>
          <a:p>
            <a:r>
              <a:rPr lang="en-US" dirty="0">
                <a:ea typeface="MS PGothic" charset="0"/>
                <a:cs typeface="MS PGothic" charset="0"/>
              </a:rPr>
              <a:t>Privileged pages are portions of the site that we are not authorized to access.  Some applications verify the user's level of authorization, and then display a menu. If you view the source, sometimes you can see links to administrative pages which are commented out since the user does not have access. By browsing to the pages, you may find that the pages themselves do not verify your authorization level.  Brilliant!</a:t>
            </a:r>
          </a:p>
          <a:p>
            <a:endParaRPr lang="en-US" dirty="0">
              <a:ea typeface="MS PGothic" charset="0"/>
              <a:cs typeface="MS PGothic"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3"/>
          <p:cNvSpPr>
            <a:spLocks noGrp="1" noChangeArrowheads="1"/>
          </p:cNvSpPr>
          <p:nvPr>
            <p:ph type="body" idx="1"/>
          </p:nvPr>
        </p:nvSpPr>
        <p:spPr>
          <a:xfrm>
            <a:off x="685800" y="581025"/>
            <a:ext cx="5943600" cy="82994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Code that has been commented out usually falls into one of two categories:</a:t>
            </a:r>
          </a:p>
          <a:p>
            <a:endParaRPr lang="en-US" dirty="0">
              <a:ea typeface="MS PGothic" charset="0"/>
              <a:cs typeface="MS PGothic" charset="0"/>
            </a:endParaRPr>
          </a:p>
          <a:p>
            <a:pPr marL="796925" lvl="1" indent="-173038">
              <a:buFontTx/>
              <a:buChar char="•"/>
            </a:pPr>
            <a:r>
              <a:rPr lang="en-US" dirty="0">
                <a:ea typeface="MS PGothic" charset="0"/>
                <a:cs typeface="MS PGothic" charset="0"/>
              </a:rPr>
              <a:t>The first type is code that has been replaced by server side code. By being able to see the client-side version, the attacker may be able to identify weaknesses in the code. </a:t>
            </a:r>
          </a:p>
          <a:p>
            <a:pPr marL="796925" lvl="1" indent="-173038">
              <a:buFontTx/>
              <a:buChar char="•"/>
            </a:pPr>
            <a:r>
              <a:rPr lang="en-US" dirty="0">
                <a:ea typeface="MS PGothic" charset="0"/>
                <a:cs typeface="MS PGothic" charset="0"/>
              </a:rPr>
              <a:t>The second type is code that is no longer used.  This code may point at either functions or areas of the site that are no longer used.  These sections of the site may be a weakness that  can be exploited.</a:t>
            </a:r>
          </a:p>
          <a:p>
            <a:endParaRPr lang="en-US" dirty="0">
              <a:ea typeface="MS PGothic" charset="0"/>
              <a:cs typeface="MS PGothic" charset="0"/>
            </a:endParaRPr>
          </a:p>
          <a:p>
            <a:r>
              <a:rPr lang="en-US" dirty="0">
                <a:ea typeface="MS PGothic" charset="0"/>
                <a:cs typeface="MS PGothic" charset="0"/>
              </a:rPr>
              <a:t>These functions are interesting because of a couple reasons.  First, they may show a weakness that wasn't obvious before.  And second, sometimes client side functions are moved server side and then just dead ended in the client code.  This may give you a view into how the server side code works.</a:t>
            </a:r>
          </a:p>
          <a:p>
            <a:endParaRPr lang="en-US" dirty="0">
              <a:ea typeface="MS PGothic" charset="0"/>
              <a:cs typeface="MS PGothic" charset="0"/>
            </a:endParaRPr>
          </a:p>
          <a:p>
            <a:endParaRPr lang="en-US" dirty="0">
              <a:ea typeface="MS PGothic" charset="0"/>
              <a:cs typeface="MS PGothic" charset="0"/>
            </a:endParaRPr>
          </a:p>
        </p:txBody>
      </p:sp>
      <p:sp>
        <p:nvSpPr>
          <p:cNvPr id="305154" name="Slide Number Placeholder 3"/>
          <p:cNvSpPr>
            <a:spLocks noGrp="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A7CFCDB1-1472-BF4F-A045-C79738285FF6}" type="slidenum">
              <a:rPr lang="en-US" sz="1200">
                <a:latin typeface="Arial" charset="0"/>
              </a:rPr>
              <a:pPr/>
              <a:t>101</a:t>
            </a:fld>
            <a:endParaRPr lang="en-US" sz="1200" dirty="0">
              <a:latin typeface="Arial"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536369DE-9A4F-1848-A058-432FA8B1197D}" type="slidenum">
              <a:rPr lang="en-US" sz="1200">
                <a:latin typeface="Arial" charset="0"/>
              </a:rPr>
              <a:pPr/>
              <a:t>102</a:t>
            </a:fld>
            <a:endParaRPr lang="en-US" sz="1200" dirty="0">
              <a:latin typeface="Arial" charset="0"/>
            </a:endParaRPr>
          </a:p>
        </p:txBody>
      </p:sp>
      <p:sp>
        <p:nvSpPr>
          <p:cNvPr id="307202" name="Slide Image Placeholder 1"/>
          <p:cNvSpPr>
            <a:spLocks noGrp="1" noRot="1" noChangeAspect="1" noTextEdit="1"/>
          </p:cNvSpPr>
          <p:nvPr>
            <p:ph type="sldImg"/>
          </p:nvPr>
        </p:nvSpPr>
        <p:spPr>
          <a:ln/>
        </p:spPr>
      </p:sp>
      <p:sp>
        <p:nvSpPr>
          <p:cNvPr id="307203"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Application flow is the next part of mapping.</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6E9A01D9-0455-8C42-ADCE-A6F1F0DA8305}" type="slidenum">
              <a:rPr lang="en-US" sz="1200">
                <a:latin typeface="Arial" charset="0"/>
              </a:rPr>
              <a:pPr/>
              <a:t>103</a:t>
            </a:fld>
            <a:endParaRPr lang="en-US" sz="1200" dirty="0">
              <a:latin typeface="Arial" charset="0"/>
            </a:endParaRPr>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a:xfrm>
            <a:off x="652463" y="4560888"/>
            <a:ext cx="6024562" cy="4319587"/>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US" dirty="0">
                <a:solidFill>
                  <a:srgbClr val="000000"/>
                </a:solidFill>
                <a:ea typeface="MS PGothic" charset="0"/>
                <a:cs typeface="MS PGothic" charset="0"/>
              </a:rPr>
              <a:t>Up until now, we've focused on identifying components of the application. In the next step, we focus on gaining a better understanding of how the site functions as a whole. Application flow charting will allow us to visualize the program flow.  Being able to view the program flow on paper (or computer screen) allows us to better understand where the weak points and obvious trust relationships are, how the application components interact, and identify the accessible attack surface.  </a:t>
            </a:r>
          </a:p>
          <a:p>
            <a:pPr>
              <a:spcBef>
                <a:spcPts val="363"/>
              </a:spcBef>
            </a:pPr>
            <a:endParaRPr lang="en-US" dirty="0">
              <a:solidFill>
                <a:srgbClr val="000000"/>
              </a:solidFill>
              <a:ea typeface="MS PGothic" charset="0"/>
              <a:cs typeface="MS PGothic" charset="0"/>
            </a:endParaRPr>
          </a:p>
          <a:p>
            <a:pPr>
              <a:spcBef>
                <a:spcPts val="363"/>
              </a:spcBef>
            </a:pPr>
            <a:r>
              <a:rPr lang="en-US" dirty="0">
                <a:solidFill>
                  <a:srgbClr val="000000"/>
                </a:solidFill>
                <a:ea typeface="MS PGothic" charset="0"/>
                <a:cs typeface="MS PGothic" charset="0"/>
              </a:rPr>
              <a:t>Keep in mind that we are interested in both normal and abnormal interactions with the site. </a:t>
            </a:r>
          </a:p>
          <a:p>
            <a:pPr>
              <a:spcBef>
                <a:spcPts val="363"/>
              </a:spcBef>
            </a:pPr>
            <a:endParaRPr lang="en-US" dirty="0">
              <a:solidFill>
                <a:srgbClr val="000000"/>
              </a:solidFill>
              <a:ea typeface="MS PGothic" charset="0"/>
              <a:cs typeface="MS PGothic" charset="0"/>
            </a:endParaRPr>
          </a:p>
          <a:p>
            <a:pPr>
              <a:spcBef>
                <a:spcPts val="363"/>
              </a:spcBef>
            </a:pPr>
            <a:r>
              <a:rPr lang="en-US" dirty="0">
                <a:solidFill>
                  <a:srgbClr val="000000"/>
                </a:solidFill>
                <a:ea typeface="MS PGothic" charset="0"/>
                <a:cs typeface="MS PGothic" charset="0"/>
              </a:rPr>
              <a:t>Charting is not magic.  It can be done using pen and paper. Freeform diagrams are very easy to implement using a pen.  Abstract concepts are simple to place, as are last-minute changes in understanding.  </a:t>
            </a:r>
          </a:p>
          <a:p>
            <a:pPr>
              <a:spcBef>
                <a:spcPts val="363"/>
              </a:spcBef>
            </a:pPr>
            <a:endParaRPr lang="en-US" dirty="0">
              <a:solidFill>
                <a:srgbClr val="000000"/>
              </a:solidFill>
              <a:ea typeface="MS PGothic" charset="0"/>
              <a:cs typeface="MS PGothic" charset="0"/>
            </a:endParaRPr>
          </a:p>
          <a:p>
            <a:pPr>
              <a:spcBef>
                <a:spcPts val="363"/>
              </a:spcBef>
            </a:pPr>
            <a:r>
              <a:rPr lang="en-US" dirty="0">
                <a:solidFill>
                  <a:srgbClr val="000000"/>
                </a:solidFill>
                <a:ea typeface="MS PGothic" charset="0"/>
                <a:cs typeface="MS PGothic" charset="0"/>
              </a:rPr>
              <a:t>Charting and diagramming software such as Visio can be very helpful if you need to be able to update the document over time and possibly share it with others on  your team.  However, this software is not always intuitive and takes more effort than the pen and paper method.</a:t>
            </a:r>
          </a:p>
          <a:p>
            <a:pPr>
              <a:spcBef>
                <a:spcPts val="363"/>
              </a:spcBef>
            </a:pPr>
            <a:endParaRPr lang="en-US" dirty="0">
              <a:solidFill>
                <a:srgbClr val="000000"/>
              </a:solidFill>
              <a:ea typeface="MS PGothic" charset="0"/>
              <a:cs typeface="MS PGothic" charset="0"/>
            </a:endParaRPr>
          </a:p>
          <a:p>
            <a:pPr>
              <a:spcBef>
                <a:spcPts val="363"/>
              </a:spcBef>
            </a:pPr>
            <a:r>
              <a:rPr lang="en-US" dirty="0">
                <a:solidFill>
                  <a:srgbClr val="000000"/>
                </a:solidFill>
                <a:ea typeface="MS PGothic" charset="0"/>
                <a:cs typeface="MS PGothic" charset="0"/>
              </a:rPr>
              <a:t>Spidering software can also generate charts and lists to chart an application.</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677C5552-6ADC-B240-AA56-6D2F8F554337}" type="slidenum">
              <a:rPr lang="en-US" sz="1200">
                <a:latin typeface="Arial" charset="0"/>
              </a:rPr>
              <a:pPr/>
              <a:t>104</a:t>
            </a:fld>
            <a:endParaRPr lang="en-US" sz="1200" dirty="0">
              <a:latin typeface="Arial" charset="0"/>
            </a:endParaRPr>
          </a:p>
        </p:txBody>
      </p:sp>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US" dirty="0">
                <a:solidFill>
                  <a:srgbClr val="000000"/>
                </a:solidFill>
                <a:ea typeface="MS PGothic" charset="0"/>
                <a:cs typeface="MS PGothic" charset="0"/>
              </a:rPr>
              <a:t>Pen and paper is one of the first communication mediums we learn, and they are  by far the most common. There is something about pen and paper which allows us to abstractly lay out information freely and without detracting from the creative side of our brains.  Common computer interfaces have yet to achieve anything close to this simplicity.  Even with some of the complex tools we use during attacks, it surprises me how often we fall back to just jotting a diagram on the back of a piece of paper.</a:t>
            </a:r>
          </a:p>
          <a:p>
            <a:pPr>
              <a:spcBef>
                <a:spcPts val="363"/>
              </a:spcBef>
            </a:pPr>
            <a:endParaRPr lang="en-US" dirty="0">
              <a:solidFill>
                <a:srgbClr val="000000"/>
              </a:solidFill>
              <a:ea typeface="MS PGothic" charset="0"/>
              <a:cs typeface="MS PGothic" charset="0"/>
            </a:endParaRPr>
          </a:p>
          <a:p>
            <a:pPr>
              <a:spcBef>
                <a:spcPts val="363"/>
              </a:spcBef>
            </a:pPr>
            <a:endParaRPr lang="en-US" dirty="0">
              <a:solidFill>
                <a:srgbClr val="000000"/>
              </a:solidFill>
              <a:ea typeface="MS PGothic" charset="0"/>
              <a:cs typeface="MS PGothic"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F1E64ED4-C7CB-5E46-9BF7-36103D9EC49C}" type="slidenum">
              <a:rPr lang="en-US" sz="1200">
                <a:latin typeface="Arial" charset="0"/>
              </a:rPr>
              <a:pPr/>
              <a:t>105</a:t>
            </a:fld>
            <a:endParaRPr lang="en-US" sz="1200" dirty="0">
              <a:latin typeface="Arial" charset="0"/>
            </a:endParaRPr>
          </a:p>
        </p:txBody>
      </p:sp>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US" dirty="0">
                <a:solidFill>
                  <a:srgbClr val="000000"/>
                </a:solidFill>
                <a:ea typeface="MS PGothic" charset="0"/>
                <a:cs typeface="MS PGothic" charset="0"/>
              </a:rPr>
              <a:t>Many programs have been created to create complex diagrams in a fashion which  is easily updated, shared, and backed-up.  The most common are Visio for Windows, Kivio (from the KDE project) for Linux, and Omnigraffle for Mac OSX.  There are countless other tools for visualizing complex systems.</a:t>
            </a:r>
            <a:endParaRPr lang="en-US" dirty="0">
              <a:ea typeface="MS PGothic" charset="0"/>
              <a:cs typeface="MS PGothic"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F2A89815-1821-2A41-90D2-8CD1BECDD474}" type="slidenum">
              <a:rPr lang="en-US" sz="1200">
                <a:latin typeface="Arial" charset="0"/>
              </a:rPr>
              <a:pPr/>
              <a:t>106</a:t>
            </a:fld>
            <a:endParaRPr lang="en-US" sz="1200" dirty="0">
              <a:latin typeface="Arial" charset="0"/>
            </a:endParaRPr>
          </a:p>
        </p:txBody>
      </p:sp>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US" dirty="0">
                <a:solidFill>
                  <a:srgbClr val="000000"/>
                </a:solidFill>
                <a:ea typeface="MS PGothic" charset="0"/>
                <a:cs typeface="MS PGothic" charset="0"/>
              </a:rPr>
              <a:t>Some spidering software, such as ZAP and the Burp suite, includes relationship-graphing  functionality built in.  Even those which don't provide this functionality will output a list of links for each page, which can be used to build relationships  manually or with a script.  Your favorite spider may require a little scripting on  your part to get valuable relationship data.</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BD36A251-F2CE-984F-97D1-658F5AA15B6C}" type="slidenum">
              <a:rPr lang="en-US" sz="1200">
                <a:latin typeface="Arial" charset="0"/>
              </a:rPr>
              <a:pPr/>
              <a:t>107</a:t>
            </a:fld>
            <a:endParaRPr lang="en-US" sz="1200" dirty="0">
              <a:latin typeface="Arial" charset="0"/>
            </a:endParaRPr>
          </a:p>
        </p:txBody>
      </p:sp>
      <p:sp>
        <p:nvSpPr>
          <p:cNvPr id="317442" name="Slide Image Placeholder 1"/>
          <p:cNvSpPr>
            <a:spLocks noGrp="1" noRot="1" noChangeAspect="1" noTextEdit="1"/>
          </p:cNvSpPr>
          <p:nvPr>
            <p:ph type="sldImg"/>
          </p:nvPr>
        </p:nvSpPr>
        <p:spPr>
          <a:ln/>
        </p:spPr>
      </p:sp>
      <p:sp>
        <p:nvSpPr>
          <p:cNvPr id="317443"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In this section we will be exploring the relationships between the pieces and parts of the application.</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AE8DA082-86BF-F647-9C83-36B5F656AE97}" type="slidenum">
              <a:rPr lang="en-US" sz="1200">
                <a:latin typeface="Arial" charset="0"/>
              </a:rPr>
              <a:pPr/>
              <a:t>108</a:t>
            </a:fld>
            <a:endParaRPr lang="en-US" sz="1200" dirty="0">
              <a:latin typeface="Arial" charset="0"/>
            </a:endParaRPr>
          </a:p>
        </p:txBody>
      </p:sp>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US" dirty="0">
                <a:solidFill>
                  <a:srgbClr val="000000"/>
                </a:solidFill>
                <a:ea typeface="MS PGothic" charset="0"/>
                <a:cs typeface="MS PGothic" charset="0"/>
              </a:rPr>
              <a:t>A great wealth of information can be obtained through understanding the relationship of various components of the web application.  Page relationships and section relationships can help identify direct attack points.  Code styles may provide insight into the way the developer thinks, and can identify where different developers coded different portions of the site.  </a:t>
            </a:r>
            <a:endParaRPr lang="en-US" dirty="0">
              <a:ea typeface="MS PGothic" charset="0"/>
              <a:cs typeface="MS PGothic"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6FB5D46B-3CEE-0645-9D55-464876C9ACD8}" type="slidenum">
              <a:rPr lang="en-US" sz="1200">
                <a:latin typeface="Arial" charset="0"/>
              </a:rPr>
              <a:pPr/>
              <a:t>109</a:t>
            </a:fld>
            <a:endParaRPr lang="en-US" sz="1200" dirty="0">
              <a:latin typeface="Arial" charset="0"/>
            </a:endParaRPr>
          </a:p>
        </p:txBody>
      </p:sp>
      <p:sp>
        <p:nvSpPr>
          <p:cNvPr id="321538" name="Rectangle 2"/>
          <p:cNvSpPr>
            <a:spLocks noGrp="1" noRot="1" noChangeAspect="1" noChangeArrowheads="1" noTextEdit="1"/>
          </p:cNvSpPr>
          <p:nvPr>
            <p:ph type="sldImg"/>
          </p:nvPr>
        </p:nvSpPr>
        <p:spPr>
          <a:ln/>
        </p:spPr>
      </p:sp>
      <p:sp>
        <p:nvSpPr>
          <p:cNvPr id="335876" name="Rectangle 3"/>
          <p:cNvSpPr>
            <a:spLocks noGrp="1" noChangeArrowheads="1"/>
          </p:cNvSpPr>
          <p:nvPr>
            <p:ph type="body" idx="1"/>
          </p:nvPr>
        </p:nvSpPr>
        <p:spPr>
          <a:ln w="9525"/>
        </p:spPr>
        <p:txBody>
          <a:bodyPr/>
          <a:lstStyle/>
          <a:p>
            <a:pPr>
              <a:spcBef>
                <a:spcPts val="363"/>
              </a:spcBef>
              <a:defRPr/>
            </a:pPr>
            <a:r>
              <a:rPr lang="en-US" dirty="0">
                <a:latin typeface="Times New Roman" pitchFamily="18" charset="0"/>
                <a:ea typeface="ＭＳ Ｐゴシック" pitchFamily="34" charset="-128"/>
                <a:cs typeface="ＭＳ Ｐゴシック" pitchFamily="34" charset="-128"/>
              </a:rPr>
              <a:t>Sections of a site are typically categories of pages that relate.  For example, a site may be broken up in sections such as:</a:t>
            </a:r>
          </a:p>
          <a:p>
            <a:pPr marL="406400" indent="-174625">
              <a:spcBef>
                <a:spcPts val="363"/>
              </a:spcBef>
              <a:buFontTx/>
              <a:buChar char="•"/>
              <a:defRPr/>
            </a:pPr>
            <a:r>
              <a:rPr lang="en-US" dirty="0">
                <a:latin typeface="Times New Roman" pitchFamily="18" charset="0"/>
                <a:ea typeface="ＭＳ Ｐゴシック" pitchFamily="34" charset="-128"/>
                <a:cs typeface="ＭＳ Ｐゴシック" pitchFamily="34" charset="-128"/>
              </a:rPr>
              <a:t>News</a:t>
            </a:r>
          </a:p>
          <a:p>
            <a:pPr marL="406400" indent="-174625">
              <a:spcBef>
                <a:spcPts val="363"/>
              </a:spcBef>
              <a:buFontTx/>
              <a:buChar char="•"/>
              <a:defRPr/>
            </a:pPr>
            <a:r>
              <a:rPr lang="en-US" dirty="0">
                <a:latin typeface="Times New Roman" pitchFamily="18" charset="0"/>
                <a:ea typeface="ＭＳ Ｐゴシック" pitchFamily="34" charset="-128"/>
                <a:cs typeface="ＭＳ Ｐゴシック" pitchFamily="34" charset="-128"/>
              </a:rPr>
              <a:t>Products</a:t>
            </a:r>
          </a:p>
          <a:p>
            <a:pPr marL="406400" indent="-174625">
              <a:spcBef>
                <a:spcPts val="363"/>
              </a:spcBef>
              <a:buFontTx/>
              <a:buChar char="•"/>
              <a:defRPr/>
            </a:pPr>
            <a:r>
              <a:rPr lang="en-US" dirty="0">
                <a:latin typeface="Times New Roman" pitchFamily="18" charset="0"/>
                <a:ea typeface="ＭＳ Ｐゴシック" pitchFamily="34" charset="-128"/>
                <a:cs typeface="ＭＳ Ｐゴシック" pitchFamily="34" charset="-128"/>
              </a:rPr>
              <a:t>Support</a:t>
            </a:r>
          </a:p>
          <a:p>
            <a:pPr marL="406400" indent="-174625">
              <a:spcBef>
                <a:spcPts val="363"/>
              </a:spcBef>
              <a:buFontTx/>
              <a:buChar char="•"/>
              <a:defRPr/>
            </a:pPr>
            <a:r>
              <a:rPr lang="en-US" dirty="0">
                <a:latin typeface="Times New Roman" pitchFamily="18" charset="0"/>
                <a:ea typeface="ＭＳ Ｐゴシック" pitchFamily="34" charset="-128"/>
                <a:cs typeface="ＭＳ Ｐゴシック" pitchFamily="34" charset="-128"/>
              </a:rPr>
              <a:t>Admin</a:t>
            </a:r>
          </a:p>
          <a:p>
            <a:pPr>
              <a:spcBef>
                <a:spcPts val="363"/>
              </a:spcBef>
              <a:defRPr/>
            </a:pPr>
            <a:endParaRPr lang="en-US" dirty="0">
              <a:latin typeface="Times New Roman" pitchFamily="18" charset="0"/>
              <a:ea typeface="ＭＳ Ｐゴシック" pitchFamily="34" charset="-128"/>
              <a:cs typeface="ＭＳ Ｐゴシック" pitchFamily="34" charset="-128"/>
            </a:endParaRPr>
          </a:p>
          <a:p>
            <a:pPr>
              <a:spcBef>
                <a:spcPts val="363"/>
              </a:spcBef>
              <a:defRPr/>
            </a:pPr>
            <a:r>
              <a:rPr lang="en-US" dirty="0">
                <a:latin typeface="Times New Roman" pitchFamily="18" charset="0"/>
                <a:ea typeface="ＭＳ Ｐゴシック" pitchFamily="34" charset="-128"/>
                <a:cs typeface="ＭＳ Ｐゴシック" pitchFamily="34" charset="-128"/>
              </a:rPr>
              <a:t>By identifying these sections, the attacker can divide the work between areas of the site.  Commonly, these areas may contain specific functions for each section.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F2E22B3C-5FB4-9244-962E-3C92C0B75BAA}" type="slidenum">
              <a:rPr lang="en-US" sz="1200">
                <a:latin typeface="Arial" charset="0"/>
              </a:rPr>
              <a:pPr/>
              <a:t>11</a:t>
            </a:fld>
            <a:endParaRPr lang="en-US" sz="1200" dirty="0">
              <a:latin typeface="Arial" charset="0"/>
            </a:endParaRPr>
          </a:p>
        </p:txBody>
      </p:sp>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DNS is the phone book of the Internet, mapping human-readable names to IP addresses.  When a client attempts to resolve a hostname to an IP address, it will query the local DNS server, which will ultimately query the authoritative names server(s) for the target domain.</a:t>
            </a:r>
          </a:p>
          <a:p>
            <a:endParaRPr lang="en-US" dirty="0">
              <a:ea typeface="MS PGothic" charset="0"/>
              <a:cs typeface="MS PGothic" charset="0"/>
            </a:endParaRPr>
          </a:p>
          <a:p>
            <a:r>
              <a:rPr lang="en-US" dirty="0">
                <a:ea typeface="MS PGothic" charset="0"/>
                <a:cs typeface="MS PGothic" charset="0"/>
              </a:rPr>
              <a:t>Authoritative name server can provide a wealth of useful information for a penetration tester, when prompted with specially-formatted queries.</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E605368F-6284-A546-B8A4-3595882006C8}" type="slidenum">
              <a:rPr lang="en-US" sz="1200">
                <a:latin typeface="Arial" charset="0"/>
              </a:rPr>
              <a:pPr/>
              <a:t>110</a:t>
            </a:fld>
            <a:endParaRPr lang="en-US" sz="1200" dirty="0">
              <a:latin typeface="Arial" charset="0"/>
            </a:endParaRPr>
          </a:p>
        </p:txBody>
      </p:sp>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50"/>
              </a:spcBef>
            </a:pPr>
            <a:r>
              <a:rPr lang="en-US" dirty="0">
                <a:solidFill>
                  <a:srgbClr val="000000"/>
                </a:solidFill>
                <a:ea typeface="MS PGothic" charset="0"/>
                <a:cs typeface="MS PGothic" charset="0"/>
              </a:rPr>
              <a:t>By building this analysis, we are able to find pages that were missed.  These pages could be missed due to them not being linked, errors in our configuration of our spidering or technology problems.</a:t>
            </a:r>
          </a:p>
          <a:p>
            <a:pPr>
              <a:spcBef>
                <a:spcPts val="350"/>
              </a:spcBef>
            </a:pPr>
            <a:endParaRPr lang="en-US" dirty="0">
              <a:solidFill>
                <a:srgbClr val="000000"/>
              </a:solidFill>
              <a:ea typeface="MS PGothic" charset="0"/>
              <a:cs typeface="MS PGothic" charset="0"/>
            </a:endParaRPr>
          </a:p>
          <a:p>
            <a:pPr>
              <a:spcBef>
                <a:spcPts val="350"/>
              </a:spcBef>
            </a:pPr>
            <a:r>
              <a:rPr lang="en-US" dirty="0">
                <a:solidFill>
                  <a:srgbClr val="000000"/>
                </a:solidFill>
                <a:ea typeface="MS PGothic" charset="0"/>
                <a:cs typeface="MS PGothic" charset="0"/>
              </a:rPr>
              <a:t>We should do this by looking at the functionality and finding features that are missing.  For example, social networks have functions related to profiles, friend or connection management and messaging.  If we find that our map does not include connection management, we need to determine if it was missed.  Of course it might just not be in the application. </a:t>
            </a:r>
            <a:r>
              <a:rPr lang="en-US" dirty="0">
                <a:solidFill>
                  <a:srgbClr val="000000"/>
                </a:solidFill>
                <a:ea typeface="MS PGothic" charset="0"/>
                <a:cs typeface="MS PGothic" charset="0"/>
                <a:sym typeface="Wingdings" charset="0"/>
              </a:rPr>
              <a:t></a:t>
            </a:r>
            <a:endParaRPr lang="en-US" dirty="0">
              <a:solidFill>
                <a:srgbClr val="000000"/>
              </a:solidFill>
              <a:ea typeface="MS PGothic" charset="0"/>
              <a:cs typeface="MS PGothic" charset="0"/>
            </a:endParaRPr>
          </a:p>
          <a:p>
            <a:pPr>
              <a:spcBef>
                <a:spcPts val="350"/>
              </a:spcBef>
            </a:pPr>
            <a:endParaRPr lang="en-US" dirty="0">
              <a:ea typeface="MS PGothic" charset="0"/>
              <a:cs typeface="MS PGothic"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3F121F73-A1C3-3F40-9966-53999F8380E8}" type="slidenum">
              <a:rPr lang="en-US" sz="1200">
                <a:latin typeface="Arial" charset="0"/>
              </a:rPr>
              <a:pPr/>
              <a:t>111</a:t>
            </a:fld>
            <a:endParaRPr lang="en-US" sz="1200" dirty="0">
              <a:latin typeface="Arial" charset="0"/>
            </a:endParaRPr>
          </a:p>
        </p:txBody>
      </p:sp>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US" dirty="0">
                <a:solidFill>
                  <a:srgbClr val="000000"/>
                </a:solidFill>
                <a:ea typeface="MS PGothic" charset="0"/>
                <a:cs typeface="MS PGothic" charset="0"/>
              </a:rPr>
              <a:t>Programming is a creative process, and each developer has their own style of writing code.  Identifying differences in style can provide valuable insight into  how the application was developed, and where responsibilities for the code change.  How is that valuable?  Just as the physical world shows weaknesses  where different components are joined, software-development tends to be weak around the joints.</a:t>
            </a:r>
          </a:p>
          <a:p>
            <a:pPr>
              <a:spcBef>
                <a:spcPts val="363"/>
              </a:spcBef>
            </a:pPr>
            <a:endParaRPr lang="en-US" dirty="0">
              <a:solidFill>
                <a:srgbClr val="000000"/>
              </a:solidFill>
              <a:ea typeface="MS PGothic" charset="0"/>
              <a:cs typeface="MS PGothic"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FAE60099-C0E4-EB4A-B32C-9186DEC8E1DA}" type="slidenum">
              <a:rPr lang="en-US" sz="1200">
                <a:latin typeface="Arial" charset="0"/>
              </a:rPr>
              <a:pPr/>
              <a:t>112</a:t>
            </a:fld>
            <a:endParaRPr lang="en-US" sz="1200" dirty="0">
              <a:latin typeface="Arial" charset="0"/>
            </a:endParaRPr>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50"/>
              </a:spcBef>
            </a:pPr>
            <a:r>
              <a:rPr lang="en-US" dirty="0">
                <a:solidFill>
                  <a:srgbClr val="000000"/>
                </a:solidFill>
                <a:ea typeface="MS PGothic" charset="0"/>
                <a:cs typeface="MS PGothic" charset="0"/>
              </a:rPr>
              <a:t>If you can tell the difference between two developers' styles, there are likely different approaches to programming interfaces, variables, etc.  It may take some creativity, but these differences can sometimes be leveraged in our favor.  For instance, both developers may expect the other one to validate input.</a:t>
            </a:r>
          </a:p>
          <a:p>
            <a:pPr>
              <a:spcBef>
                <a:spcPts val="350"/>
              </a:spcBef>
            </a:pPr>
            <a:endParaRPr lang="en-US" dirty="0">
              <a:solidFill>
                <a:srgbClr val="000000"/>
              </a:solidFill>
              <a:ea typeface="MS PGothic" charset="0"/>
              <a:cs typeface="MS PGothic" charset="0"/>
            </a:endParaRPr>
          </a:p>
          <a:p>
            <a:pPr>
              <a:spcBef>
                <a:spcPts val="350"/>
              </a:spcBef>
            </a:pPr>
            <a:r>
              <a:rPr lang="en-US" dirty="0">
                <a:solidFill>
                  <a:srgbClr val="000000"/>
                </a:solidFill>
                <a:ea typeface="MS PGothic" charset="0"/>
                <a:cs typeface="MS PGothic" charset="0"/>
              </a:rPr>
              <a:t>If you are unable to discern different coding styles, yet you know that the application was written by different developers (e.g. the comments indicate as much), the application may adhere to some corporate standard for development.  This may indicate a higher level of security, or specific, standardized security weaknesses.  If the code does adhere to a corporate standard, then when you identify one type of security vulnerability, you are likely to see it throughout the application and possibly the entire corporate environment.</a:t>
            </a:r>
          </a:p>
          <a:p>
            <a:pPr>
              <a:spcBef>
                <a:spcPts val="350"/>
              </a:spcBef>
            </a:pPr>
            <a:endParaRPr lang="en-US" dirty="0">
              <a:solidFill>
                <a:srgbClr val="000000"/>
              </a:solidFill>
              <a:ea typeface="MS PGothic" charset="0"/>
              <a:cs typeface="MS PGothic" charset="0"/>
            </a:endParaRPr>
          </a:p>
          <a:p>
            <a:pPr>
              <a:spcBef>
                <a:spcPts val="350"/>
              </a:spcBef>
            </a:pPr>
            <a:endParaRPr lang="en-US" dirty="0">
              <a:solidFill>
                <a:srgbClr val="000000"/>
              </a:solidFill>
              <a:ea typeface="MS PGothic" charset="0"/>
              <a:cs typeface="MS PGothic" charset="0"/>
            </a:endParaRPr>
          </a:p>
          <a:p>
            <a:pPr>
              <a:spcBef>
                <a:spcPts val="350"/>
              </a:spcBef>
            </a:pPr>
            <a:endParaRPr lang="en-US" dirty="0">
              <a:ea typeface="MS PGothic" charset="0"/>
              <a:cs typeface="MS PGothic"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3379CFDE-C98F-F945-A674-68FE69B83E16}" type="slidenum">
              <a:rPr lang="en-US" sz="1200">
                <a:latin typeface="Arial" charset="0"/>
              </a:rPr>
              <a:pPr/>
              <a:t>113</a:t>
            </a:fld>
            <a:endParaRPr lang="en-US" sz="1200" dirty="0">
              <a:latin typeface="Arial" charset="0"/>
            </a:endParaRPr>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US" dirty="0">
                <a:solidFill>
                  <a:srgbClr val="000000"/>
                </a:solidFill>
                <a:ea typeface="MS PGothic" charset="0"/>
                <a:cs typeface="MS PGothic" charset="0"/>
              </a:rPr>
              <a:t>When developing a larger application, agreeing upon a naming system can keep different developers (or even the same developer) from getting confused by obscure and less-than-obvious names.  Naming systems are often created to this end.  Pages, scripts, and Java servlet classes take on a specific format (e.g.  "/reports/071224-business-meeting.html").  Understanding the naming conventions limits the number of guesses attackers require to find hidden  pages and utilities.  Much of hacking is leveraging well-known assumptions,  whether to exploit the users themselves or to guess the names of hidden  components.  For instance, SQL-Injection requires that you know the name of the  table.  If we know what database engine is used we can determine the names of  tables, etc.,</a:t>
            </a:r>
            <a:r>
              <a:rPr lang="en-US" baseline="0" dirty="0">
                <a:solidFill>
                  <a:srgbClr val="000000"/>
                </a:solidFill>
                <a:ea typeface="MS PGothic" charset="0"/>
                <a:cs typeface="MS PGothic" charset="0"/>
              </a:rPr>
              <a:t> </a:t>
            </a:r>
            <a:r>
              <a:rPr lang="en-US" dirty="0">
                <a:solidFill>
                  <a:srgbClr val="000000"/>
                </a:solidFill>
                <a:ea typeface="MS PGothic" charset="0"/>
                <a:cs typeface="MS PGothic" charset="0"/>
              </a:rPr>
              <a:t>but much time can be saved if we are interested in the users table and  it is named "tbl_users".</a:t>
            </a:r>
          </a:p>
          <a:p>
            <a:pPr>
              <a:spcBef>
                <a:spcPts val="363"/>
              </a:spcBef>
            </a:pPr>
            <a:endParaRPr lang="en-US" dirty="0">
              <a:solidFill>
                <a:srgbClr val="000000"/>
              </a:solidFill>
              <a:ea typeface="MS PGothic" charset="0"/>
              <a:cs typeface="MS PGothic" charset="0"/>
            </a:endParaRPr>
          </a:p>
          <a:p>
            <a:pPr>
              <a:spcBef>
                <a:spcPts val="363"/>
              </a:spcBef>
            </a:pPr>
            <a:r>
              <a:rPr lang="en-US" dirty="0">
                <a:solidFill>
                  <a:srgbClr val="000000"/>
                </a:solidFill>
                <a:ea typeface="MS PGothic" charset="0"/>
                <a:cs typeface="MS PGothic" charset="0"/>
              </a:rPr>
              <a:t>Likewise, function names and variable names often follow a naming convention.   In certain circumstances this information can also be leveraged, particularly in some forms of script-injection.</a:t>
            </a:r>
          </a:p>
          <a:p>
            <a:pPr>
              <a:spcBef>
                <a:spcPts val="363"/>
              </a:spcBef>
            </a:pPr>
            <a:endParaRPr lang="en-US" dirty="0">
              <a:ea typeface="MS PGothic" charset="0"/>
              <a:cs typeface="MS PGothic"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C111F509-2C67-A54D-8DBC-5A92E30B9D3A}" type="slidenum">
              <a:rPr lang="en-US" sz="1200">
                <a:latin typeface="Arial" charset="0"/>
              </a:rPr>
              <a:pPr/>
              <a:t>114</a:t>
            </a:fld>
            <a:endParaRPr lang="en-US" sz="1200" dirty="0">
              <a:latin typeface="Arial" charset="0"/>
            </a:endParaRPr>
          </a:p>
        </p:txBody>
      </p:sp>
      <p:sp>
        <p:nvSpPr>
          <p:cNvPr id="333826" name="Rectangle 2"/>
          <p:cNvSpPr>
            <a:spLocks noGrp="1" noRot="1" noChangeAspect="1" noChangeArrowheads="1" noTextEdit="1"/>
          </p:cNvSpPr>
          <p:nvPr>
            <p:ph type="sldImg"/>
          </p:nvPr>
        </p:nvSpPr>
        <p:spPr>
          <a:ln/>
        </p:spPr>
      </p:sp>
      <p:sp>
        <p:nvSpPr>
          <p:cNvPr id="333827" name="Rectangle 3"/>
          <p:cNvSpPr>
            <a:spLocks noGrp="1" noChangeArrowheads="1"/>
          </p:cNvSpPr>
          <p:nvPr>
            <p:ph type="body" idx="1"/>
          </p:nvPr>
        </p:nvSpPr>
        <p:spPr>
          <a:xfrm>
            <a:off x="885825" y="4560888"/>
            <a:ext cx="5556250" cy="4319587"/>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OWASP DirBuster is a Java application that is part of the OWASP project.  Since it is written in Java, it can run on most platforms.  It can run in two different modes.  The first uses a wordlist, while the second actually generates strings to try.  DirBuster ships with a number of lists.  These lists were generated by crawling the web and then sorted by number of times a specific word was found.  The lists are also available for user name enumeration with the Apache UserDirectory module.</a:t>
            </a:r>
          </a:p>
          <a:p>
            <a:endParaRPr lang="en-US" dirty="0">
              <a:ea typeface="MS PGothic" charset="0"/>
              <a:cs typeface="MS PGothic" charset="0"/>
            </a:endParaRPr>
          </a:p>
          <a:p>
            <a:r>
              <a:rPr lang="en-US" dirty="0">
                <a:ea typeface="MS PGothic" charset="0"/>
                <a:cs typeface="MS PGothic" charset="0"/>
              </a:rPr>
              <a:t>These lists are available as a separate download for use in other scripts.</a:t>
            </a:r>
          </a:p>
          <a:p>
            <a:endParaRPr lang="en-US" dirty="0">
              <a:ea typeface="MS PGothic" charset="0"/>
              <a:cs typeface="MS PGothic" charset="0"/>
            </a:endParaRPr>
          </a:p>
          <a:p>
            <a:r>
              <a:rPr lang="en-US" dirty="0">
                <a:ea typeface="MS PGothic" charset="0"/>
                <a:cs typeface="MS PGothic" charset="0"/>
              </a:rPr>
              <a:t>The screen above and to the left if the first screen within DirBuster.  It is where you can configure DirBuster to find web directories.  The second screen shot is DirBuster in action.  You can see the item found in the center.  To the lower right, DirBuster displays the current directory being looked for.</a:t>
            </a:r>
          </a:p>
          <a:p>
            <a:endParaRPr lang="en-US" dirty="0">
              <a:ea typeface="MS PGothic" charset="0"/>
              <a:cs typeface="MS PGothic"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F6D270A-E8CA-D448-B3C5-03AF2AFE4E77}" type="slidenum">
              <a:rPr lang="en-US" sz="1200">
                <a:latin typeface="Arial" charset="0"/>
              </a:rPr>
              <a:pPr/>
              <a:t>115</a:t>
            </a:fld>
            <a:endParaRPr lang="en-US" sz="1200" dirty="0">
              <a:latin typeface="Arial" charset="0"/>
            </a:endParaRPr>
          </a:p>
        </p:txBody>
      </p:sp>
      <p:sp>
        <p:nvSpPr>
          <p:cNvPr id="335874" name="Slide Image Placeholder 1"/>
          <p:cNvSpPr>
            <a:spLocks noGrp="1" noRot="1" noChangeAspect="1" noTextEdit="1"/>
          </p:cNvSpPr>
          <p:nvPr>
            <p:ph type="sldImg"/>
          </p:nvPr>
        </p:nvSpPr>
        <p:spPr>
          <a:ln/>
        </p:spPr>
      </p:sp>
      <p:sp>
        <p:nvSpPr>
          <p:cNvPr id="335875"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In this exercise, we will use DirBuster to find pages and directories within our target.</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29C2CC2B-DAC6-D940-A022-DD4F594E5467}" type="slidenum">
              <a:rPr lang="en-US" sz="1200">
                <a:latin typeface="Arial" charset="0"/>
              </a:rPr>
              <a:pPr/>
              <a:t>116</a:t>
            </a:fld>
            <a:endParaRPr lang="en-US" sz="1200" dirty="0">
              <a:latin typeface="Arial" charset="0"/>
            </a:endParaRPr>
          </a:p>
        </p:txBody>
      </p:sp>
      <p:sp>
        <p:nvSpPr>
          <p:cNvPr id="346114" name="Slide Image Placeholder 1"/>
          <p:cNvSpPr>
            <a:spLocks noGrp="1" noRot="1" noChangeAspect="1" noTextEdit="1"/>
          </p:cNvSpPr>
          <p:nvPr>
            <p:ph type="sldImg"/>
          </p:nvPr>
        </p:nvSpPr>
        <p:spPr>
          <a:ln/>
        </p:spPr>
      </p:sp>
      <p:sp>
        <p:nvSpPr>
          <p:cNvPr id="346115"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Session gathering and analysis is the final step in the mapping phase.</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33634FFA-9183-2440-B977-811BF0FB70FE}" type="slidenum">
              <a:rPr lang="en-US" sz="1200">
                <a:latin typeface="Arial" charset="0"/>
              </a:rPr>
              <a:pPr/>
              <a:t>117</a:t>
            </a:fld>
            <a:endParaRPr lang="en-US" sz="1200" dirty="0">
              <a:latin typeface="Arial" charset="0"/>
            </a:endParaRPr>
          </a:p>
        </p:txBody>
      </p:sp>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a:xfrm>
            <a:off x="893763" y="4560888"/>
            <a:ext cx="5689600" cy="4319587"/>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US" dirty="0">
                <a:solidFill>
                  <a:srgbClr val="000000"/>
                </a:solidFill>
                <a:ea typeface="MS PGothic" charset="0"/>
                <a:cs typeface="MS PGothic" charset="0"/>
              </a:rPr>
              <a:t>Maintaining the concept of a "session" across many different TCP connections is commonly accomplished using any combination of cookies,  URL-parameters, hidden-form-fields, and IP/browser information.  If we can understand the logic behind maintaining session state, we may be able to manipulate it to attack the application.</a:t>
            </a:r>
          </a:p>
          <a:p>
            <a:pPr>
              <a:spcBef>
                <a:spcPts val="363"/>
              </a:spcBef>
            </a:pPr>
            <a:endParaRPr lang="en-US" dirty="0">
              <a:solidFill>
                <a:srgbClr val="000000"/>
              </a:solidFill>
              <a:ea typeface="MS PGothic" charset="0"/>
              <a:cs typeface="MS PGothic" charset="0"/>
            </a:endParaRPr>
          </a:p>
          <a:p>
            <a:pPr>
              <a:spcBef>
                <a:spcPts val="363"/>
              </a:spcBef>
            </a:pPr>
            <a:r>
              <a:rPr lang="en-US" dirty="0">
                <a:solidFill>
                  <a:srgbClr val="000000"/>
                </a:solidFill>
                <a:ea typeface="MS PGothic" charset="0"/>
                <a:cs typeface="MS PGothic" charset="0"/>
              </a:rPr>
              <a:t>The simplest example of a session token is a cookie called USERID.  If you look at your cookie USERID and it says your name in </a:t>
            </a:r>
            <a:r>
              <a:rPr lang="en-US" dirty="0" err="1">
                <a:solidFill>
                  <a:srgbClr val="000000"/>
                </a:solidFill>
                <a:ea typeface="MS PGothic" charset="0"/>
                <a:cs typeface="MS PGothic" charset="0"/>
              </a:rPr>
              <a:t>Fullname.Lastname</a:t>
            </a:r>
            <a:r>
              <a:rPr lang="en-US" dirty="0">
                <a:solidFill>
                  <a:srgbClr val="000000"/>
                </a:solidFill>
                <a:ea typeface="MS PGothic" charset="0"/>
                <a:cs typeface="MS PGothic" charset="0"/>
              </a:rPr>
              <a:t> notation, you may very well be able to become the user "Kevin.Johnson" by  modifying that cookie to be "KEVIN.JOHNSON".  Session token manipulation is based on the concept of manipulating "hidden" parts of your web browsing session and observing how it affects the application.  If you can isolate the things which make up a session, either you can modify your session parameters at will (including, in some cases, whether you have administrative access) or you know what to grab in your XSS/CSRF attacks.</a:t>
            </a:r>
          </a:p>
          <a:p>
            <a:pPr>
              <a:spcBef>
                <a:spcPts val="363"/>
              </a:spcBef>
            </a:pPr>
            <a:endParaRPr lang="en-US" dirty="0">
              <a:solidFill>
                <a:srgbClr val="000000"/>
              </a:solidFill>
              <a:ea typeface="MS PGothic" charset="0"/>
              <a:cs typeface="MS PGothic" charset="0"/>
            </a:endParaRPr>
          </a:p>
          <a:p>
            <a:pPr>
              <a:spcBef>
                <a:spcPts val="363"/>
              </a:spcBef>
            </a:pPr>
            <a:r>
              <a:rPr lang="en-US" dirty="0">
                <a:solidFill>
                  <a:srgbClr val="000000"/>
                </a:solidFill>
                <a:ea typeface="MS PGothic" charset="0"/>
                <a:cs typeface="MS PGothic" charset="0"/>
              </a:rPr>
              <a:t>What about a USERID cookie with the value of" S2V2aW4gSm9obnNvbg=="?   How about "72b28b1b696ecaadfc0f212f16809850", or "655609cdf4d93495c9f3166e6d"?  In order, those were Base64 encoded, md5sum, and hex-encoded output from crypt with the password of "abcdefg."  All represent opportunities to manipulate the application with new session tokens of the attacker's choosing.</a:t>
            </a:r>
          </a:p>
          <a:p>
            <a:pPr>
              <a:spcBef>
                <a:spcPts val="363"/>
              </a:spcBef>
            </a:pPr>
            <a:endParaRPr lang="en-US" dirty="0">
              <a:solidFill>
                <a:srgbClr val="000000"/>
              </a:solidFill>
              <a:ea typeface="MS PGothic" charset="0"/>
              <a:cs typeface="MS PGothic" charset="0"/>
            </a:endParaRPr>
          </a:p>
          <a:p>
            <a:pPr>
              <a:spcBef>
                <a:spcPts val="363"/>
              </a:spcBef>
            </a:pPr>
            <a:r>
              <a:rPr lang="en-US" dirty="0">
                <a:solidFill>
                  <a:srgbClr val="000000"/>
                </a:solidFill>
                <a:ea typeface="MS PGothic" charset="0"/>
                <a:cs typeface="MS PGothic" charset="0"/>
              </a:rPr>
              <a:t>Sending repeated, "new" (without session information)  requests for the login page using tools like Wget, Python or Netcat will normally cause the web application to generate a new session ID each time.  Look for patterns in the generated session IDs.  Are they somewhat sequential?  Do they change in an identifiable pattern?  Are there any fields which do not change?  Sometimes a timestamp is encoded or encrypted, and occasionally seconds may be omitted, resulting in encrypted, encoded, or hashed values that remain the same for the whole minute.</a:t>
            </a:r>
            <a:endParaRPr lang="en-US" dirty="0">
              <a:ea typeface="MS PGothic" charset="0"/>
              <a:cs typeface="MS PGothic"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B67786A0-FFE5-5641-B086-ED397F383DA6}" type="slidenum">
              <a:rPr lang="en-US" sz="1200">
                <a:latin typeface="Arial" charset="0"/>
              </a:rPr>
              <a:pPr/>
              <a:t>118</a:t>
            </a:fld>
            <a:endParaRPr lang="en-US" sz="1200" dirty="0">
              <a:latin typeface="Arial" charset="0"/>
            </a:endParaRPr>
          </a:p>
        </p:txBody>
      </p:sp>
      <p:sp>
        <p:nvSpPr>
          <p:cNvPr id="350210" name="Slide Image Placeholder 1"/>
          <p:cNvSpPr>
            <a:spLocks noGrp="1" noRot="1" noChangeAspect="1" noTextEdit="1"/>
          </p:cNvSpPr>
          <p:nvPr>
            <p:ph type="sldImg"/>
          </p:nvPr>
        </p:nvSpPr>
        <p:spPr>
          <a:ln/>
        </p:spPr>
      </p:sp>
      <p:sp>
        <p:nvSpPr>
          <p:cNvPr id="350211"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Web applications often need to track session state across requests using various techniques.  They may pass data via the URL as shown at the top with the jsessionid.  They may also use hidden form fields as in the middle graphic where the ViewState variable is set as a hidden form input.  The final method is using a cookie.  At the bottom we have a Set-Cookie response header creating a JSESSIONID cookie.</a:t>
            </a:r>
          </a:p>
          <a:p>
            <a:endParaRPr lang="en-US" dirty="0">
              <a:ea typeface="MS PGothic" charset="0"/>
              <a:cs typeface="MS PGothic" charset="0"/>
            </a:endParaRPr>
          </a:p>
          <a:p>
            <a:r>
              <a:rPr lang="en-US" dirty="0">
                <a:ea typeface="MS PGothic" charset="0"/>
                <a:cs typeface="MS PGothic" charset="0"/>
              </a:rPr>
              <a:t>Keep in mind that some applications are complex and may use multiple methods.</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B4058EFF-4EDD-1D4E-B360-BADE7E5388DB}" type="slidenum">
              <a:rPr lang="en-US" sz="1200">
                <a:latin typeface="Arial" charset="0"/>
              </a:rPr>
              <a:pPr/>
              <a:t>119</a:t>
            </a:fld>
            <a:endParaRPr lang="en-US" sz="1200" dirty="0">
              <a:latin typeface="Arial" charset="0"/>
            </a:endParaRPr>
          </a:p>
        </p:txBody>
      </p:sp>
      <p:sp>
        <p:nvSpPr>
          <p:cNvPr id="352258" name="Slide Image Placeholder 1"/>
          <p:cNvSpPr>
            <a:spLocks noGrp="1" noRot="1" noChangeAspect="1" noTextEdit="1"/>
          </p:cNvSpPr>
          <p:nvPr>
            <p:ph type="sldImg"/>
          </p:nvPr>
        </p:nvSpPr>
        <p:spPr>
          <a:ln/>
        </p:spPr>
      </p:sp>
      <p:sp>
        <p:nvSpPr>
          <p:cNvPr id="352259"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One of the steps we must do is to identify the method of passing session state.  Some of the tools we use, such as WebScarab and w3af, will attempt to determine this for us.  But they do not always succeed.  We need to look for known session identifiers and if they are not found, we need to decide which variables are being used.  Look for variables that change for each login or block a variable and see if we get redirected to the log in page.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C18738E-75EF-D042-B72B-34BE5D934079}" type="slidenum">
              <a:rPr lang="en-US" sz="1200">
                <a:latin typeface="Arial" charset="0"/>
              </a:rPr>
              <a:pPr/>
              <a:t>12</a:t>
            </a:fld>
            <a:endParaRPr lang="en-US" sz="1200" dirty="0">
              <a:latin typeface="Arial"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xfrm>
            <a:off x="762000" y="4567238"/>
            <a:ext cx="5715000" cy="4319587"/>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GB" dirty="0">
                <a:ea typeface="MS PGothic" charset="0"/>
                <a:cs typeface="MS PGothic" charset="0"/>
              </a:rPr>
              <a:t>To reduce the load on the high-level name servers, the DNS protocol allows for caching. Each DNS record includes a "time to live" value, which specifies the maximum amount of time that a DNS resolver can cache the record. </a:t>
            </a:r>
          </a:p>
          <a:p>
            <a:pPr>
              <a:spcBef>
                <a:spcPts val="363"/>
              </a:spcBef>
            </a:pPr>
            <a:endParaRPr lang="en-GB" dirty="0">
              <a:ea typeface="MS PGothic" charset="0"/>
              <a:cs typeface="MS PGothic" charset="0"/>
            </a:endParaRPr>
          </a:p>
          <a:p>
            <a:pPr>
              <a:spcBef>
                <a:spcPts val="363"/>
              </a:spcBef>
            </a:pPr>
            <a:r>
              <a:rPr lang="en-GB" dirty="0">
                <a:ea typeface="MS PGothic" charset="0"/>
                <a:cs typeface="MS PGothic" charset="0"/>
              </a:rPr>
              <a:t>When you type "</a:t>
            </a:r>
            <a:r>
              <a:rPr lang="en-GB" dirty="0">
                <a:solidFill>
                  <a:srgbClr val="CCCCFF"/>
                </a:solidFill>
                <a:ea typeface="MS PGothic" charset="0"/>
                <a:cs typeface="MS PGothic" charset="0"/>
              </a:rPr>
              <a:t>www.secureideas.com</a:t>
            </a:r>
            <a:r>
              <a:rPr lang="en-GB" dirty="0">
                <a:ea typeface="MS PGothic" charset="0"/>
                <a:cs typeface="MS PGothic" charset="0"/>
              </a:rPr>
              <a:t>" into your browser, your computer will first check to see if the address is cached by your browser. If not, it will check your operating system's local cache, and then it will check your ISP or organization's DNS server. If the information is not cached there, your ISP or organization's DNS server will recursively query the global hierarchy of nameservers and return the result to your host. </a:t>
            </a:r>
          </a:p>
          <a:p>
            <a:pPr>
              <a:spcBef>
                <a:spcPts val="363"/>
              </a:spcBef>
            </a:pPr>
            <a:endParaRPr lang="en-GB" dirty="0">
              <a:ea typeface="MS PGothic" charset="0"/>
              <a:cs typeface="MS PGothic" charset="0"/>
            </a:endParaRPr>
          </a:p>
          <a:p>
            <a:pPr>
              <a:spcBef>
                <a:spcPts val="363"/>
              </a:spcBef>
            </a:pPr>
            <a:r>
              <a:rPr lang="en-GB" dirty="0">
                <a:ea typeface="MS PGothic" charset="0"/>
                <a:cs typeface="MS PGothic" charset="0"/>
              </a:rPr>
              <a:t>The DNS service typically listens on UDP port 53. It is also used for a variety of other functions, such as mapping mail exchangers to domains.</a:t>
            </a:r>
          </a:p>
          <a:p>
            <a:pPr>
              <a:spcBef>
                <a:spcPts val="363"/>
              </a:spcBef>
            </a:pPr>
            <a:endParaRPr lang="en-GB" dirty="0">
              <a:ea typeface="MS PGothic" charset="0"/>
              <a:cs typeface="MS PGothic" charset="0"/>
            </a:endParaRPr>
          </a:p>
          <a:p>
            <a:pPr>
              <a:spcBef>
                <a:spcPts val="363"/>
              </a:spcBef>
            </a:pPr>
            <a:r>
              <a:rPr lang="en-GB" dirty="0">
                <a:ea typeface="MS PGothic" charset="0"/>
                <a:cs typeface="MS PGothic" charset="0"/>
              </a:rPr>
              <a:t>The "nslookup" tool is used to perform DNS queries from the command line. It is available on Unix, Linux and Windows. </a:t>
            </a:r>
          </a:p>
          <a:p>
            <a:pPr>
              <a:spcBef>
                <a:spcPts val="363"/>
              </a:spcBef>
            </a:pPr>
            <a:endParaRPr lang="en-GB" dirty="0">
              <a:ea typeface="MS PGothic" charset="0"/>
              <a:cs typeface="MS PGothic" charset="0"/>
            </a:endParaRPr>
          </a:p>
          <a:p>
            <a:pPr>
              <a:spcBef>
                <a:spcPts val="363"/>
              </a:spcBef>
            </a:pPr>
            <a:r>
              <a:rPr lang="en-GB" dirty="0">
                <a:ea typeface="MS PGothic" charset="0"/>
                <a:cs typeface="MS PGothic" charset="0"/>
              </a:rPr>
              <a:t>There are also many web sites which offer an "nslookup" service including the Zoneedit service at www.zoneedit.com/lookup.html.  Attackers often prefer web-based nslookup because the target will only have a record of the web site's address, not the attacker's originating IP address.</a:t>
            </a:r>
          </a:p>
          <a:p>
            <a:pPr>
              <a:spcBef>
                <a:spcPts val="363"/>
              </a:spcBef>
            </a:pPr>
            <a:endParaRPr lang="en-GB" dirty="0">
              <a:ea typeface="MS PGothic" charset="0"/>
              <a:cs typeface="MS PGothic" charset="0"/>
            </a:endParaRPr>
          </a:p>
          <a:p>
            <a:pPr>
              <a:spcBef>
                <a:spcPts val="363"/>
              </a:spcBef>
            </a:pPr>
            <a:r>
              <a:rPr lang="en-GB" dirty="0">
                <a:ea typeface="MS PGothic" charset="0"/>
                <a:cs typeface="MS PGothic" charset="0"/>
              </a:rPr>
              <a:t>The Linux nslookup tool has been depreciated in favor of "dig" tool, but it is still the preferred tool for Windows systems and will be used throughout this class.</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9499F907-536A-F249-9BA0-72DEAA78C318}" type="slidenum">
              <a:rPr lang="en-US" sz="1200">
                <a:latin typeface="Arial" charset="0"/>
              </a:rPr>
              <a:pPr/>
              <a:t>120</a:t>
            </a:fld>
            <a:endParaRPr lang="en-US" sz="1200" dirty="0">
              <a:latin typeface="Arial" charset="0"/>
            </a:endParaRPr>
          </a:p>
        </p:txBody>
      </p:sp>
      <p:sp>
        <p:nvSpPr>
          <p:cNvPr id="354306" name="Slide Image Placeholder 1"/>
          <p:cNvSpPr>
            <a:spLocks noGrp="1" noRot="1" noChangeAspect="1" noTextEdit="1"/>
          </p:cNvSpPr>
          <p:nvPr>
            <p:ph type="sldImg"/>
          </p:nvPr>
        </p:nvSpPr>
        <p:spPr>
          <a:ln/>
        </p:spPr>
      </p:sp>
      <p:sp>
        <p:nvSpPr>
          <p:cNvPr id="354307"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Session token predictability is a serious problem if it exists within the target application.  If the token can be predicted, an attacker could guess what session tokens have already been used and then hijack an active session.</a:t>
            </a:r>
          </a:p>
          <a:p>
            <a:endParaRPr lang="en-US" dirty="0">
              <a:ea typeface="MS PGothic" charset="0"/>
              <a:cs typeface="MS PGothic" charset="0"/>
            </a:endParaRPr>
          </a:p>
          <a:p>
            <a:r>
              <a:rPr lang="en-US" dirty="0">
                <a:ea typeface="MS PGothic" charset="0"/>
                <a:cs typeface="MS PGothic" charset="0"/>
              </a:rPr>
              <a:t>In this slide we show some examples of predictable tokens.  We have incremental tokens in the first pattern.  The second pattern of hex digits on the screen is the md5 hash of the ascii representation of integers starting at 1.  We see md5sum(1), md5sum(2), md5sum(3), and md5sum(4).</a:t>
            </a:r>
          </a:p>
          <a:p>
            <a:endParaRPr lang="en-US" dirty="0">
              <a:ea typeface="MS PGothic" charset="0"/>
              <a:cs typeface="MS PGothic" charset="0"/>
            </a:endParaRPr>
          </a:p>
          <a:p>
            <a:r>
              <a:rPr lang="en-US" dirty="0">
                <a:ea typeface="MS PGothic" charset="0"/>
                <a:cs typeface="MS PGothic" charset="0"/>
              </a:rPr>
              <a:t>We also find that if the developer creates their own session token, we will often find that they use client data such as IP address as the token.  They typically encode or hash it in some manner but we should be able to detect that in our testing.</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7127050-700A-AD41-9802-8DF9369ED072}" type="slidenum">
              <a:rPr lang="en-US" sz="1200">
                <a:latin typeface="Arial" charset="0"/>
              </a:rPr>
              <a:pPr/>
              <a:t>121</a:t>
            </a:fld>
            <a:endParaRPr lang="en-US" sz="1200" dirty="0">
              <a:latin typeface="Arial" charset="0"/>
            </a:endParaRPr>
          </a:p>
        </p:txBody>
      </p:sp>
      <p:sp>
        <p:nvSpPr>
          <p:cNvPr id="356354" name="Rectangle 2"/>
          <p:cNvSpPr>
            <a:spLocks noGrp="1" noRot="1" noChangeAspect="1" noChangeArrowheads="1" noTextEdit="1"/>
          </p:cNvSpPr>
          <p:nvPr>
            <p:ph type="sldImg"/>
          </p:nvPr>
        </p:nvSpPr>
        <p:spPr>
          <a:ln/>
        </p:spPr>
      </p:sp>
      <p:sp>
        <p:nvSpPr>
          <p:cNvPr id="356355"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A not very useful method, would be to manually record the session token as you browse the site.  While it may seem like a waste to mention this, I have tested sites that for various reasons, could not withstand a scripted tool and I needed to manually record the various session tokens I came across.  This is not very common and is usually a problem the application owner needs to fix.  But keep this in mind if you ever come across one of these types of applications.</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80AEDC36-BD89-9443-B3E2-C6BFF7E59468}" type="slidenum">
              <a:rPr lang="en-US" sz="1200">
                <a:latin typeface="Arial" charset="0"/>
              </a:rPr>
              <a:pPr/>
              <a:t>122</a:t>
            </a:fld>
            <a:endParaRPr lang="en-US" sz="1200" dirty="0">
              <a:latin typeface="Arial" charset="0"/>
            </a:endParaRPr>
          </a:p>
        </p:txBody>
      </p:sp>
      <p:sp>
        <p:nvSpPr>
          <p:cNvPr id="358402" name="Rectangle 2"/>
          <p:cNvSpPr>
            <a:spLocks noGrp="1" noRot="1" noChangeAspect="1" noChangeArrowheads="1" noTextEdit="1"/>
          </p:cNvSpPr>
          <p:nvPr>
            <p:ph type="sldImg"/>
          </p:nvPr>
        </p:nvSpPr>
        <p:spPr>
          <a:ln/>
        </p:spPr>
      </p:sp>
      <p:sp>
        <p:nvSpPr>
          <p:cNvPr id="35840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A second method would be to add the function to any script the attacker is using to write the session token to a file.  That file can then be read into spreadsheet tools such as Excel to generate charts and graphs like the ones from WebScarab.</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Slide Image Placeholder 1"/>
          <p:cNvSpPr>
            <a:spLocks noGrp="1" noRot="1" noChangeAspect="1" noTextEdit="1"/>
          </p:cNvSpPr>
          <p:nvPr>
            <p:ph type="sldImg"/>
          </p:nvPr>
        </p:nvSpPr>
        <p:spPr>
          <a:ln/>
        </p:spPr>
      </p:sp>
      <p:sp>
        <p:nvSpPr>
          <p:cNvPr id="362498"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Burp Suite also contains a session token analyzer.  It is called Sequencer.  We are able to seed it the requests we need analyzed by using the Burp Proxy.  Once we browse to the page that creates the session token, we are able to right-click on it in the Target tab.  We then select "send to sequencer".  In the sequencer tab, we are able identify the token, either by allowing Burp to determine it, or by manually selecting it.  (This manual selection is one of the benefits over WebScarab)  We are also able to load tokens from a file.  This allows us to take any type of token and determine its randomness.  For example, if the target site allows for digital downloads and randomizes the file name, we would be able to take samples of the file names and load them from a file.  One of the other nice features of the Sequencer is the number of tests it runs.  It does an excellent job of explaining what the tests are doing including explanations of the math for us mere mortals.</a:t>
            </a:r>
          </a:p>
        </p:txBody>
      </p:sp>
      <p:sp>
        <p:nvSpPr>
          <p:cNvPr id="362499" name="Slide Number Placeholder 3"/>
          <p:cNvSpPr>
            <a:spLocks noGrp="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65CBB997-C69D-8C44-9BFE-29F496362BC5}" type="slidenum">
              <a:rPr lang="en-US" sz="1200">
                <a:latin typeface="Arial" charset="0"/>
              </a:rPr>
              <a:pPr/>
              <a:t>123</a:t>
            </a:fld>
            <a:endParaRPr lang="en-US" sz="1200" dirty="0">
              <a:latin typeface="Arial"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F9346E8F-D917-B641-A25E-6211E0918E97}" type="slidenum">
              <a:rPr lang="en-US" sz="1200">
                <a:latin typeface="Arial" charset="0"/>
              </a:rPr>
              <a:pPr/>
              <a:t>124</a:t>
            </a:fld>
            <a:endParaRPr lang="en-US" sz="1200" dirty="0">
              <a:latin typeface="Arial" charset="0"/>
            </a:endParaRPr>
          </a:p>
        </p:txBody>
      </p:sp>
      <p:sp>
        <p:nvSpPr>
          <p:cNvPr id="364546" name="Slide Image Placeholder 1"/>
          <p:cNvSpPr>
            <a:spLocks noGrp="1" noRot="1" noChangeAspect="1" noTextEdit="1"/>
          </p:cNvSpPr>
          <p:nvPr>
            <p:ph type="sldImg"/>
          </p:nvPr>
        </p:nvSpPr>
        <p:spPr>
          <a:ln/>
        </p:spPr>
      </p:sp>
      <p:sp>
        <p:nvSpPr>
          <p:cNvPr id="364547"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In this exercise we will use WebScarab to gather session IDs and graph them.</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B2BE36AA-0C2A-C449-924A-D9C0E9F2877C}" type="slidenum">
              <a:rPr lang="en-US" sz="1200">
                <a:latin typeface="Arial" charset="0"/>
              </a:rPr>
              <a:pPr/>
              <a:t>125</a:t>
            </a:fld>
            <a:endParaRPr lang="en-US" sz="1200" dirty="0">
              <a:latin typeface="Arial" charset="0"/>
            </a:endParaRPr>
          </a:p>
        </p:txBody>
      </p:sp>
      <p:sp>
        <p:nvSpPr>
          <p:cNvPr id="374786" name="Slide Image Placeholder 1"/>
          <p:cNvSpPr>
            <a:spLocks noGrp="1" noRot="1" noChangeAspect="1" noTextEdit="1"/>
          </p:cNvSpPr>
          <p:nvPr>
            <p:ph type="sldImg"/>
          </p:nvPr>
        </p:nvSpPr>
        <p:spPr>
          <a:ln/>
        </p:spPr>
      </p:sp>
      <p:sp>
        <p:nvSpPr>
          <p:cNvPr id="374787"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And now to wrap up.</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683441F6-2552-DC40-ABC5-B038D384F72B}" type="slidenum">
              <a:rPr lang="en-US" sz="1200">
                <a:latin typeface="Arial" charset="0"/>
              </a:rPr>
              <a:pPr/>
              <a:t>126</a:t>
            </a:fld>
            <a:endParaRPr lang="en-US" sz="1200" dirty="0">
              <a:latin typeface="Arial" charset="0"/>
            </a:endParaRPr>
          </a:p>
        </p:txBody>
      </p:sp>
      <p:sp>
        <p:nvSpPr>
          <p:cNvPr id="376834" name="Rectangle 2"/>
          <p:cNvSpPr>
            <a:spLocks noGrp="1" noRot="1" noChangeAspect="1" noChangeArrowheads="1" noTextEdit="1"/>
          </p:cNvSpPr>
          <p:nvPr>
            <p:ph type="sldImg"/>
          </p:nvPr>
        </p:nvSpPr>
        <p:spPr>
          <a:ln/>
        </p:spPr>
      </p:sp>
      <p:sp>
        <p:nvSpPr>
          <p:cNvPr id="376835"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Today we have covered quite a bit of ground.  We have run through the reconnaissance phase in an attack.  During it, we have discovered the various parts that make up the application and profiled the server and its various pieces of software.</a:t>
            </a:r>
          </a:p>
          <a:p>
            <a:endParaRPr lang="en-US" dirty="0">
              <a:ea typeface="MS PGothic" charset="0"/>
              <a:cs typeface="MS PGothic" charset="0"/>
            </a:endParaRPr>
          </a:p>
          <a:p>
            <a:r>
              <a:rPr lang="en-US" dirty="0">
                <a:ea typeface="MS PGothic" charset="0"/>
                <a:cs typeface="MS PGothic" charset="0"/>
              </a:rPr>
              <a:t>Next we moved into mapping of the application.  We have spidered the site and discovered a wealth of information within the comments and application flow.  We have used this information to analysis the application and how it fits together.</a:t>
            </a:r>
          </a:p>
          <a:p>
            <a:endParaRPr lang="en-US" dirty="0">
              <a:ea typeface="MS PGothic" charset="0"/>
              <a:cs typeface="MS PGothic" charset="0"/>
            </a:endParaRPr>
          </a:p>
          <a:p>
            <a:r>
              <a:rPr lang="en-US" dirty="0">
                <a:ea typeface="MS PGothic" charset="0"/>
                <a:cs typeface="MS PGothic" charset="0"/>
              </a:rPr>
              <a:t>Tomorrow we will start our discovery phase.  This is the first "malicious" traffic we will send to the server.  But every bit of it and the next stage, exploitation, depends on the information we have covered today.</a:t>
            </a:r>
          </a:p>
          <a:p>
            <a:endParaRPr lang="en-US" dirty="0">
              <a:ea typeface="MS PGothic" charset="0"/>
              <a:cs typeface="MS PGothic" charset="0"/>
            </a:endParaRPr>
          </a:p>
          <a:p>
            <a:r>
              <a:rPr lang="en-US" dirty="0">
                <a:ea typeface="MS PGothic" charset="0"/>
                <a:cs typeface="MS PGothic" charset="0"/>
              </a:rPr>
              <a:t>Thank you for your attention.  We will embark on Section PEWAPT101.3 next.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53D24683-39BF-6A4D-906E-E691C670F179}" type="slidenum">
              <a:rPr lang="en-US" sz="1200">
                <a:latin typeface="Arial" charset="0"/>
              </a:rPr>
              <a:pPr/>
              <a:t>13</a:t>
            </a:fld>
            <a:endParaRPr lang="en-US" sz="1200" dirty="0">
              <a:latin typeface="Arial"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xfrm>
            <a:off x="685800" y="4591050"/>
            <a:ext cx="5943600" cy="4384675"/>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200"/>
              </a:spcBef>
            </a:pPr>
            <a:r>
              <a:rPr lang="en-GB" dirty="0">
                <a:ea typeface="MS PGothic" charset="0"/>
                <a:cs typeface="MS PGothic" charset="0"/>
              </a:rPr>
              <a:t>Domain Information Groper ("DIG" or "dig") is a modern replacement for the nslookup tool.  It is used for conducting DNS queries. Although written for use on Unix/Linux systems, dig can be used on Windows through Cygwin, a Unix environment that runs on Windows systems, available at www.cygwin.com.</a:t>
            </a:r>
          </a:p>
          <a:p>
            <a:pPr>
              <a:spcBef>
                <a:spcPts val="200"/>
              </a:spcBef>
            </a:pPr>
            <a:endParaRPr lang="en-GB" dirty="0">
              <a:ea typeface="MS PGothic" charset="0"/>
              <a:cs typeface="MS PGothic" charset="0"/>
            </a:endParaRPr>
          </a:p>
          <a:p>
            <a:pPr>
              <a:spcBef>
                <a:spcPts val="200"/>
              </a:spcBef>
            </a:pPr>
            <a:r>
              <a:rPr lang="en-GB" dirty="0">
                <a:ea typeface="MS PGothic" charset="0"/>
                <a:cs typeface="MS PGothic" charset="0"/>
              </a:rPr>
              <a:t>Here is a simple example using dig:</a:t>
            </a:r>
          </a:p>
          <a:p>
            <a:pPr>
              <a:spcBef>
                <a:spcPts val="200"/>
              </a:spcBef>
            </a:pPr>
            <a:endParaRPr lang="en-GB" dirty="0">
              <a:ea typeface="MS PGothic" charset="0"/>
              <a:cs typeface="MS PGothic" charset="0"/>
            </a:endParaRPr>
          </a:p>
          <a:p>
            <a:pPr>
              <a:spcBef>
                <a:spcPts val="200"/>
              </a:spcBef>
            </a:pPr>
            <a:r>
              <a:rPr lang="en-GB" dirty="0">
                <a:ea typeface="MS PGothic" charset="0"/>
                <a:cs typeface="MS PGothic" charset="0"/>
              </a:rPr>
              <a:t>$ dig -t ANY www.secureideas.com</a:t>
            </a:r>
          </a:p>
          <a:p>
            <a:pPr>
              <a:spcBef>
                <a:spcPts val="200"/>
              </a:spcBef>
            </a:pPr>
            <a:endParaRPr lang="en-GB" dirty="0">
              <a:ea typeface="MS PGothic" charset="0"/>
              <a:cs typeface="MS PGothic" charset="0"/>
            </a:endParaRPr>
          </a:p>
          <a:p>
            <a:pPr>
              <a:spcBef>
                <a:spcPts val="200"/>
              </a:spcBef>
            </a:pPr>
            <a:r>
              <a:rPr lang="en-GB" dirty="0">
                <a:ea typeface="MS PGothic" charset="0"/>
                <a:cs typeface="MS PGothic" charset="0"/>
              </a:rPr>
              <a:t>; &lt;&lt;&gt;&gt; </a:t>
            </a:r>
            <a:r>
              <a:rPr lang="en-GB" dirty="0" err="1">
                <a:ea typeface="MS PGothic" charset="0"/>
                <a:cs typeface="MS PGothic" charset="0"/>
              </a:rPr>
              <a:t>DiG</a:t>
            </a:r>
            <a:r>
              <a:rPr lang="en-GB" dirty="0">
                <a:ea typeface="MS PGothic" charset="0"/>
                <a:cs typeface="MS PGothic" charset="0"/>
              </a:rPr>
              <a:t> 9.9.5-3ubuntu0.15-Ubuntu &lt;&lt;&gt;&gt; -t ANY www.secureideas.com</a:t>
            </a:r>
          </a:p>
          <a:p>
            <a:pPr>
              <a:spcBef>
                <a:spcPts val="200"/>
              </a:spcBef>
            </a:pPr>
            <a:r>
              <a:rPr lang="en-GB" dirty="0">
                <a:ea typeface="MS PGothic" charset="0"/>
                <a:cs typeface="MS PGothic" charset="0"/>
              </a:rPr>
              <a:t>;; global options: +</a:t>
            </a:r>
            <a:r>
              <a:rPr lang="en-GB" dirty="0" err="1">
                <a:ea typeface="MS PGothic" charset="0"/>
                <a:cs typeface="MS PGothic" charset="0"/>
              </a:rPr>
              <a:t>cmd</a:t>
            </a:r>
            <a:endParaRPr lang="en-GB" dirty="0">
              <a:ea typeface="MS PGothic" charset="0"/>
              <a:cs typeface="MS PGothic" charset="0"/>
            </a:endParaRPr>
          </a:p>
          <a:p>
            <a:pPr>
              <a:spcBef>
                <a:spcPts val="200"/>
              </a:spcBef>
            </a:pPr>
            <a:r>
              <a:rPr lang="en-GB" dirty="0">
                <a:ea typeface="MS PGothic" charset="0"/>
                <a:cs typeface="MS PGothic" charset="0"/>
              </a:rPr>
              <a:t>;; Got answer:</a:t>
            </a:r>
          </a:p>
          <a:p>
            <a:pPr>
              <a:spcBef>
                <a:spcPts val="200"/>
              </a:spcBef>
            </a:pPr>
            <a:r>
              <a:rPr lang="en-GB" dirty="0">
                <a:ea typeface="MS PGothic" charset="0"/>
                <a:cs typeface="MS PGothic" charset="0"/>
              </a:rPr>
              <a:t>;; -&gt;&gt;HEADER&lt;&lt;- opcode: QUERY, status: NOERROR, id: 27769</a:t>
            </a:r>
          </a:p>
          <a:p>
            <a:pPr>
              <a:spcBef>
                <a:spcPts val="200"/>
              </a:spcBef>
            </a:pPr>
            <a:r>
              <a:rPr lang="en-GB" dirty="0">
                <a:ea typeface="MS PGothic" charset="0"/>
                <a:cs typeface="MS PGothic" charset="0"/>
              </a:rPr>
              <a:t>;; flags: </a:t>
            </a:r>
            <a:r>
              <a:rPr lang="en-GB" dirty="0" err="1">
                <a:ea typeface="MS PGothic" charset="0"/>
                <a:cs typeface="MS PGothic" charset="0"/>
              </a:rPr>
              <a:t>qr</a:t>
            </a:r>
            <a:r>
              <a:rPr lang="en-GB" dirty="0">
                <a:ea typeface="MS PGothic" charset="0"/>
                <a:cs typeface="MS PGothic" charset="0"/>
              </a:rPr>
              <a:t> </a:t>
            </a:r>
            <a:r>
              <a:rPr lang="en-GB" dirty="0" err="1">
                <a:ea typeface="MS PGothic" charset="0"/>
                <a:cs typeface="MS PGothic" charset="0"/>
              </a:rPr>
              <a:t>rd</a:t>
            </a:r>
            <a:r>
              <a:rPr lang="en-GB" dirty="0">
                <a:ea typeface="MS PGothic" charset="0"/>
                <a:cs typeface="MS PGothic" charset="0"/>
              </a:rPr>
              <a:t> </a:t>
            </a:r>
            <a:r>
              <a:rPr lang="en-GB" dirty="0" err="1">
                <a:ea typeface="MS PGothic" charset="0"/>
                <a:cs typeface="MS PGothic" charset="0"/>
              </a:rPr>
              <a:t>ra</a:t>
            </a:r>
            <a:r>
              <a:rPr lang="en-GB" dirty="0">
                <a:ea typeface="MS PGothic" charset="0"/>
                <a:cs typeface="MS PGothic" charset="0"/>
              </a:rPr>
              <a:t>; QUERY: 1, ANSWER: 1, AUTHORITY: 0, ADDITIONAL: 1</a:t>
            </a:r>
          </a:p>
          <a:p>
            <a:pPr>
              <a:spcBef>
                <a:spcPts val="200"/>
              </a:spcBef>
            </a:pPr>
            <a:endParaRPr lang="en-GB" dirty="0">
              <a:ea typeface="MS PGothic" charset="0"/>
              <a:cs typeface="MS PGothic" charset="0"/>
            </a:endParaRPr>
          </a:p>
          <a:p>
            <a:pPr>
              <a:spcBef>
                <a:spcPts val="200"/>
              </a:spcBef>
            </a:pPr>
            <a:r>
              <a:rPr lang="en-GB" dirty="0">
                <a:ea typeface="MS PGothic" charset="0"/>
                <a:cs typeface="MS PGothic" charset="0"/>
              </a:rPr>
              <a:t>;; OPT PSEUDOSECTION:</a:t>
            </a:r>
          </a:p>
          <a:p>
            <a:pPr>
              <a:spcBef>
                <a:spcPts val="200"/>
              </a:spcBef>
            </a:pPr>
            <a:r>
              <a:rPr lang="en-GB" dirty="0">
                <a:ea typeface="MS PGothic" charset="0"/>
                <a:cs typeface="MS PGothic" charset="0"/>
              </a:rPr>
              <a:t>; EDNS: version: 0, flags:; </a:t>
            </a:r>
            <a:r>
              <a:rPr lang="en-GB" dirty="0" err="1">
                <a:ea typeface="MS PGothic" charset="0"/>
                <a:cs typeface="MS PGothic" charset="0"/>
              </a:rPr>
              <a:t>udp</a:t>
            </a:r>
            <a:r>
              <a:rPr lang="en-GB" dirty="0">
                <a:ea typeface="MS PGothic" charset="0"/>
                <a:cs typeface="MS PGothic" charset="0"/>
              </a:rPr>
              <a:t>: 512</a:t>
            </a:r>
          </a:p>
          <a:p>
            <a:pPr>
              <a:spcBef>
                <a:spcPts val="200"/>
              </a:spcBef>
            </a:pPr>
            <a:r>
              <a:rPr lang="en-GB" dirty="0">
                <a:ea typeface="MS PGothic" charset="0"/>
                <a:cs typeface="MS PGothic" charset="0"/>
              </a:rPr>
              <a:t>;; QUESTION SECTION:</a:t>
            </a:r>
          </a:p>
          <a:p>
            <a:pPr>
              <a:spcBef>
                <a:spcPts val="200"/>
              </a:spcBef>
            </a:pPr>
            <a:r>
              <a:rPr lang="en-GB" dirty="0">
                <a:ea typeface="MS PGothic" charset="0"/>
                <a:cs typeface="MS PGothic" charset="0"/>
              </a:rPr>
              <a:t>;www.secureideas.com.           IN      ANY</a:t>
            </a:r>
          </a:p>
          <a:p>
            <a:pPr>
              <a:spcBef>
                <a:spcPts val="200"/>
              </a:spcBef>
            </a:pPr>
            <a:endParaRPr lang="en-GB" dirty="0">
              <a:ea typeface="MS PGothic" charset="0"/>
              <a:cs typeface="MS PGothic" charset="0"/>
            </a:endParaRPr>
          </a:p>
          <a:p>
            <a:pPr>
              <a:spcBef>
                <a:spcPts val="200"/>
              </a:spcBef>
            </a:pPr>
            <a:r>
              <a:rPr lang="en-GB" dirty="0">
                <a:ea typeface="MS PGothic" charset="0"/>
                <a:cs typeface="MS PGothic" charset="0"/>
              </a:rPr>
              <a:t>;; ANSWER SECTION:</a:t>
            </a:r>
          </a:p>
          <a:p>
            <a:pPr>
              <a:spcBef>
                <a:spcPts val="200"/>
              </a:spcBef>
            </a:pPr>
            <a:r>
              <a:rPr lang="en-GB" dirty="0">
                <a:ea typeface="MS PGothic" charset="0"/>
                <a:cs typeface="MS PGothic" charset="0"/>
              </a:rPr>
              <a:t>www.secureideas.com.    3600    IN      A       52.88.70.156</a:t>
            </a:r>
          </a:p>
          <a:p>
            <a:pPr>
              <a:spcBef>
                <a:spcPts val="200"/>
              </a:spcBef>
            </a:pPr>
            <a:endParaRPr lang="en-GB" dirty="0">
              <a:ea typeface="MS PGothic" charset="0"/>
              <a:cs typeface="MS PGothic" charset="0"/>
            </a:endParaRPr>
          </a:p>
          <a:p>
            <a:pPr>
              <a:spcBef>
                <a:spcPts val="200"/>
              </a:spcBef>
            </a:pPr>
            <a:r>
              <a:rPr lang="en-GB" dirty="0">
                <a:ea typeface="MS PGothic" charset="0"/>
                <a:cs typeface="MS PGothic" charset="0"/>
              </a:rPr>
              <a:t>;; Query time: 163 </a:t>
            </a:r>
            <a:r>
              <a:rPr lang="en-GB" dirty="0" err="1">
                <a:ea typeface="MS PGothic" charset="0"/>
                <a:cs typeface="MS PGothic" charset="0"/>
              </a:rPr>
              <a:t>msec</a:t>
            </a:r>
            <a:endParaRPr lang="en-GB" dirty="0">
              <a:ea typeface="MS PGothic" charset="0"/>
              <a:cs typeface="MS PGothic" charset="0"/>
            </a:endParaRPr>
          </a:p>
          <a:p>
            <a:pPr>
              <a:spcBef>
                <a:spcPts val="200"/>
              </a:spcBef>
            </a:pPr>
            <a:r>
              <a:rPr lang="en-GB" dirty="0">
                <a:ea typeface="MS PGothic" charset="0"/>
                <a:cs typeface="MS PGothic" charset="0"/>
              </a:rPr>
              <a:t>;; SERVER: 75.75.75.75#53(75.75.75.75)</a:t>
            </a:r>
          </a:p>
          <a:p>
            <a:pPr>
              <a:spcBef>
                <a:spcPts val="200"/>
              </a:spcBef>
            </a:pPr>
            <a:r>
              <a:rPr lang="en-GB" dirty="0">
                <a:ea typeface="MS PGothic" charset="0"/>
                <a:cs typeface="MS PGothic" charset="0"/>
              </a:rPr>
              <a:t>;; WHEN: Sun Jan 28 22:04:47 STD 2018</a:t>
            </a:r>
          </a:p>
          <a:p>
            <a:pPr>
              <a:spcBef>
                <a:spcPts val="200"/>
              </a:spcBef>
            </a:pPr>
            <a:r>
              <a:rPr lang="en-GB" dirty="0">
                <a:ea typeface="MS PGothic" charset="0"/>
                <a:cs typeface="MS PGothic" charset="0"/>
              </a:rPr>
              <a:t>;; MSG SIZE  rcvd: 64</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1E6D8D6B-1E8C-6842-B977-BF82BE1528C4}" type="slidenum">
              <a:rPr lang="en-US" sz="1200">
                <a:latin typeface="Arial" charset="0"/>
              </a:rPr>
              <a:pPr/>
              <a:t>14</a:t>
            </a:fld>
            <a:endParaRPr lang="en-US" sz="1200" dirty="0">
              <a:latin typeface="Arial"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The Fierce domain scanner is a tool written by RSnake to find hosts within a network.  It is not a IP scanner like Nmap but it is a great precursor to port scanning. It uses DNS to find hosts by performing forward and reverse lookups against a domain's authoritative name servers.  It then proceeds to scan using various methods that depend on how the command is invoked.  It is written in Perl and runs under most Perl implementations, though it has not been tested using ActivePerl.</a:t>
            </a:r>
          </a:p>
          <a:p>
            <a:endParaRPr lang="en-US" dirty="0">
              <a:ea typeface="MS PGothic" charset="0"/>
              <a:cs typeface="MS PGothic" charset="0"/>
            </a:endParaRPr>
          </a:p>
          <a:p>
            <a:r>
              <a:rPr lang="en-US" dirty="0">
                <a:ea typeface="MS PGothic" charset="0"/>
                <a:cs typeface="MS PGothic" charset="0"/>
              </a:rPr>
              <a:t>Lookup various hosts in a domain</a:t>
            </a:r>
          </a:p>
          <a:p>
            <a:pPr lvl="1"/>
            <a:r>
              <a:rPr lang="en-US" dirty="0">
                <a:ea typeface="MS PGothic" charset="0"/>
                <a:cs typeface="MS PGothic" charset="0"/>
              </a:rPr>
              <a:t>perl fierce.pl -</a:t>
            </a:r>
            <a:r>
              <a:rPr lang="en-US" dirty="0" err="1">
                <a:ea typeface="MS PGothic" charset="0"/>
                <a:cs typeface="MS PGothic" charset="0"/>
              </a:rPr>
              <a:t>dns</a:t>
            </a:r>
            <a:r>
              <a:rPr lang="en-US" dirty="0">
                <a:ea typeface="MS PGothic" charset="0"/>
                <a:cs typeface="MS PGothic" charset="0"/>
              </a:rPr>
              <a:t> secureideas.com</a:t>
            </a:r>
          </a:p>
          <a:p>
            <a:r>
              <a:rPr lang="en-US" dirty="0">
                <a:ea typeface="MS PGothic" charset="0"/>
                <a:cs typeface="MS PGothic" charset="0"/>
              </a:rPr>
              <a:t>Scan an IP range</a:t>
            </a:r>
          </a:p>
          <a:p>
            <a:pPr lvl="1"/>
            <a:r>
              <a:rPr lang="en-US" dirty="0">
                <a:ea typeface="MS PGothic" charset="0"/>
                <a:cs typeface="MS PGothic" charset="0"/>
              </a:rPr>
              <a:t>perl fierce.pl -range 192.168.1.0-255 -dnsserver ns1.secureideas.com </a:t>
            </a:r>
          </a:p>
          <a:p>
            <a:r>
              <a:rPr lang="en-US" dirty="0">
                <a:ea typeface="MS PGothic" charset="0"/>
                <a:cs typeface="MS PGothic" charset="0"/>
              </a:rPr>
              <a:t>Perform reverse lookups after finding CNAMEs</a:t>
            </a:r>
          </a:p>
          <a:p>
            <a:pPr lvl="1"/>
            <a:r>
              <a:rPr lang="en-US" dirty="0">
                <a:ea typeface="MS PGothic" charset="0"/>
                <a:cs typeface="MS PGothic" charset="0"/>
              </a:rPr>
              <a:t>perl fierce.pl -</a:t>
            </a:r>
            <a:r>
              <a:rPr lang="en-US" dirty="0" err="1">
                <a:ea typeface="MS PGothic" charset="0"/>
                <a:cs typeface="MS PGothic" charset="0"/>
              </a:rPr>
              <a:t>dns</a:t>
            </a:r>
            <a:r>
              <a:rPr lang="en-US" dirty="0">
                <a:ea typeface="MS PGothic" charset="0"/>
                <a:cs typeface="MS PGothic" charset="0"/>
              </a:rPr>
              <a:t> secureideas.com -wide -output output.txt </a:t>
            </a:r>
          </a:p>
          <a:p>
            <a:endParaRPr lang="en-US" dirty="0">
              <a:ea typeface="MS PGothic" charset="0"/>
              <a:cs typeface="MS PGothic" charset="0"/>
            </a:endParaRPr>
          </a:p>
          <a:p>
            <a:r>
              <a:rPr lang="en-US" dirty="0">
                <a:ea typeface="MS PGothic" charset="0"/>
                <a:cs typeface="MS PGothic" charset="0"/>
              </a:rPr>
              <a:t>The Fierce Domain Scanner is freely available at http://ha.ckers.org/fierce/.</a:t>
            </a:r>
          </a:p>
          <a:p>
            <a:endParaRPr lang="en-US" dirty="0">
              <a:ea typeface="MS PGothic" charset="0"/>
              <a:cs typeface="MS PGothic"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DNSrecon</a:t>
            </a:r>
            <a:r>
              <a:rPr lang="en-US" baseline="0" dirty="0"/>
              <a:t> was written by Carlos “</a:t>
            </a:r>
            <a:r>
              <a:rPr lang="en-US" baseline="0" dirty="0" err="1"/>
              <a:t>darkoperator</a:t>
            </a:r>
            <a:r>
              <a:rPr lang="en-US" baseline="0" dirty="0"/>
              <a:t>” Perez to enumerate DNS information and gather data associated with a targeted domain.  The script takes a number of the reconnaissance tasks that we’ve discussed and centralizes them into a single script.  In particular, it collects any SRV records that are configured for a domain.  This can be useful for finding additional services that could be in scope for our testing.  </a:t>
            </a:r>
            <a:r>
              <a:rPr lang="en-US" baseline="0" dirty="0" err="1"/>
              <a:t>DNSrecon</a:t>
            </a:r>
            <a:r>
              <a:rPr lang="en-US" baseline="0" dirty="0"/>
              <a:t> is available at https://</a:t>
            </a:r>
            <a:r>
              <a:rPr lang="en-US" baseline="0" dirty="0" err="1"/>
              <a:t>github.com</a:t>
            </a:r>
            <a:r>
              <a:rPr lang="en-US" baseline="0" dirty="0"/>
              <a:t>/</a:t>
            </a:r>
            <a:r>
              <a:rPr lang="en-US" baseline="0" dirty="0" err="1"/>
              <a:t>darkoperator</a:t>
            </a:r>
            <a:r>
              <a:rPr lang="en-US" baseline="0" dirty="0"/>
              <a:t>/</a:t>
            </a:r>
            <a:r>
              <a:rPr lang="en-US" baseline="0" dirty="0" err="1"/>
              <a:t>dnsrecon</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CE86D591-EB46-49C9-B58B-417466F1609D}" type="slidenum">
              <a:rPr lang="en-US" smtClean="0"/>
              <a:pPr>
                <a:defRPr/>
              </a:pPr>
              <a:t>15</a:t>
            </a:fld>
            <a:endParaRPr lang="en-US" dirty="0"/>
          </a:p>
        </p:txBody>
      </p:sp>
    </p:spTree>
    <p:extLst>
      <p:ext uri="{BB962C8B-B14F-4D97-AF65-F5344CB8AC3E}">
        <p14:creationId xmlns:p14="http://schemas.microsoft.com/office/powerpoint/2010/main" val="572765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output from</a:t>
            </a:r>
            <a:r>
              <a:rPr lang="en-US" baseline="0" dirty="0"/>
              <a:t> </a:t>
            </a:r>
            <a:r>
              <a:rPr lang="en-US" baseline="0" dirty="0" err="1"/>
              <a:t>DNSrecon</a:t>
            </a:r>
            <a:r>
              <a:rPr lang="en-US" baseline="0" dirty="0"/>
              <a:t> is straightforward to read.  In this example, we can see some basic information about hosts, SPF and TXT records within </a:t>
            </a:r>
            <a:r>
              <a:rPr lang="en-US" baseline="0" dirty="0" err="1"/>
              <a:t>secureideas.com</a:t>
            </a:r>
            <a:r>
              <a:rPr lang="en-US" baseline="0" dirty="0"/>
              <a:t>.  Note that the script will give us </a:t>
            </a:r>
            <a:r>
              <a:rPr lang="en-US" baseline="0" dirty="0" err="1"/>
              <a:t>informtion</a:t>
            </a:r>
            <a:r>
              <a:rPr lang="en-US" baseline="0" dirty="0"/>
              <a:t> about DNSSEC, SRV records and can perform </a:t>
            </a:r>
            <a:r>
              <a:rPr lang="en-US" baseline="0" dirty="0" err="1"/>
              <a:t>whois</a:t>
            </a:r>
            <a:r>
              <a:rPr lang="en-US" baseline="0" dirty="0"/>
              <a:t> queries for the IP addresses discovered.  We can also decide whether to perform reverse DNS lookups on each IP in the ranges reported by the </a:t>
            </a:r>
            <a:r>
              <a:rPr lang="en-US" baseline="0" dirty="0" err="1"/>
              <a:t>whois</a:t>
            </a:r>
            <a:r>
              <a:rPr lang="en-US" baseline="0" dirty="0"/>
              <a:t> information.</a:t>
            </a:r>
            <a:endParaRPr lang="en-US" dirty="0"/>
          </a:p>
        </p:txBody>
      </p:sp>
      <p:sp>
        <p:nvSpPr>
          <p:cNvPr id="4" name="Slide Number Placeholder 3"/>
          <p:cNvSpPr>
            <a:spLocks noGrp="1"/>
          </p:cNvSpPr>
          <p:nvPr>
            <p:ph type="sldNum" sz="quarter" idx="10"/>
          </p:nvPr>
        </p:nvSpPr>
        <p:spPr/>
        <p:txBody>
          <a:bodyPr/>
          <a:lstStyle/>
          <a:p>
            <a:pPr>
              <a:defRPr/>
            </a:pPr>
            <a:fld id="{CE86D591-EB46-49C9-B58B-417466F1609D}" type="slidenum">
              <a:rPr lang="en-US" smtClean="0"/>
              <a:pPr>
                <a:defRPr/>
              </a:pPr>
              <a:t>16</a:t>
            </a:fld>
            <a:endParaRPr lang="en-US" dirty="0"/>
          </a:p>
        </p:txBody>
      </p:sp>
    </p:spTree>
    <p:extLst>
      <p:ext uri="{BB962C8B-B14F-4D97-AF65-F5344CB8AC3E}">
        <p14:creationId xmlns:p14="http://schemas.microsoft.com/office/powerpoint/2010/main" val="1258676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56AD25B7-601B-FC4C-AAB4-737197C773F4}" type="slidenum">
              <a:rPr lang="en-US" sz="1200">
                <a:latin typeface="Arial" charset="0"/>
              </a:rPr>
              <a:pPr/>
              <a:t>17</a:t>
            </a:fld>
            <a:endParaRPr lang="en-US" sz="1200" dirty="0">
              <a:latin typeface="Arial" charset="0"/>
            </a:endParaRPr>
          </a:p>
        </p:txBody>
      </p:sp>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In this exercise we will work with the various DNS tools covered in the last few slides.</a:t>
            </a:r>
          </a:p>
          <a:p>
            <a:endParaRPr lang="en-US" dirty="0">
              <a:ea typeface="MS PGothic" charset="0"/>
              <a:cs typeface="MS PGothic"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E5896DFD-9124-8D42-BFB3-357291F6C16F}" type="slidenum">
              <a:rPr lang="en-US" sz="1200">
                <a:latin typeface="Arial" charset="0"/>
              </a:rPr>
              <a:pPr/>
              <a:t>18</a:t>
            </a:fld>
            <a:endParaRPr lang="en-US" sz="1200" dirty="0">
              <a:latin typeface="Arial" charset="0"/>
            </a:endParaRPr>
          </a:p>
        </p:txBody>
      </p:sp>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The second step is to gather open source information about your target.  Remember that by open source we mean information that is publicly available, not something that Richard Stallman talks about.</a:t>
            </a:r>
          </a:p>
          <a:p>
            <a:endParaRPr lang="en-US" dirty="0">
              <a:ea typeface="MS PGothic" charset="0"/>
              <a:cs typeface="MS PGothic"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4753B3A8-D277-724A-AD37-86D006F1EAEF}" type="slidenum">
              <a:rPr lang="en-US" sz="1200">
                <a:latin typeface="Arial" charset="0"/>
              </a:rPr>
              <a:pPr/>
              <a:t>19</a:t>
            </a:fld>
            <a:endParaRPr lang="en-US" sz="1200" dirty="0">
              <a:latin typeface="Arial"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US" dirty="0">
                <a:solidFill>
                  <a:srgbClr val="000000"/>
                </a:solidFill>
                <a:ea typeface="MS PGothic" charset="0"/>
                <a:cs typeface="MS PGothic" charset="0"/>
              </a:rPr>
              <a:t>A great wealth of information can be obtained without ever touching the targets or alerting them to your intentions.  This is accomplished by searching third-party databases such as WHOIS, DNS, caching sites and various search  engines.  </a:t>
            </a:r>
          </a:p>
          <a:p>
            <a:pPr>
              <a:spcBef>
                <a:spcPts val="363"/>
              </a:spcBef>
            </a:pPr>
            <a:endParaRPr lang="en-US" dirty="0">
              <a:solidFill>
                <a:srgbClr val="000000"/>
              </a:solidFill>
              <a:ea typeface="MS PGothic" charset="0"/>
              <a:cs typeface="MS PGothic" charset="0"/>
            </a:endParaRPr>
          </a:p>
          <a:p>
            <a:pPr>
              <a:spcBef>
                <a:spcPts val="363"/>
              </a:spcBef>
            </a:pPr>
            <a:r>
              <a:rPr lang="en-US" dirty="0">
                <a:ea typeface="MS PGothic" charset="0"/>
                <a:cs typeface="MS PGothic" charset="0"/>
              </a:rPr>
              <a:t>Press releases are frequently available electronically and easily found using a search engine.</a:t>
            </a:r>
          </a:p>
          <a:p>
            <a:pPr>
              <a:spcBef>
                <a:spcPts val="363"/>
              </a:spcBef>
            </a:pPr>
            <a:endParaRPr lang="en-US" dirty="0">
              <a:ea typeface="MS PGothic" charset="0"/>
              <a:cs typeface="MS PGothic" charset="0"/>
            </a:endParaRPr>
          </a:p>
          <a:p>
            <a:pPr>
              <a:spcBef>
                <a:spcPts val="363"/>
              </a:spcBef>
            </a:pPr>
            <a:r>
              <a:rPr lang="en-US" dirty="0">
                <a:ea typeface="MS PGothic" charset="0"/>
                <a:cs typeface="MS PGothic" charset="0"/>
              </a:rPr>
              <a:t>Newsgroups can be great sources of technical information about a target, as many administrators will post to newsgroups and mailing-lists without considering the retention period of such posts nor the value of the information they reveal.</a:t>
            </a:r>
          </a:p>
          <a:p>
            <a:pPr>
              <a:spcBef>
                <a:spcPts val="363"/>
              </a:spcBef>
            </a:pPr>
            <a:endParaRPr lang="en-US" dirty="0">
              <a:ea typeface="MS PGothic" charset="0"/>
              <a:cs typeface="MS PGothic" charset="0"/>
            </a:endParaRPr>
          </a:p>
          <a:p>
            <a:pPr>
              <a:spcBef>
                <a:spcPts val="363"/>
              </a:spcBef>
            </a:pPr>
            <a:r>
              <a:rPr lang="en-US" dirty="0">
                <a:ea typeface="MS PGothic" charset="0"/>
                <a:cs typeface="MS PGothic" charset="0"/>
              </a:rPr>
              <a:t>Social Networks such as FaceBook, Linked-In, and MySpace tend to provide a great deal of information about individuals, particularly personal information which may be leveraged in many different attacks.</a:t>
            </a:r>
          </a:p>
          <a:p>
            <a:pPr>
              <a:spcBef>
                <a:spcPts val="363"/>
              </a:spcBef>
            </a:pPr>
            <a:endParaRPr lang="en-US" dirty="0">
              <a:ea typeface="MS PGothic" charset="0"/>
              <a:cs typeface="MS PGothic" charset="0"/>
            </a:endParaRPr>
          </a:p>
          <a:p>
            <a:pPr>
              <a:spcBef>
                <a:spcPts val="363"/>
              </a:spcBef>
            </a:pPr>
            <a:r>
              <a:rPr lang="en-US" dirty="0">
                <a:ea typeface="MS PGothic" charset="0"/>
                <a:cs typeface="MS PGothic" charset="0"/>
              </a:rPr>
              <a:t>Search engines can be any online webcrawler including MSN, Yahoo, Altavista, and of course Google.  </a:t>
            </a:r>
            <a:r>
              <a:rPr lang="en-US" b="1" dirty="0">
                <a:ea typeface="MS PGothic" charset="0"/>
                <a:cs typeface="MS PGothic" charset="0"/>
              </a:rPr>
              <a:t>All</a:t>
            </a:r>
            <a:r>
              <a:rPr lang="en-US" dirty="0">
                <a:ea typeface="MS PGothic" charset="0"/>
                <a:cs typeface="MS PGothic" charset="0"/>
              </a:rPr>
              <a:t> sorts of valuable tidbits can be found, relating to basically any website on the Internet.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DB998829-0F21-5D4C-9D53-87009CC85092}" type="slidenum">
              <a:rPr lang="en-US" sz="1200">
                <a:latin typeface="Arial" charset="0"/>
              </a:rPr>
              <a:pPr/>
              <a:t>2</a:t>
            </a:fld>
            <a:endParaRPr lang="en-US" sz="1200" dirty="0">
              <a:latin typeface="Arial" charset="0"/>
            </a:endParaRPr>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784225" y="4560888"/>
            <a:ext cx="5819775" cy="4319587"/>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GB" dirty="0">
                <a:ea typeface="MS PGothic" charset="0"/>
                <a:cs typeface="MS PGothic" charset="0"/>
              </a:rPr>
              <a:t>In this class, we will learn the practical art of web application penetration testing. </a:t>
            </a:r>
          </a:p>
          <a:p>
            <a:pPr>
              <a:spcBef>
                <a:spcPts val="363"/>
              </a:spcBef>
            </a:pPr>
            <a:endParaRPr lang="en-GB" dirty="0">
              <a:ea typeface="MS PGothic" charset="0"/>
              <a:cs typeface="MS PGothic" charset="0"/>
            </a:endParaRPr>
          </a:p>
          <a:p>
            <a:pPr>
              <a:spcBef>
                <a:spcPts val="363"/>
              </a:spcBef>
            </a:pPr>
            <a:r>
              <a:rPr lang="en-GB" dirty="0">
                <a:ea typeface="MS PGothic" charset="0"/>
                <a:cs typeface="MS PGothic" charset="0"/>
              </a:rPr>
              <a:t>On Day 1, we will examine the attacker's perspective, and learn why it is important for us to build and deploy web application with the attacker's perspective in mind</a:t>
            </a:r>
            <a:r>
              <a:rPr lang="en-US" dirty="0">
                <a:ea typeface="MS PGothic" charset="0"/>
                <a:cs typeface="MS PGothic" charset="0"/>
              </a:rPr>
              <a:t>. We will also cover the pieces of a penetration test and how to scope and prepare for one.  Finally, we will explore the methodology that will be covered through the rest of class.</a:t>
            </a:r>
            <a:endParaRPr lang="en-GB" dirty="0">
              <a:ea typeface="MS PGothic" charset="0"/>
              <a:cs typeface="MS PGothic" charset="0"/>
            </a:endParaRPr>
          </a:p>
          <a:p>
            <a:pPr>
              <a:spcBef>
                <a:spcPts val="363"/>
              </a:spcBef>
            </a:pPr>
            <a:r>
              <a:rPr lang="en-GB" dirty="0">
                <a:ea typeface="MS PGothic" charset="0"/>
                <a:cs typeface="MS PGothic" charset="0"/>
              </a:rPr>
              <a:t> </a:t>
            </a:r>
          </a:p>
          <a:p>
            <a:pPr>
              <a:spcBef>
                <a:spcPts val="363"/>
              </a:spcBef>
            </a:pPr>
            <a:r>
              <a:rPr lang="en-GB" dirty="0">
                <a:ea typeface="MS PGothic" charset="0"/>
                <a:cs typeface="MS PGothic" charset="0"/>
              </a:rPr>
              <a:t>During Day 2, we will step through the process that successful attackers use to exploit applications, focusing specifically on the reconnaissance and </a:t>
            </a:r>
            <a:r>
              <a:rPr lang="en-US" dirty="0">
                <a:ea typeface="MS PGothic" charset="0"/>
                <a:cs typeface="MS PGothic" charset="0"/>
              </a:rPr>
              <a:t>mapping</a:t>
            </a:r>
            <a:r>
              <a:rPr lang="en-GB" dirty="0">
                <a:ea typeface="MS PGothic" charset="0"/>
                <a:cs typeface="MS PGothic" charset="0"/>
              </a:rPr>
              <a:t> stages of the process.  This will give us the foundation we need to later control the application.</a:t>
            </a:r>
          </a:p>
          <a:p>
            <a:pPr>
              <a:spcBef>
                <a:spcPts val="363"/>
              </a:spcBef>
            </a:pPr>
            <a:endParaRPr lang="en-GB" dirty="0">
              <a:ea typeface="MS PGothic" charset="0"/>
              <a:cs typeface="MS PGothic" charset="0"/>
            </a:endParaRPr>
          </a:p>
          <a:p>
            <a:pPr>
              <a:spcBef>
                <a:spcPts val="363"/>
              </a:spcBef>
            </a:pPr>
            <a:r>
              <a:rPr lang="en-GB" dirty="0">
                <a:ea typeface="MS PGothic" charset="0"/>
                <a:cs typeface="MS PGothic" charset="0"/>
              </a:rPr>
              <a:t>On Day 3, we will build upon that foundation and start discovering the various weaknesses within the applications.  As penetration testers, we will map out the attack vectors that we are going to use against this application. These discoveries will be the basis for the exploitation phase.</a:t>
            </a:r>
          </a:p>
          <a:p>
            <a:pPr>
              <a:spcBef>
                <a:spcPts val="363"/>
              </a:spcBef>
            </a:pPr>
            <a:endParaRPr lang="en-GB" dirty="0">
              <a:ea typeface="MS PGothic" charset="0"/>
              <a:cs typeface="MS PGothic" charset="0"/>
            </a:endParaRPr>
          </a:p>
          <a:p>
            <a:pPr>
              <a:spcBef>
                <a:spcPts val="363"/>
              </a:spcBef>
            </a:pPr>
            <a:r>
              <a:rPr lang="en-GB" dirty="0">
                <a:ea typeface="MS PGothic" charset="0"/>
                <a:cs typeface="MS PGothic" charset="0"/>
              </a:rPr>
              <a:t>On Day 4, we will continue our discovery focusing on client side components such as Flash and Java.  We will also explore the client-side scripting in use within our applications.</a:t>
            </a:r>
          </a:p>
          <a:p>
            <a:pPr>
              <a:spcBef>
                <a:spcPts val="363"/>
              </a:spcBef>
            </a:pPr>
            <a:endParaRPr lang="en-GB" dirty="0">
              <a:ea typeface="MS PGothic" charset="0"/>
              <a:cs typeface="MS PGothic" charset="0"/>
            </a:endParaRPr>
          </a:p>
          <a:p>
            <a:pPr>
              <a:spcBef>
                <a:spcPts val="363"/>
              </a:spcBef>
            </a:pPr>
            <a:r>
              <a:rPr lang="en-GB" dirty="0">
                <a:ea typeface="MS PGothic" charset="0"/>
                <a:cs typeface="MS PGothic" charset="0"/>
              </a:rPr>
              <a:t>On Day 5, we will launch the attacks that we planned and created during the previous three sections. We will also cover the next steps for students and where they should go from here.</a:t>
            </a:r>
          </a:p>
          <a:p>
            <a:pPr>
              <a:spcBef>
                <a:spcPts val="363"/>
              </a:spcBef>
            </a:pPr>
            <a:endParaRPr lang="en-GB" dirty="0">
              <a:ea typeface="MS PGothic" charset="0"/>
              <a:cs typeface="MS PGothic" charset="0"/>
            </a:endParaRPr>
          </a:p>
          <a:p>
            <a:pPr>
              <a:spcBef>
                <a:spcPts val="363"/>
              </a:spcBef>
            </a:pPr>
            <a:r>
              <a:rPr lang="en-GB" dirty="0">
                <a:ea typeface="MS PGothic" charset="0"/>
                <a:cs typeface="MS PGothic" charset="0"/>
              </a:rPr>
              <a:t>On Day 6, we will be performing a web application pen-test within a capture the flag event.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EFBC9BF6-B593-EE40-A044-7F33244F20BF}" type="slidenum">
              <a:rPr lang="en-US" sz="1200">
                <a:latin typeface="Arial" charset="0"/>
              </a:rPr>
              <a:pPr/>
              <a:t>20</a:t>
            </a:fld>
            <a:endParaRPr lang="en-US" sz="1200" dirty="0">
              <a:latin typeface="Arial"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US" dirty="0">
                <a:solidFill>
                  <a:srgbClr val="000000"/>
                </a:solidFill>
                <a:ea typeface="MS PGothic" charset="0"/>
                <a:cs typeface="MS PGothic" charset="0"/>
              </a:rPr>
              <a:t>"Google Hacking" is an exceptionally powerful tool for reconnaissance.  Google indexes and maps websites the world over, storing a copy of the HTML for each page found.  This wealth of information coupled with a powerful search interface makes "Google Hacking" a vital part of reconnaissance analysis.</a:t>
            </a:r>
          </a:p>
          <a:p>
            <a:pPr>
              <a:spcBef>
                <a:spcPts val="363"/>
              </a:spcBef>
            </a:pPr>
            <a:endParaRPr lang="en-US" dirty="0">
              <a:solidFill>
                <a:srgbClr val="000000"/>
              </a:solidFill>
              <a:ea typeface="MS PGothic" charset="0"/>
              <a:cs typeface="MS PGothic" charset="0"/>
            </a:endParaRPr>
          </a:p>
          <a:p>
            <a:pPr>
              <a:spcBef>
                <a:spcPts val="363"/>
              </a:spcBef>
            </a:pPr>
            <a:r>
              <a:rPr lang="en-US" dirty="0">
                <a:solidFill>
                  <a:srgbClr val="000000"/>
                </a:solidFill>
                <a:ea typeface="MS PGothic" charset="0"/>
                <a:cs typeface="MS PGothic" charset="0"/>
              </a:rPr>
              <a:t>Please note that "Google Hacking", despite the name, is not limited to Google.   Indeed, several other search engines are also used, some offering distinct advantages over Google.  Because Google has been particularly useful for identifying technical content, IT professionals have a natural affinity to use Google over other search engines.  The Google Hacking concepts, however, apply to all search engines.</a:t>
            </a:r>
            <a:endParaRPr lang="en-US" dirty="0">
              <a:ea typeface="MS PGothic" charset="0"/>
              <a:cs typeface="MS PGothic"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F9E7EDD0-8A94-714B-9327-D19C8BC75D3A}" type="slidenum">
              <a:rPr lang="en-US" sz="1200">
                <a:latin typeface="Arial" charset="0"/>
              </a:rPr>
              <a:pPr/>
              <a:t>21</a:t>
            </a:fld>
            <a:endParaRPr lang="en-US" sz="1200" dirty="0">
              <a:latin typeface="Arial"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xfrm>
            <a:off x="696913" y="4560888"/>
            <a:ext cx="5951537" cy="4506912"/>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ct val="0"/>
              </a:spcBef>
            </a:pPr>
            <a:r>
              <a:rPr lang="en-US" dirty="0">
                <a:solidFill>
                  <a:srgbClr val="000000"/>
                </a:solidFill>
                <a:ea typeface="MS PGothic" charset="0"/>
                <a:cs typeface="MS PGothic" charset="0"/>
              </a:rPr>
              <a:t>Search engines provide advanced search directives that allow users to narrow their search results, or to focus their analysis based on multiple criteria.  These directives are also very useful in a penetration test for reconnaissance analysis.</a:t>
            </a:r>
          </a:p>
          <a:p>
            <a:pPr>
              <a:spcBef>
                <a:spcPct val="0"/>
              </a:spcBef>
            </a:pPr>
            <a:endParaRPr lang="en-US" dirty="0">
              <a:solidFill>
                <a:srgbClr val="000000"/>
              </a:solidFill>
              <a:ea typeface="MS PGothic" charset="0"/>
              <a:cs typeface="MS PGothic" charset="0"/>
            </a:endParaRPr>
          </a:p>
          <a:p>
            <a:pPr>
              <a:spcBef>
                <a:spcPct val="0"/>
              </a:spcBef>
            </a:pPr>
            <a:r>
              <a:rPr lang="en-US" dirty="0">
                <a:solidFill>
                  <a:srgbClr val="000000"/>
                </a:solidFill>
                <a:ea typeface="MS PGothic" charset="0"/>
                <a:cs typeface="MS PGothic" charset="0"/>
              </a:rPr>
              <a:t>Google supports the following within their modifiers:</a:t>
            </a:r>
          </a:p>
          <a:p>
            <a:pPr>
              <a:spcBef>
                <a:spcPct val="0"/>
              </a:spcBef>
            </a:pPr>
            <a:endParaRPr lang="en-US" dirty="0">
              <a:solidFill>
                <a:srgbClr val="000000"/>
              </a:solidFill>
              <a:ea typeface="MS PGothic" charset="0"/>
              <a:cs typeface="MS PGothic" charset="0"/>
            </a:endParaRPr>
          </a:p>
          <a:p>
            <a:pPr>
              <a:spcBef>
                <a:spcPct val="0"/>
              </a:spcBef>
            </a:pPr>
            <a:r>
              <a:rPr lang="en-US" i="1" dirty="0">
                <a:solidFill>
                  <a:srgbClr val="000000"/>
                </a:solidFill>
                <a:ea typeface="MS PGothic" charset="0"/>
                <a:cs typeface="MS PGothic" charset="0"/>
              </a:rPr>
              <a:t>site</a:t>
            </a:r>
            <a:r>
              <a:rPr lang="en-US" dirty="0">
                <a:solidFill>
                  <a:srgbClr val="000000"/>
                </a:solidFill>
                <a:ea typeface="MS PGothic" charset="0"/>
                <a:cs typeface="MS PGothic" charset="0"/>
              </a:rPr>
              <a:t> – The </a:t>
            </a:r>
            <a:r>
              <a:rPr lang="en-US" i="1" dirty="0">
                <a:solidFill>
                  <a:srgbClr val="000000"/>
                </a:solidFill>
                <a:ea typeface="MS PGothic" charset="0"/>
                <a:cs typeface="MS PGothic" charset="0"/>
              </a:rPr>
              <a:t>site </a:t>
            </a:r>
            <a:r>
              <a:rPr lang="en-US" dirty="0">
                <a:solidFill>
                  <a:srgbClr val="000000"/>
                </a:solidFill>
                <a:ea typeface="MS PGothic" charset="0"/>
                <a:cs typeface="MS PGothic" charset="0"/>
              </a:rPr>
              <a:t>directive allows the user to limit the results to a target site or domain.  If you have one or more specific sites or domains within the scope of your analysis, this directive allows you to focus any search results to your target site.</a:t>
            </a:r>
          </a:p>
          <a:p>
            <a:pPr>
              <a:spcBef>
                <a:spcPct val="0"/>
              </a:spcBef>
            </a:pPr>
            <a:endParaRPr lang="en-US" dirty="0">
              <a:solidFill>
                <a:srgbClr val="000000"/>
              </a:solidFill>
              <a:ea typeface="MS PGothic" charset="0"/>
              <a:cs typeface="MS PGothic" charset="0"/>
            </a:endParaRPr>
          </a:p>
          <a:p>
            <a:pPr>
              <a:spcBef>
                <a:spcPct val="0"/>
              </a:spcBef>
            </a:pPr>
            <a:r>
              <a:rPr lang="en-US" dirty="0">
                <a:solidFill>
                  <a:srgbClr val="000000"/>
                </a:solidFill>
                <a:ea typeface="MS PGothic" charset="0"/>
                <a:cs typeface="MS PGothic" charset="0"/>
              </a:rPr>
              <a:t>inurl – The </a:t>
            </a:r>
            <a:r>
              <a:rPr lang="en-US" i="1" dirty="0">
                <a:solidFill>
                  <a:srgbClr val="000000"/>
                </a:solidFill>
                <a:ea typeface="MS PGothic" charset="0"/>
                <a:cs typeface="MS PGothic" charset="0"/>
              </a:rPr>
              <a:t>inurl </a:t>
            </a:r>
            <a:r>
              <a:rPr lang="en-US" dirty="0">
                <a:solidFill>
                  <a:srgbClr val="000000"/>
                </a:solidFill>
                <a:ea typeface="MS PGothic" charset="0"/>
                <a:cs typeface="MS PGothic" charset="0"/>
              </a:rPr>
              <a:t>directive allows the user to search for keywords within the URL of a page.  This directive is often useful for identifying pages, scripts or vulnerable executables that appear in the URL bar, as opposed to as just a string on a page.</a:t>
            </a:r>
          </a:p>
          <a:p>
            <a:pPr>
              <a:spcBef>
                <a:spcPct val="0"/>
              </a:spcBef>
            </a:pPr>
            <a:endParaRPr lang="en-US" dirty="0">
              <a:solidFill>
                <a:srgbClr val="000000"/>
              </a:solidFill>
              <a:ea typeface="MS PGothic" charset="0"/>
              <a:cs typeface="MS PGothic" charset="0"/>
            </a:endParaRPr>
          </a:p>
          <a:p>
            <a:pPr>
              <a:spcBef>
                <a:spcPct val="0"/>
              </a:spcBef>
            </a:pPr>
            <a:r>
              <a:rPr lang="en-US" dirty="0">
                <a:solidFill>
                  <a:srgbClr val="000000"/>
                </a:solidFill>
                <a:ea typeface="MS PGothic" charset="0"/>
                <a:cs typeface="MS PGothic" charset="0"/>
              </a:rPr>
              <a:t>intitle – The </a:t>
            </a:r>
            <a:r>
              <a:rPr lang="en-US" i="1" dirty="0">
                <a:solidFill>
                  <a:srgbClr val="000000"/>
                </a:solidFill>
                <a:ea typeface="MS PGothic" charset="0"/>
                <a:cs typeface="MS PGothic" charset="0"/>
              </a:rPr>
              <a:t>intitle </a:t>
            </a:r>
            <a:r>
              <a:rPr lang="en-US" dirty="0">
                <a:solidFill>
                  <a:srgbClr val="000000"/>
                </a:solidFill>
                <a:ea typeface="MS PGothic" charset="0"/>
                <a:cs typeface="MS PGothic" charset="0"/>
              </a:rPr>
              <a:t>directive allows the user to search for keywords within the title of a page (e.g. the content within &lt;title&gt; and &lt;/title&gt;).  This is useful for narrowing down search results to a page that includes a keyword within the title and, presumably, would have a significant focus in the page for that keyword as opposed to a common string match somewhere within the page.  Tomorrow, we'll look at searches that include the title "Index Of" to identify sites that have left directory browsing enabled.</a:t>
            </a:r>
          </a:p>
          <a:p>
            <a:pPr>
              <a:spcBef>
                <a:spcPct val="0"/>
              </a:spcBef>
            </a:pPr>
            <a:endParaRPr lang="en-US" dirty="0">
              <a:solidFill>
                <a:srgbClr val="000000"/>
              </a:solidFill>
              <a:ea typeface="MS PGothic" charset="0"/>
              <a:cs typeface="MS PGothic" charset="0"/>
            </a:endParaRPr>
          </a:p>
          <a:p>
            <a:pPr>
              <a:spcBef>
                <a:spcPct val="0"/>
              </a:spcBef>
            </a:pPr>
            <a:r>
              <a:rPr lang="en-US" dirty="0">
                <a:solidFill>
                  <a:srgbClr val="000000"/>
                </a:solidFill>
                <a:ea typeface="MS PGothic" charset="0"/>
                <a:cs typeface="MS PGothic" charset="0"/>
              </a:rPr>
              <a:t>link – The </a:t>
            </a:r>
            <a:r>
              <a:rPr lang="en-US" i="1" dirty="0">
                <a:solidFill>
                  <a:srgbClr val="000000"/>
                </a:solidFill>
                <a:ea typeface="MS PGothic" charset="0"/>
                <a:cs typeface="MS PGothic" charset="0"/>
              </a:rPr>
              <a:t>link </a:t>
            </a:r>
            <a:r>
              <a:rPr lang="en-US" dirty="0">
                <a:solidFill>
                  <a:srgbClr val="000000"/>
                </a:solidFill>
                <a:ea typeface="MS PGothic" charset="0"/>
                <a:cs typeface="MS PGothic" charset="0"/>
              </a:rPr>
              <a:t>directive allows the user to identify sites that link to our target, providing information that is useful for social engineering and related attacks including user name harvesting based on knowledge of business partners.</a:t>
            </a:r>
          </a:p>
          <a:p>
            <a:pPr>
              <a:spcBef>
                <a:spcPct val="0"/>
              </a:spcBef>
            </a:pPr>
            <a:endParaRPr lang="en-US" dirty="0">
              <a:solidFill>
                <a:srgbClr val="000000"/>
              </a:solidFill>
              <a:ea typeface="MS PGothic" charset="0"/>
              <a:cs typeface="MS PGothic" charset="0"/>
            </a:endParaRPr>
          </a:p>
          <a:p>
            <a:pPr>
              <a:spcBef>
                <a:spcPct val="0"/>
              </a:spcBef>
            </a:pPr>
            <a:r>
              <a:rPr lang="en-US" dirty="0">
                <a:solidFill>
                  <a:srgbClr val="000000"/>
                </a:solidFill>
                <a:ea typeface="MS PGothic" charset="0"/>
                <a:cs typeface="MS PGothic" charset="0"/>
              </a:rPr>
              <a:t>ext – The </a:t>
            </a:r>
            <a:r>
              <a:rPr lang="en-US" i="1" dirty="0">
                <a:solidFill>
                  <a:srgbClr val="000000"/>
                </a:solidFill>
                <a:ea typeface="MS PGothic" charset="0"/>
                <a:cs typeface="MS PGothic" charset="0"/>
              </a:rPr>
              <a:t>ext </a:t>
            </a:r>
            <a:r>
              <a:rPr lang="en-US" dirty="0">
                <a:solidFill>
                  <a:srgbClr val="000000"/>
                </a:solidFill>
                <a:ea typeface="MS PGothic" charset="0"/>
                <a:cs typeface="MS PGothic" charset="0"/>
              </a:rPr>
              <a:t>directive allows the user to search for files with an identifiable extension, such as Excel spreadsheets shown in the example on this slide.</a:t>
            </a:r>
          </a:p>
          <a:p>
            <a:pPr>
              <a:spcBef>
                <a:spcPct val="0"/>
              </a:spcBef>
            </a:pPr>
            <a:endParaRPr lang="en-US" dirty="0">
              <a:solidFill>
                <a:srgbClr val="000000"/>
              </a:solidFill>
              <a:ea typeface="MS PGothic" charset="0"/>
              <a:cs typeface="MS PGothic" charset="0"/>
            </a:endParaRPr>
          </a:p>
          <a:p>
            <a:pPr>
              <a:spcBef>
                <a:spcPct val="0"/>
              </a:spcBef>
            </a:pPr>
            <a:r>
              <a:rPr lang="en-US" dirty="0">
                <a:solidFill>
                  <a:srgbClr val="000000"/>
                </a:solidFill>
                <a:ea typeface="MS PGothic" charset="0"/>
                <a:cs typeface="MS PGothic" charset="0"/>
              </a:rPr>
              <a:t>Bing also supports the site:, intitle:, and the filetype:,  For the inurl:, Bing uses inanchor:.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7D36DBAC-072A-034E-9DE5-611C6F4FE750}" type="slidenum">
              <a:rPr lang="en-US" sz="1200">
                <a:latin typeface="Arial" charset="0"/>
              </a:rPr>
              <a:pPr/>
              <a:t>22</a:t>
            </a:fld>
            <a:endParaRPr lang="en-US" sz="1200" dirty="0">
              <a:latin typeface="Arial"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xfrm>
            <a:off x="812800" y="4560888"/>
            <a:ext cx="5770563" cy="4319587"/>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US" dirty="0">
                <a:solidFill>
                  <a:srgbClr val="000000"/>
                </a:solidFill>
                <a:ea typeface="MS PGothic" charset="0"/>
                <a:cs typeface="Times New Roman" charset="0"/>
              </a:rPr>
              <a:t>Often, Google searches return many more results than we are interested in evaluating one-by-one.  Fortunately, Google includes search modifiers which are useful for limiting the scope of your search, allowing you to make the most effective use of your limited reconnaissance time.</a:t>
            </a:r>
          </a:p>
          <a:p>
            <a:pPr>
              <a:spcBef>
                <a:spcPts val="363"/>
              </a:spcBef>
            </a:pPr>
            <a:endParaRPr lang="en-US" dirty="0">
              <a:solidFill>
                <a:srgbClr val="000000"/>
              </a:solidFill>
              <a:ea typeface="MS PGothic" charset="0"/>
              <a:cs typeface="Times New Roman" charset="0"/>
            </a:endParaRPr>
          </a:p>
          <a:p>
            <a:pPr>
              <a:spcBef>
                <a:spcPts val="363"/>
              </a:spcBef>
            </a:pPr>
            <a:r>
              <a:rPr lang="en-US" dirty="0">
                <a:solidFill>
                  <a:srgbClr val="000000"/>
                </a:solidFill>
                <a:ea typeface="MS PGothic" charset="0"/>
                <a:cs typeface="Times New Roman" charset="0"/>
              </a:rPr>
              <a:t>Searching for quoted strings (e.g. "search keywords") searches for the specified string, not simply the words that make it up.  The "-"  (hyphen, or minus sign)  can also be used to remove keywords words from the search.   This is very helpful for narrowing the results of your search.  For example, when searching for Kevin Johnson, the SANS instructor but not the famous NBA star nor the ventriloquist, we can use the syntax "-athlete -nba -ventriloquist" to narrow our search results. Use caution with the hyphen modifier, however, since it is easy to exclude pages which would legitimately show the content you are interested in finding.</a:t>
            </a:r>
          </a:p>
          <a:p>
            <a:pPr>
              <a:spcBef>
                <a:spcPts val="363"/>
              </a:spcBef>
            </a:pPr>
            <a:endParaRPr lang="en-US" dirty="0">
              <a:solidFill>
                <a:srgbClr val="000000"/>
              </a:solidFill>
              <a:ea typeface="MS PGothic" charset="0"/>
              <a:cs typeface="Times New Roman" charset="0"/>
            </a:endParaRPr>
          </a:p>
          <a:p>
            <a:pPr>
              <a:spcBef>
                <a:spcPts val="363"/>
              </a:spcBef>
            </a:pPr>
            <a:r>
              <a:rPr lang="en-US" dirty="0">
                <a:solidFill>
                  <a:srgbClr val="000000"/>
                </a:solidFill>
                <a:ea typeface="MS PGothic" charset="0"/>
                <a:cs typeface="Times New Roman" charset="0"/>
              </a:rPr>
              <a:t>The "*" (star, or asterisks) character is used as a keyword wildcard.  This modifier is useful in quoted search strings, substituting a star for any keyword in your search to open your search up for keywords you might not know at the beginning of your analysis.</a:t>
            </a:r>
          </a:p>
          <a:p>
            <a:pPr>
              <a:spcBef>
                <a:spcPts val="363"/>
              </a:spcBef>
            </a:pPr>
            <a:endParaRPr lang="en-US" dirty="0">
              <a:ea typeface="MS PGothic" charset="0"/>
              <a:cs typeface="Times New Roman"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A326FC25-A57F-7442-84B4-1D20A2A8F915}" type="slidenum">
              <a:rPr lang="en-US" sz="1200">
                <a:latin typeface="Arial" charset="0"/>
              </a:rPr>
              <a:pPr/>
              <a:t>23</a:t>
            </a:fld>
            <a:endParaRPr lang="en-US" sz="1200" dirty="0">
              <a:latin typeface="Arial"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US" dirty="0">
                <a:solidFill>
                  <a:srgbClr val="000000"/>
                </a:solidFill>
                <a:ea typeface="MS PGothic" charset="0"/>
                <a:cs typeface="MS PGothic" charset="0"/>
              </a:rPr>
              <a:t>Johnny Long, world-famous for his book "Google Hacking for Penetration Testers," maintains the Google Hacking Database (GHDB)  at </a:t>
            </a:r>
            <a:r>
              <a:rPr lang="en-US" dirty="0">
                <a:solidFill>
                  <a:srgbClr val="CCCCFF"/>
                </a:solidFill>
                <a:ea typeface="MS PGothic" charset="0"/>
                <a:cs typeface="MS PGothic" charset="0"/>
              </a:rPr>
              <a:t>http://johnny.ihackstuff.com/.  </a:t>
            </a:r>
            <a:r>
              <a:rPr lang="en-US" dirty="0">
                <a:solidFill>
                  <a:srgbClr val="000000"/>
                </a:solidFill>
                <a:ea typeface="MS PGothic" charset="0"/>
                <a:cs typeface="MS PGothic" charset="0"/>
              </a:rPr>
              <a:t>The GHDB is a repository for search syntax (known as "Google Dorks") which can reveal useful information for a hacker.  As a user-contributed site, the GHDB is constantly expanding with new searches for identifying files containing passwords or sensitive information, unprotected HTTP webcams, vulnerable web applications or simply identifying useful error messages that reveal information about a target.</a:t>
            </a:r>
          </a:p>
          <a:p>
            <a:pPr>
              <a:spcBef>
                <a:spcPts val="363"/>
              </a:spcBef>
            </a:pPr>
            <a:endParaRPr lang="en-US" dirty="0">
              <a:solidFill>
                <a:srgbClr val="000000"/>
              </a:solidFill>
              <a:ea typeface="MS PGothic" charset="0"/>
              <a:cs typeface="MS PGothic" charset="0"/>
            </a:endParaRPr>
          </a:p>
          <a:p>
            <a:pPr>
              <a:spcBef>
                <a:spcPts val="363"/>
              </a:spcBef>
            </a:pPr>
            <a:r>
              <a:rPr lang="en-US" dirty="0">
                <a:solidFill>
                  <a:srgbClr val="000000"/>
                </a:solidFill>
                <a:ea typeface="MS PGothic" charset="0"/>
                <a:cs typeface="MS PGothic" charset="0"/>
              </a:rPr>
              <a:t>While the searches in the GHDB are formatted for use with Google, they can also be adapted to work with other search engines after minor syntax changes.  This is especially advantageous when Google decides to blacklist some of the GHDB searches that appear to be hacking attempts; other search engines seldom blacklist their search results in this fashion.</a:t>
            </a:r>
          </a:p>
          <a:p>
            <a:pPr>
              <a:spcBef>
                <a:spcPts val="363"/>
              </a:spcBef>
            </a:pPr>
            <a:endParaRPr lang="en-US" dirty="0">
              <a:solidFill>
                <a:srgbClr val="000000"/>
              </a:solidFill>
              <a:ea typeface="MS PGothic" charset="0"/>
              <a:cs typeface="MS PGothic" charset="0"/>
            </a:endParaRPr>
          </a:p>
          <a:p>
            <a:pPr>
              <a:spcBef>
                <a:spcPts val="363"/>
              </a:spcBef>
            </a:pPr>
            <a:r>
              <a:rPr lang="en-US" dirty="0">
                <a:solidFill>
                  <a:srgbClr val="000000"/>
                </a:solidFill>
                <a:ea typeface="MS PGothic" charset="0"/>
                <a:cs typeface="MS PGothic" charset="0"/>
              </a:rPr>
              <a:t>It is now available at http://</a:t>
            </a:r>
            <a:r>
              <a:rPr lang="en-US" dirty="0" err="1">
                <a:solidFill>
                  <a:srgbClr val="000000"/>
                </a:solidFill>
                <a:ea typeface="MS PGothic" charset="0"/>
                <a:cs typeface="MS PGothic" charset="0"/>
              </a:rPr>
              <a:t>www.exploit-db.com</a:t>
            </a:r>
            <a:r>
              <a:rPr lang="en-US" dirty="0">
                <a:solidFill>
                  <a:srgbClr val="000000"/>
                </a:solidFill>
                <a:ea typeface="MS PGothic" charset="0"/>
                <a:cs typeface="MS PGothic" charset="0"/>
              </a:rPr>
              <a:t>/</a:t>
            </a:r>
            <a:r>
              <a:rPr lang="en-US" dirty="0" err="1">
                <a:solidFill>
                  <a:srgbClr val="000000"/>
                </a:solidFill>
                <a:ea typeface="MS PGothic" charset="0"/>
                <a:cs typeface="MS PGothic" charset="0"/>
              </a:rPr>
              <a:t>google</a:t>
            </a:r>
            <a:r>
              <a:rPr lang="en-US" dirty="0">
                <a:solidFill>
                  <a:srgbClr val="000000"/>
                </a:solidFill>
                <a:ea typeface="MS PGothic" charset="0"/>
                <a:cs typeface="MS PGothic" charset="0"/>
              </a:rPr>
              <a:t>-dorks/</a:t>
            </a:r>
          </a:p>
          <a:p>
            <a:pPr>
              <a:spcBef>
                <a:spcPts val="363"/>
              </a:spcBef>
            </a:pPr>
            <a:endParaRPr lang="en-US" dirty="0">
              <a:solidFill>
                <a:srgbClr val="000000"/>
              </a:solidFill>
              <a:ea typeface="MS PGothic" charset="0"/>
              <a:cs typeface="MS PGothic" charset="0"/>
            </a:endParaRPr>
          </a:p>
          <a:p>
            <a:pPr>
              <a:spcBef>
                <a:spcPts val="363"/>
              </a:spcBef>
            </a:pPr>
            <a:r>
              <a:rPr lang="en-US" dirty="0">
                <a:solidFill>
                  <a:srgbClr val="000000"/>
                </a:solidFill>
                <a:ea typeface="MS PGothic" charset="0"/>
                <a:cs typeface="MS PGothic" charset="0"/>
              </a:rPr>
              <a:t>In the next few slides we'll see some automated Google Hacking tools, most of which leverage the GHDB entries.</a:t>
            </a:r>
          </a:p>
          <a:p>
            <a:pPr>
              <a:spcBef>
                <a:spcPts val="363"/>
              </a:spcBef>
            </a:pPr>
            <a:endParaRPr lang="en-US" dirty="0">
              <a:ea typeface="MS PGothic" charset="0"/>
              <a:cs typeface="MS PGothic"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4AB4F43-9106-AA46-A30B-2DBECC31125C}" type="slidenum">
              <a:rPr lang="en-US" sz="1200">
                <a:latin typeface="Arial" charset="0"/>
              </a:rPr>
              <a:pPr/>
              <a:t>24</a:t>
            </a:fld>
            <a:endParaRPr lang="en-US" sz="1200" dirty="0">
              <a:latin typeface="Arial"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xfrm>
            <a:off x="769938" y="4560888"/>
            <a:ext cx="5819775" cy="4319587"/>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US" dirty="0">
                <a:solidFill>
                  <a:srgbClr val="000000"/>
                </a:solidFill>
                <a:ea typeface="MS PGothic" charset="0"/>
                <a:cs typeface="MS PGothic" charset="0"/>
              </a:rPr>
              <a:t>Why don't we just script up a tool which automatically searches Google for  information of interest in penetration testing?  GREAT IDEA!  In fact, others have already created powerful tools to do just that, originally around the Google Simple Object Access Protocol (SOAP) API and Google API key.  Unfortunately, the Google SOAP functionality has been deprecated, and Google no longer provides the keys necessary to use this API.  In response the SensePost information security group released the Aura tool.</a:t>
            </a:r>
          </a:p>
          <a:p>
            <a:pPr>
              <a:spcBef>
                <a:spcPts val="363"/>
              </a:spcBef>
            </a:pPr>
            <a:endParaRPr lang="en-US" dirty="0">
              <a:solidFill>
                <a:srgbClr val="000000"/>
              </a:solidFill>
              <a:ea typeface="MS PGothic" charset="0"/>
              <a:cs typeface="MS PGothic" charset="0"/>
            </a:endParaRPr>
          </a:p>
          <a:p>
            <a:pPr>
              <a:spcBef>
                <a:spcPts val="363"/>
              </a:spcBef>
            </a:pPr>
            <a:r>
              <a:rPr lang="en-US" dirty="0">
                <a:solidFill>
                  <a:srgbClr val="000000"/>
                </a:solidFill>
                <a:ea typeface="MS PGothic" charset="0"/>
                <a:cs typeface="MS PGothic" charset="0"/>
              </a:rPr>
              <a:t>Aura provides an interface that replicates the once-available Google SOAP API, turning SOAP requests into standard Google search queries and returning the results.  Instead of doing this through the Google API (which would require a Google API key), Aura uses "screen-scraping" to collect, parse and return the results.  This effectively allows applications based on the Google SOAP API to function without a Google API key.  Unfortunately, the screen-scraping method used by Aura for collecting Google search results is a violation of Google's terms of service.  According to the terms of service, Google has the right to shun users from all searches if the terms are violated.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3D271439-58F9-9D4E-A8FE-4D53E37C94B3}" type="slidenum">
              <a:rPr lang="en-US" sz="1200">
                <a:latin typeface="Arial" charset="0"/>
              </a:rPr>
              <a:pPr/>
              <a:t>25</a:t>
            </a:fld>
            <a:endParaRPr lang="en-US" sz="1200" dirty="0">
              <a:latin typeface="Arial" charset="0"/>
            </a:endParaRPr>
          </a:p>
        </p:txBody>
      </p:sp>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The Google Alerts system is an automated search method built into the Google web site.  Users can establish any search criteria and retrieve results through e-mail, delivered daily, weekly or as it happens.  Using Google Alerts, users can set up quick searches or, using a Google account, set up and manage long term automated searches.</a:t>
            </a:r>
          </a:p>
          <a:p>
            <a:endParaRPr lang="en-US" dirty="0">
              <a:ea typeface="MS PGothic" charset="0"/>
              <a:cs typeface="MS PGothic" charset="0"/>
            </a:endParaRPr>
          </a:p>
          <a:p>
            <a:r>
              <a:rPr lang="en-US" dirty="0">
                <a:ea typeface="MS PGothic" charset="0"/>
                <a:cs typeface="MS PGothic" charset="0"/>
              </a:rPr>
              <a:t>Typically Google Alerts provides more functionality to internal test teams as the system is geared toward scheduled searching.  Some of the things we could use it for are to find new pages on the site or look for leaked information such as credit card numbers or user listings.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CA9284FC-0F4E-6944-8E97-D3C54FEF35DC}" type="slidenum">
              <a:rPr lang="en-US" sz="1200">
                <a:latin typeface="Arial" charset="0"/>
              </a:rPr>
              <a:pPr/>
              <a:t>26</a:t>
            </a:fld>
            <a:endParaRPr lang="en-US" sz="1200" dirty="0">
              <a:latin typeface="Arial" charset="0"/>
            </a:endParaRPr>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US" dirty="0">
                <a:solidFill>
                  <a:srgbClr val="000000"/>
                </a:solidFill>
                <a:ea typeface="MS PGothic" charset="0"/>
                <a:cs typeface="MS PGothic" charset="0"/>
              </a:rPr>
              <a:t>Newsgroups and mailing lists have been a bastion of information, for the posters and attackers alike.  Sometimes you will see configuration files for network gear or other equipment posted to discussion groups (at times the password hashes aren't even sanitized!)  You may also find web site architecture information, or all kinds of other juicy tidbits.  </a:t>
            </a:r>
          </a:p>
          <a:p>
            <a:pPr>
              <a:spcBef>
                <a:spcPts val="363"/>
              </a:spcBef>
            </a:pPr>
            <a:endParaRPr lang="en-US" dirty="0">
              <a:solidFill>
                <a:srgbClr val="000000"/>
              </a:solidFill>
              <a:ea typeface="MS PGothic" charset="0"/>
              <a:cs typeface="MS PGothic" charset="0"/>
            </a:endParaRPr>
          </a:p>
          <a:p>
            <a:pPr>
              <a:spcBef>
                <a:spcPts val="363"/>
              </a:spcBef>
            </a:pPr>
            <a:r>
              <a:rPr lang="en-US" dirty="0">
                <a:solidFill>
                  <a:srgbClr val="000000"/>
                </a:solidFill>
                <a:ea typeface="MS PGothic" charset="0"/>
                <a:cs typeface="MS PGothic" charset="0"/>
              </a:rPr>
              <a:t>Several years ago Google purchased DejaNews and turned it into Google Groups.   You can either visit groups.google.com, or run a Google search and select "Groups" from the top menu bar (at the time of this writing, "Groups" is under the "More" drop-down menu).  Searching in this fashion allows you to  review both mailing list archives and news groups at once. </a:t>
            </a:r>
          </a:p>
          <a:p>
            <a:pPr>
              <a:spcBef>
                <a:spcPts val="363"/>
              </a:spcBef>
            </a:pPr>
            <a:endParaRPr lang="en-US" dirty="0">
              <a:solidFill>
                <a:srgbClr val="000000"/>
              </a:solidFill>
              <a:ea typeface="MS PGothic" charset="0"/>
              <a:cs typeface="MS PGothic" charset="0"/>
            </a:endParaRPr>
          </a:p>
          <a:p>
            <a:pPr>
              <a:spcBef>
                <a:spcPts val="363"/>
              </a:spcBef>
            </a:pPr>
            <a:r>
              <a:rPr lang="en-US" dirty="0">
                <a:solidFill>
                  <a:srgbClr val="000000"/>
                </a:solidFill>
                <a:ea typeface="MS PGothic" charset="0"/>
                <a:cs typeface="MS PGothic" charset="0"/>
              </a:rPr>
              <a:t>The screenshots shown are from a simple query looking for the string </a:t>
            </a:r>
            <a:r>
              <a:rPr lang="en-US" b="1" dirty="0">
                <a:solidFill>
                  <a:srgbClr val="000000"/>
                </a:solidFill>
                <a:latin typeface="Courier New" charset="0"/>
                <a:ea typeface="MS PGothic" charset="0"/>
                <a:cs typeface="Courier New" charset="0"/>
              </a:rPr>
              <a:t>qry </a:t>
            </a:r>
            <a:r>
              <a:rPr lang="en-US" dirty="0">
                <a:solidFill>
                  <a:srgbClr val="000000"/>
                </a:solidFill>
                <a:ea typeface="MS PGothic" charset="0"/>
                <a:cs typeface="MS PGothic" charset="0"/>
              </a:rPr>
              <a:t>and </a:t>
            </a:r>
            <a:r>
              <a:rPr lang="en-US" b="1" dirty="0">
                <a:solidFill>
                  <a:srgbClr val="000000"/>
                </a:solidFill>
                <a:latin typeface="Courier New" charset="0"/>
                <a:ea typeface="MS PGothic" charset="0"/>
                <a:cs typeface="Courier New" charset="0"/>
              </a:rPr>
              <a:t>php </a:t>
            </a:r>
            <a:r>
              <a:rPr lang="en-US" dirty="0">
                <a:solidFill>
                  <a:srgbClr val="000000"/>
                </a:solidFill>
                <a:ea typeface="MS PGothic" charset="0"/>
                <a:cs typeface="Times New Roman" charset="0"/>
              </a:rPr>
              <a:t>which returns many hits of PHP developers showing snippets of their code.  This example is a typical SQL injection flaw.</a:t>
            </a:r>
            <a:endParaRPr lang="en-US" b="1" dirty="0">
              <a:latin typeface="Courier New" charset="0"/>
              <a:ea typeface="MS PGothic" charset="0"/>
              <a:cs typeface="Courier New"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54956D56-95D6-1341-A0E2-668875F552A2}" type="slidenum">
              <a:rPr lang="en-US" sz="1200">
                <a:latin typeface="Arial" charset="0"/>
              </a:rPr>
              <a:pPr/>
              <a:t>27</a:t>
            </a:fld>
            <a:endParaRPr lang="en-US" sz="1200" dirty="0">
              <a:latin typeface="Arial" charset="0"/>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US" dirty="0">
                <a:solidFill>
                  <a:srgbClr val="000000"/>
                </a:solidFill>
                <a:ea typeface="MS PGothic" charset="0"/>
                <a:cs typeface="Times New Roman" charset="0"/>
              </a:rPr>
              <a:t>Google Groups is another Google search site, indexing the content of Usenet news group postings.  Fortunately, Google Groups supports the same search directives used for standard Google search directives.  </a:t>
            </a:r>
            <a:r>
              <a:rPr lang="en-US" dirty="0">
                <a:ea typeface="MS PGothic" charset="0"/>
                <a:cs typeface="MS PGothic" charset="0"/>
              </a:rPr>
              <a:t>In addition to the standard search directives, Google Groups also takes advantage of the From and Subject headers in newsgroup messages to introduce two new search directives: author and insubject.</a:t>
            </a:r>
          </a:p>
          <a:p>
            <a:pPr>
              <a:spcBef>
                <a:spcPts val="363"/>
              </a:spcBef>
            </a:pPr>
            <a:endParaRPr lang="en-US" dirty="0">
              <a:ea typeface="MS PGothic" charset="0"/>
              <a:cs typeface="MS PGothic" charset="0"/>
            </a:endParaRPr>
          </a:p>
          <a:p>
            <a:pPr>
              <a:spcBef>
                <a:spcPts val="363"/>
              </a:spcBef>
            </a:pPr>
            <a:r>
              <a:rPr lang="en-US" i="1" dirty="0">
                <a:ea typeface="MS PGothic" charset="0"/>
                <a:cs typeface="MS PGothic" charset="0"/>
              </a:rPr>
              <a:t>author </a:t>
            </a:r>
            <a:r>
              <a:rPr lang="en-US" dirty="0">
                <a:ea typeface="MS PGothic" charset="0"/>
                <a:cs typeface="MS PGothic" charset="0"/>
              </a:rPr>
              <a:t>– The </a:t>
            </a:r>
            <a:r>
              <a:rPr lang="en-US" i="1" dirty="0">
                <a:ea typeface="MS PGothic" charset="0"/>
                <a:cs typeface="MS PGothic" charset="0"/>
              </a:rPr>
              <a:t>author</a:t>
            </a:r>
            <a:r>
              <a:rPr lang="en-US" dirty="0">
                <a:ea typeface="MS PGothic" charset="0"/>
                <a:cs typeface="MS PGothic" charset="0"/>
              </a:rPr>
              <a:t> directive allows the user to search the Google Groups database for author information, using an e-mail address or the reported name of the person posting the article.</a:t>
            </a:r>
          </a:p>
          <a:p>
            <a:pPr>
              <a:spcBef>
                <a:spcPts val="363"/>
              </a:spcBef>
            </a:pPr>
            <a:endParaRPr lang="en-US" dirty="0">
              <a:ea typeface="MS PGothic" charset="0"/>
              <a:cs typeface="MS PGothic" charset="0"/>
            </a:endParaRPr>
          </a:p>
          <a:p>
            <a:pPr>
              <a:spcBef>
                <a:spcPts val="363"/>
              </a:spcBef>
            </a:pPr>
            <a:r>
              <a:rPr lang="en-US" i="1" dirty="0">
                <a:ea typeface="MS PGothic" charset="0"/>
                <a:cs typeface="MS PGothic" charset="0"/>
              </a:rPr>
              <a:t>insubject </a:t>
            </a:r>
            <a:r>
              <a:rPr lang="en-US" dirty="0">
                <a:ea typeface="MS PGothic" charset="0"/>
                <a:cs typeface="MS PGothic" charset="0"/>
              </a:rPr>
              <a:t>– The </a:t>
            </a:r>
            <a:r>
              <a:rPr lang="en-US" i="1" dirty="0">
                <a:ea typeface="MS PGothic" charset="0"/>
                <a:cs typeface="MS PGothic" charset="0"/>
              </a:rPr>
              <a:t>insubject </a:t>
            </a:r>
            <a:r>
              <a:rPr lang="en-US" dirty="0">
                <a:ea typeface="MS PGothic" charset="0"/>
                <a:cs typeface="MS PGothic" charset="0"/>
              </a:rPr>
              <a:t>directive searches the subject line of the newsgroup posting for the specified keyword(s).</a:t>
            </a:r>
            <a:endParaRPr lang="en-US" i="1" dirty="0">
              <a:ea typeface="MS PGothic" charset="0"/>
              <a:cs typeface="MS PGothic" charset="0"/>
            </a:endParaRPr>
          </a:p>
          <a:p>
            <a:pPr>
              <a:spcBef>
                <a:spcPts val="363"/>
              </a:spcBef>
            </a:pPr>
            <a:endParaRPr lang="en-US" dirty="0">
              <a:solidFill>
                <a:srgbClr val="000000"/>
              </a:solidFill>
              <a:ea typeface="MS PGothic" charset="0"/>
              <a:cs typeface="Times New Roman" charset="0"/>
            </a:endParaRPr>
          </a:p>
          <a:p>
            <a:pPr>
              <a:spcBef>
                <a:spcPts val="363"/>
              </a:spcBef>
            </a:pPr>
            <a:endParaRPr lang="en-US" dirty="0">
              <a:ea typeface="MS PGothic" charset="0"/>
              <a:cs typeface="Times New Roman"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9F294029-2792-A944-99D7-F7549487CF96}" type="slidenum">
              <a:rPr lang="en-US" sz="1200">
                <a:latin typeface="Arial" charset="0"/>
              </a:rPr>
              <a:pPr/>
              <a:t>28</a:t>
            </a:fld>
            <a:endParaRPr lang="en-US" sz="1200" dirty="0">
              <a:latin typeface="Arial" charset="0"/>
            </a:endParaRPr>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Reading someone's social networking page(s) is often like reading a virtual diary.  All sorts of personal information can be harvested which may prove beneficial in any number of attacks (for example, guessing password-reset questions).  While not specifically web application-focused, harvesting this type of information is vital for any penetration test.</a:t>
            </a:r>
          </a:p>
          <a:p>
            <a:endParaRPr lang="en-US" dirty="0">
              <a:ea typeface="MS PGothic" charset="0"/>
              <a:cs typeface="MS PGothic" charset="0"/>
            </a:endParaRPr>
          </a:p>
          <a:p>
            <a:r>
              <a:rPr lang="en-US" dirty="0">
                <a:ea typeface="MS PGothic" charset="0"/>
                <a:cs typeface="MS PGothic" charset="0"/>
              </a:rPr>
              <a:t>Here are some examples of various social network pages.  We have Kevin's Facebook and LinkedIn profiles, as well as James </a:t>
            </a:r>
            <a:r>
              <a:rPr lang="en-US" dirty="0" err="1">
                <a:ea typeface="MS PGothic" charset="0"/>
                <a:cs typeface="MS PGothic" charset="0"/>
              </a:rPr>
              <a:t>Jardine’s</a:t>
            </a:r>
            <a:r>
              <a:rPr lang="en-US" dirty="0">
                <a:ea typeface="MS PGothic" charset="0"/>
                <a:cs typeface="MS PGothic" charset="0"/>
              </a:rPr>
              <a:t> Twitter account. This type of information can be very useful in attacking web applications and social engineering attacks.</a:t>
            </a:r>
          </a:p>
          <a:p>
            <a:endParaRPr lang="en-US" dirty="0">
              <a:ea typeface="MS PGothic" charset="0"/>
              <a:cs typeface="MS PGothic"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noTextEdit="1"/>
          </p:cNvSpPr>
          <p:nvPr>
            <p:ph type="sldImg"/>
          </p:nvPr>
        </p:nvSpPr>
        <p:spPr>
          <a:ln/>
        </p:spPr>
      </p:sp>
      <p:sp>
        <p:nvSpPr>
          <p:cNvPr id="129026"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While it is possible to grab all of this data manually, it makes sense to use tools that can help.  One set of scripts that is currently available is from Jason Wood. The first script is actually two different scripts.  They both use </a:t>
            </a:r>
            <a:r>
              <a:rPr lang="en-US" dirty="0" err="1">
                <a:ea typeface="MS PGothic" charset="0"/>
                <a:cs typeface="MS PGothic" charset="0"/>
              </a:rPr>
              <a:t>Linkedin</a:t>
            </a:r>
            <a:r>
              <a:rPr lang="en-US" dirty="0">
                <a:ea typeface="MS PGothic" charset="0"/>
                <a:cs typeface="MS PGothic" charset="0"/>
              </a:rPr>
              <a:t> to find target employees.  They then generate a list of potential user names from that list. The difference between the two scripts is that one of them uses Google and the other uses Yahoo.  The second</a:t>
            </a:r>
            <a:r>
              <a:rPr lang="en-US" baseline="0" dirty="0">
                <a:ea typeface="MS PGothic" charset="0"/>
                <a:cs typeface="MS PGothic" charset="0"/>
              </a:rPr>
              <a:t> script performs a similar search and prints out the target employees’ name and the URL of their </a:t>
            </a:r>
            <a:r>
              <a:rPr lang="en-US" baseline="0" dirty="0" err="1">
                <a:ea typeface="MS PGothic" charset="0"/>
                <a:cs typeface="MS PGothic" charset="0"/>
              </a:rPr>
              <a:t>Linkedin</a:t>
            </a:r>
            <a:r>
              <a:rPr lang="en-US" baseline="0" dirty="0">
                <a:ea typeface="MS PGothic" charset="0"/>
                <a:cs typeface="MS PGothic" charset="0"/>
              </a:rPr>
              <a:t> profile.</a:t>
            </a:r>
            <a:endParaRPr lang="en-US" dirty="0">
              <a:ea typeface="MS PGothic" charset="0"/>
              <a:cs typeface="MS PGothic" charset="0"/>
            </a:endParaRPr>
          </a:p>
        </p:txBody>
      </p:sp>
      <p:sp>
        <p:nvSpPr>
          <p:cNvPr id="129027" name="Slide Number Placeholder 3"/>
          <p:cNvSpPr>
            <a:spLocks noGrp="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6FE932D-EBEB-6743-9E0C-7A7860C71196}" type="slidenum">
              <a:rPr lang="en-US" sz="1200">
                <a:latin typeface="Arial" charset="0"/>
              </a:rPr>
              <a:pPr/>
              <a:t>29</a:t>
            </a:fld>
            <a:endParaRPr lang="en-US" sz="1200" dirty="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AFC8B717-1512-ED4B-89CE-6A6CB706AD1D}" type="slidenum">
              <a:rPr lang="en-US" sz="1200">
                <a:latin typeface="Arial" charset="0"/>
              </a:rPr>
              <a:pPr/>
              <a:t>3</a:t>
            </a:fld>
            <a:endParaRPr lang="en-US" sz="1200" dirty="0">
              <a:latin typeface="Arial" charset="0"/>
            </a:endParaRPr>
          </a:p>
        </p:txBody>
      </p:sp>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450"/>
              </a:spcBef>
            </a:pPr>
            <a:r>
              <a:rPr lang="en-US" dirty="0">
                <a:ea typeface="MS PGothic" charset="0"/>
                <a:cs typeface="MS PGothic" charset="0"/>
              </a:rPr>
              <a:t>Today we will cover the first two steps within the attack process.  Reconnaissance and mapping are the beginning steps and build the foundation of the attack.</a:t>
            </a:r>
          </a:p>
          <a:p>
            <a:pPr>
              <a:spcBef>
                <a:spcPts val="450"/>
              </a:spcBef>
            </a:pPr>
            <a:endParaRPr lang="en-GB" dirty="0">
              <a:ea typeface="MS PGothic" charset="0"/>
              <a:cs typeface="MS PGothic" charset="0"/>
            </a:endParaRPr>
          </a:p>
          <a:p>
            <a:endParaRPr lang="en-US" dirty="0">
              <a:ea typeface="MS PGothic" charset="0"/>
              <a:cs typeface="MS PGothic"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a:ln/>
        </p:spPr>
      </p:sp>
      <p:sp>
        <p:nvSpPr>
          <p:cNvPr id="131074"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As we can see in the above screen shots, the scripts are pretty simple to run.  The scripts are given the target name and the number of pages of results it should parse.</a:t>
            </a:r>
          </a:p>
          <a:p>
            <a:endParaRPr lang="en-US" dirty="0">
              <a:ea typeface="MS PGothic" charset="0"/>
              <a:cs typeface="MS PGothic" charset="0"/>
            </a:endParaRPr>
          </a:p>
          <a:p>
            <a:r>
              <a:rPr lang="en-US" dirty="0">
                <a:ea typeface="MS PGothic" charset="0"/>
                <a:cs typeface="MS PGothic" charset="0"/>
              </a:rPr>
              <a:t>Keep in mind that the target organization name can cause issues.  The scripts accept the name of the organization, but do not know the different ways people could reference them.  For example, a lot of organizations use abbreviations or secondary names.  The scripts cannot find these.</a:t>
            </a:r>
          </a:p>
        </p:txBody>
      </p:sp>
      <p:sp>
        <p:nvSpPr>
          <p:cNvPr id="131075" name="Slide Number Placeholder 3"/>
          <p:cNvSpPr>
            <a:spLocks noGrp="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FFC74D1A-5044-E04E-9740-0D79971D9D88}" type="slidenum">
              <a:rPr lang="en-US" sz="1200">
                <a:latin typeface="Arial" charset="0"/>
              </a:rPr>
              <a:pPr/>
              <a:t>30</a:t>
            </a:fld>
            <a:endParaRPr lang="en-US" sz="1200" dirty="0">
              <a:latin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theHarvester</a:t>
            </a:r>
            <a:r>
              <a:rPr lang="en-US" baseline="0" dirty="0"/>
              <a:t> is automates the collection of email addresses, IP addresses, domain names and other information by using search engines, PGP key servers and the SHODAN database.  It is able to pull results from search engines via screen scraping or API calls.  It should be handled with care as this script can also cause your IP address to be shunned by the search engines.</a:t>
            </a:r>
          </a:p>
          <a:p>
            <a:endParaRPr lang="en-US" baseline="0" dirty="0"/>
          </a:p>
          <a:p>
            <a:pPr marL="0" marR="0" indent="0" algn="l" defTabSz="914400" rtl="0" eaLnBrk="0" fontAlgn="base" latinLnBrk="0" hangingPunct="0">
              <a:lnSpc>
                <a:spcPct val="100000"/>
              </a:lnSpc>
              <a:spcBef>
                <a:spcPts val="363"/>
              </a:spcBef>
              <a:spcAft>
                <a:spcPct val="0"/>
              </a:spcAft>
              <a:buClrTx/>
              <a:buSzTx/>
              <a:buFontTx/>
              <a:buNone/>
              <a:tabLst/>
              <a:defRPr/>
            </a:pPr>
            <a:r>
              <a:rPr lang="en-US" dirty="0"/>
              <a:t>In</a:t>
            </a:r>
            <a:r>
              <a:rPr lang="en-US" baseline="0" dirty="0"/>
              <a:t> this example, </a:t>
            </a:r>
            <a:r>
              <a:rPr lang="en-US" baseline="0" dirty="0" err="1"/>
              <a:t>theHarvester</a:t>
            </a:r>
            <a:r>
              <a:rPr lang="en-US" baseline="0" dirty="0"/>
              <a:t> is pulling information about </a:t>
            </a:r>
            <a:r>
              <a:rPr lang="en-US" baseline="0" dirty="0" err="1"/>
              <a:t>secureideas.com</a:t>
            </a:r>
            <a:r>
              <a:rPr lang="en-US" baseline="0" dirty="0"/>
              <a:t> from Bing.  The information available will change quite a bit between the different information sources, so plan on running your target domain through several of them.</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E86D591-EB46-49C9-B58B-417466F1609D}" type="slidenum">
              <a:rPr lang="en-US" smtClean="0"/>
              <a:pPr>
                <a:defRPr/>
              </a:pPr>
              <a:t>31</a:t>
            </a:fld>
            <a:endParaRPr lang="en-US" dirty="0"/>
          </a:p>
        </p:txBody>
      </p:sp>
    </p:spTree>
    <p:extLst>
      <p:ext uri="{BB962C8B-B14F-4D97-AF65-F5344CB8AC3E}">
        <p14:creationId xmlns:p14="http://schemas.microsoft.com/office/powerpoint/2010/main" val="8723094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A0A2BBFB-2A8E-3341-8043-65DA49B11881}" type="slidenum">
              <a:rPr lang="en-US" sz="1200">
                <a:latin typeface="Arial" charset="0"/>
              </a:rPr>
              <a:pPr/>
              <a:t>32</a:t>
            </a:fld>
            <a:endParaRPr lang="en-US" sz="1200" dirty="0">
              <a:latin typeface="Arial" charset="0"/>
            </a:endParaRPr>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Maltego is an open source intelligence and forensics application written by Paterva.  It automates the information mining that we have been discussing in this module, querying information from multiple sites and evaluating resources to collect data based on selected "transforms".  Maltego provides multiple useful transforms to collect information that is desirable, such as using a domain name to retrieve all published PGP keys, or using a person's name to identify their e-mail address, or using a domain name and retrieving all phone numbers associated with that domain.</a:t>
            </a:r>
          </a:p>
          <a:p>
            <a:endParaRPr lang="en-US" dirty="0">
              <a:ea typeface="MS PGothic" charset="0"/>
              <a:cs typeface="MS PGothic" charset="0"/>
            </a:endParaRPr>
          </a:p>
          <a:p>
            <a:r>
              <a:rPr lang="en-US" dirty="0">
                <a:ea typeface="MS PGothic" charset="0"/>
                <a:cs typeface="MS PGothic" charset="0"/>
              </a:rPr>
              <a:t>While the information that is accessible through Maltego can be retrieved from publicly-accessible sources, Maltego makes it tremendously easier to mine valuable information from a specified target, saving the pen-tester from tedious searches and data analysis tasks.  Maltego also provides a terrific interface for navigating and displaying the results of information, which provides insight into the relationship between a target and other resources (such as a target site and the web hosting provider, for example) that could easily be missed when assessing the results from a standard search engine.</a:t>
            </a:r>
          </a:p>
          <a:p>
            <a:endParaRPr lang="en-US" dirty="0">
              <a:ea typeface="MS PGothic" charset="0"/>
              <a:cs typeface="MS PGothic" charset="0"/>
            </a:endParaRPr>
          </a:p>
          <a:p>
            <a:r>
              <a:rPr lang="en-US" dirty="0">
                <a:ea typeface="MS PGothic" charset="0"/>
                <a:cs typeface="MS PGothic" charset="0"/>
              </a:rPr>
              <a:t>Maltego comes in two editions; an unrestricted professional edition, and a community edition that provides some functionality with significant limitations.  I recommend highly that if you are going to use Maltego, purchase the professional version as the community edition is really similar to trial software.  Both the community and professional editions of Maltego are available at http://www.paterva.com/maltego/.</a:t>
            </a:r>
          </a:p>
          <a:p>
            <a:endParaRPr lang="en-US" dirty="0">
              <a:ea typeface="MS PGothic" charset="0"/>
              <a:cs typeface="MS PGothic" charset="0"/>
            </a:endParaRPr>
          </a:p>
          <a:p>
            <a:endParaRPr lang="en-US" dirty="0">
              <a:ea typeface="MS PGothic" charset="0"/>
              <a:cs typeface="MS PGothic" charset="0"/>
            </a:endParaRPr>
          </a:p>
          <a:p>
            <a:endParaRPr lang="en-US" dirty="0">
              <a:ea typeface="MS PGothic" charset="0"/>
              <a:cs typeface="MS PGothic"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5656B6B8-53D3-1A45-905C-7065C0D97559}" type="slidenum">
              <a:rPr lang="en-US" sz="1200">
                <a:latin typeface="Arial" charset="0"/>
              </a:rPr>
              <a:pPr/>
              <a:t>33</a:t>
            </a:fld>
            <a:endParaRPr lang="en-US" sz="1200" dirty="0">
              <a:latin typeface="Arial"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As explained earlier, the community edition has a number of limitations. It limits the amount you can zoom in.  It also can only run transforms, the mining, on a single entity and when viewing the detailed information, you cannot cut and paste.  The system also limits you to 75 transforms a day and throttles the communication to the transform server.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146350A-84A7-AC45-8F99-6BDBACD38C0B}" type="slidenum">
              <a:rPr lang="en-US" sz="1200">
                <a:latin typeface="Arial" charset="0"/>
              </a:rPr>
              <a:pPr/>
              <a:t>34</a:t>
            </a:fld>
            <a:endParaRPr lang="en-US" sz="1200" dirty="0">
              <a:latin typeface="Arial" charset="0"/>
            </a:endParaRPr>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Recon-</a:t>
            </a:r>
            <a:r>
              <a:rPr lang="en-US" dirty="0" err="1">
                <a:ea typeface="MS PGothic" charset="0"/>
                <a:cs typeface="MS PGothic" charset="0"/>
              </a:rPr>
              <a:t>ng</a:t>
            </a:r>
            <a:r>
              <a:rPr lang="en-US" dirty="0">
                <a:ea typeface="MS PGothic" charset="0"/>
                <a:cs typeface="MS PGothic" charset="0"/>
              </a:rPr>
              <a:t> is a great tool for automating many common recon tasks.  The</a:t>
            </a:r>
            <a:r>
              <a:rPr lang="en-US" baseline="0" dirty="0">
                <a:ea typeface="MS PGothic" charset="0"/>
                <a:cs typeface="MS PGothic" charset="0"/>
              </a:rPr>
              <a:t> text-based interface is modeled after </a:t>
            </a:r>
            <a:r>
              <a:rPr lang="en-US" baseline="0" dirty="0" err="1">
                <a:ea typeface="MS PGothic" charset="0"/>
                <a:cs typeface="MS PGothic" charset="0"/>
              </a:rPr>
              <a:t>Metasploit</a:t>
            </a:r>
            <a:r>
              <a:rPr lang="en-US" baseline="0" dirty="0">
                <a:ea typeface="MS PGothic" charset="0"/>
                <a:cs typeface="MS PGothic" charset="0"/>
              </a:rPr>
              <a:t>, and involves navigating into modules, setting options, and running the module.  Many of the modules have a “web-version” that can query the web interface, but these are implemented with a “sleep” between requests to avoid shunning.  The API-based modules tend to work much faster but require API keys.  Some API keys are free but many have a cost.</a:t>
            </a:r>
            <a:endParaRPr lang="en-US" dirty="0">
              <a:ea typeface="MS PGothic" charset="0"/>
              <a:cs typeface="MS PGothic"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146350A-84A7-AC45-8F99-6BDBACD38C0B}" type="slidenum">
              <a:rPr lang="en-US" sz="1200">
                <a:latin typeface="Arial" charset="0"/>
              </a:rPr>
              <a:pPr/>
              <a:t>35</a:t>
            </a:fld>
            <a:endParaRPr lang="en-US" sz="1200" dirty="0">
              <a:latin typeface="Arial" charset="0"/>
            </a:endParaRPr>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Recon-</a:t>
            </a:r>
            <a:r>
              <a:rPr lang="en-US" dirty="0" err="1">
                <a:ea typeface="MS PGothic" charset="0"/>
                <a:cs typeface="MS PGothic" charset="0"/>
              </a:rPr>
              <a:t>ng</a:t>
            </a:r>
            <a:r>
              <a:rPr lang="en-US" dirty="0">
                <a:ea typeface="MS PGothic" charset="0"/>
                <a:cs typeface="MS PGothic" charset="0"/>
              </a:rPr>
              <a:t> commands are similar</a:t>
            </a:r>
            <a:r>
              <a:rPr lang="en-US" baseline="0" dirty="0">
                <a:ea typeface="MS PGothic" charset="0"/>
                <a:cs typeface="MS PGothic" charset="0"/>
              </a:rPr>
              <a:t> to those found in </a:t>
            </a:r>
            <a:r>
              <a:rPr lang="en-US" baseline="0" dirty="0" err="1">
                <a:ea typeface="MS PGothic" charset="0"/>
                <a:cs typeface="MS PGothic" charset="0"/>
              </a:rPr>
              <a:t>Metasploit</a:t>
            </a:r>
            <a:r>
              <a:rPr lang="en-US" baseline="0" dirty="0">
                <a:ea typeface="MS PGothic" charset="0"/>
                <a:cs typeface="MS PGothic" charset="0"/>
              </a:rPr>
              <a:t>.  The list here includes some of the most important commands for navigating through Recon-</a:t>
            </a:r>
            <a:r>
              <a:rPr lang="en-US" baseline="0" dirty="0" err="1">
                <a:ea typeface="MS PGothic" charset="0"/>
                <a:cs typeface="MS PGothic" charset="0"/>
              </a:rPr>
              <a:t>ng</a:t>
            </a:r>
            <a:r>
              <a:rPr lang="en-US" baseline="0" dirty="0">
                <a:ea typeface="MS PGothic" charset="0"/>
                <a:cs typeface="MS PGothic" charset="0"/>
              </a:rPr>
              <a:t> and executing a module.  The most important command is the first one (help), as Recon-</a:t>
            </a:r>
            <a:r>
              <a:rPr lang="en-US" baseline="0" dirty="0" err="1">
                <a:ea typeface="MS PGothic" charset="0"/>
                <a:cs typeface="MS PGothic" charset="0"/>
              </a:rPr>
              <a:t>ng’s</a:t>
            </a:r>
            <a:r>
              <a:rPr lang="en-US" baseline="0" dirty="0">
                <a:ea typeface="MS PGothic" charset="0"/>
                <a:cs typeface="MS PGothic" charset="0"/>
              </a:rPr>
              <a:t> embedded help system provides directions for just about every aspect of using the framework.</a:t>
            </a:r>
            <a:endParaRPr lang="en-US" dirty="0">
              <a:ea typeface="MS PGothic" charset="0"/>
              <a:cs typeface="MS PGothic"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146350A-84A7-AC45-8F99-6BDBACD38C0B}" type="slidenum">
              <a:rPr lang="en-US" sz="1200">
                <a:latin typeface="Arial" charset="0"/>
              </a:rPr>
              <a:pPr/>
              <a:t>36</a:t>
            </a:fld>
            <a:endParaRPr lang="en-US" sz="1200" dirty="0">
              <a:latin typeface="Arial" charset="0"/>
            </a:endParaRPr>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Recon-</a:t>
            </a:r>
            <a:r>
              <a:rPr lang="en-US" dirty="0" err="1">
                <a:ea typeface="MS PGothic" charset="0"/>
                <a:cs typeface="MS PGothic" charset="0"/>
              </a:rPr>
              <a:t>ng</a:t>
            </a:r>
            <a:r>
              <a:rPr lang="en-US" dirty="0">
                <a:ea typeface="MS PGothic" charset="0"/>
                <a:cs typeface="MS PGothic" charset="0"/>
              </a:rPr>
              <a:t> commands are similar</a:t>
            </a:r>
            <a:r>
              <a:rPr lang="en-US" baseline="0" dirty="0">
                <a:ea typeface="MS PGothic" charset="0"/>
                <a:cs typeface="MS PGothic" charset="0"/>
              </a:rPr>
              <a:t> to those found in </a:t>
            </a:r>
            <a:r>
              <a:rPr lang="en-US" baseline="0" dirty="0" err="1">
                <a:ea typeface="MS PGothic" charset="0"/>
                <a:cs typeface="MS PGothic" charset="0"/>
              </a:rPr>
              <a:t>Metasploit</a:t>
            </a:r>
            <a:r>
              <a:rPr lang="en-US" baseline="0" dirty="0">
                <a:ea typeface="MS PGothic" charset="0"/>
                <a:cs typeface="MS PGothic" charset="0"/>
              </a:rPr>
              <a:t>.  The list here includes some of the most important commands for navigating through Recon-</a:t>
            </a:r>
            <a:r>
              <a:rPr lang="en-US" baseline="0" dirty="0" err="1">
                <a:ea typeface="MS PGothic" charset="0"/>
                <a:cs typeface="MS PGothic" charset="0"/>
              </a:rPr>
              <a:t>ng</a:t>
            </a:r>
            <a:r>
              <a:rPr lang="en-US" baseline="0" dirty="0">
                <a:ea typeface="MS PGothic" charset="0"/>
                <a:cs typeface="MS PGothic" charset="0"/>
              </a:rPr>
              <a:t> and executing a module.  The most important command is the first one (help), as Recon-</a:t>
            </a:r>
            <a:r>
              <a:rPr lang="en-US" baseline="0" dirty="0" err="1">
                <a:ea typeface="MS PGothic" charset="0"/>
                <a:cs typeface="MS PGothic" charset="0"/>
              </a:rPr>
              <a:t>ng’s</a:t>
            </a:r>
            <a:r>
              <a:rPr lang="en-US" baseline="0" dirty="0">
                <a:ea typeface="MS PGothic" charset="0"/>
                <a:cs typeface="MS PGothic" charset="0"/>
              </a:rPr>
              <a:t> embedded help system provides directions for just about every aspect of using the framework.</a:t>
            </a:r>
            <a:endParaRPr lang="en-US" dirty="0">
              <a:ea typeface="MS PGothic" charset="0"/>
              <a:cs typeface="MS PGothic"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146350A-84A7-AC45-8F99-6BDBACD38C0B}" type="slidenum">
              <a:rPr lang="en-US" sz="1200">
                <a:latin typeface="Arial" charset="0"/>
              </a:rPr>
              <a:pPr/>
              <a:t>37</a:t>
            </a:fld>
            <a:endParaRPr lang="en-US" sz="1200" dirty="0">
              <a:latin typeface="Arial" charset="0"/>
            </a:endParaRPr>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Recon-</a:t>
            </a:r>
            <a:r>
              <a:rPr lang="en-US" dirty="0" err="1">
                <a:ea typeface="MS PGothic" charset="0"/>
                <a:cs typeface="MS PGothic" charset="0"/>
              </a:rPr>
              <a:t>ng</a:t>
            </a:r>
            <a:r>
              <a:rPr lang="en-US" dirty="0">
                <a:ea typeface="MS PGothic" charset="0"/>
                <a:cs typeface="MS PGothic" charset="0"/>
              </a:rPr>
              <a:t> comes equipped</a:t>
            </a:r>
            <a:r>
              <a:rPr lang="en-US" baseline="0" dirty="0">
                <a:ea typeface="MS PGothic" charset="0"/>
                <a:cs typeface="MS PGothic" charset="0"/>
              </a:rPr>
              <a:t> with a growing number of recon modules designed to gather information about a target without actually touching the target.  There are modules to gather contacts, credentials, host, and geo-location information.  The credential information may be some of the most interesting but it is also the most costly and requires API keys.</a:t>
            </a:r>
            <a:endParaRPr lang="en-US" dirty="0">
              <a:ea typeface="MS PGothic" charset="0"/>
              <a:cs typeface="MS PGothic"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146350A-84A7-AC45-8F99-6BDBACD38C0B}" type="slidenum">
              <a:rPr lang="en-US" sz="1200">
                <a:latin typeface="Arial" charset="0"/>
              </a:rPr>
              <a:pPr/>
              <a:t>38</a:t>
            </a:fld>
            <a:endParaRPr lang="en-US" sz="1200" dirty="0">
              <a:latin typeface="Arial" charset="0"/>
            </a:endParaRPr>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This is a simple example for gathering contacts from a</a:t>
            </a:r>
            <a:r>
              <a:rPr lang="en-US" baseline="0" dirty="0">
                <a:ea typeface="MS PGothic" charset="0"/>
                <a:cs typeface="MS PGothic" charset="0"/>
              </a:rPr>
              <a:t> target (Secure Ideas), using the jigsaw web module.  This one does not require an </a:t>
            </a:r>
            <a:r>
              <a:rPr lang="en-US" baseline="0">
                <a:ea typeface="MS PGothic" charset="0"/>
                <a:cs typeface="MS PGothic" charset="0"/>
              </a:rPr>
              <a:t>API key.</a:t>
            </a:r>
            <a:endParaRPr lang="en-US" dirty="0">
              <a:ea typeface="MS PGothic" charset="0"/>
              <a:cs typeface="MS PGothic"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146350A-84A7-AC45-8F99-6BDBACD38C0B}" type="slidenum">
              <a:rPr lang="en-US" sz="1200">
                <a:latin typeface="Arial" charset="0"/>
              </a:rPr>
              <a:pPr/>
              <a:t>39</a:t>
            </a:fld>
            <a:endParaRPr lang="en-US" sz="1200" dirty="0">
              <a:latin typeface="Arial" charset="0"/>
            </a:endParaRPr>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This is a simple example for gathering contacts from a</a:t>
            </a:r>
            <a:r>
              <a:rPr lang="en-US" baseline="0" dirty="0">
                <a:ea typeface="MS PGothic" charset="0"/>
                <a:cs typeface="MS PGothic" charset="0"/>
              </a:rPr>
              <a:t> target (Secure Ideas), using the jigsaw web module.  This one does not require an API key.</a:t>
            </a:r>
            <a:endParaRPr lang="en-US" dirty="0">
              <a:ea typeface="MS PGothic" charset="0"/>
              <a:cs typeface="MS PGothic"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A2AAE20-BCE2-B540-8822-A0C49B1C0FAC}" type="slidenum">
              <a:rPr lang="en-US" sz="1200">
                <a:latin typeface="Arial" charset="0"/>
              </a:rPr>
              <a:pPr/>
              <a:t>4</a:t>
            </a:fld>
            <a:endParaRPr lang="en-US" sz="1200" dirty="0">
              <a:latin typeface="Arial"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00"/>
              </a:spcBef>
            </a:pPr>
            <a:r>
              <a:rPr lang="en-US" dirty="0">
                <a:ea typeface="MS PGothic" charset="0"/>
                <a:cs typeface="MS PGothic" charset="0"/>
              </a:rPr>
              <a:t>In this section of the class we are going to cover various topics that make up reconnaissance.  We will discuss identifying the infrastructure, machines and operating systems involved in the web application.  We will also look at profiling the servers and discovering the configuration of the various software pieces that make up the application.  Finally, we will look at some of the external sources of information available.</a:t>
            </a:r>
          </a:p>
          <a:p>
            <a:pPr>
              <a:spcBef>
                <a:spcPts val="300"/>
              </a:spcBef>
            </a:pPr>
            <a:endParaRPr lang="en-US" dirty="0">
              <a:solidFill>
                <a:srgbClr val="000000"/>
              </a:solidFill>
              <a:ea typeface="MS PGothic" charset="0"/>
              <a:cs typeface="MS PGothic" charset="0"/>
            </a:endParaRPr>
          </a:p>
          <a:p>
            <a:pPr>
              <a:spcBef>
                <a:spcPts val="300"/>
              </a:spcBef>
            </a:pPr>
            <a:r>
              <a:rPr lang="en-US" dirty="0">
                <a:solidFill>
                  <a:srgbClr val="000000"/>
                </a:solidFill>
                <a:ea typeface="MS PGothic" charset="0"/>
                <a:cs typeface="MS PGothic" charset="0"/>
              </a:rPr>
              <a:t>Reconnaissance is one of most important steps in the process of any attack.   Unfortunately, like breakfast, many people skip this step without ever realizing that it is vital.  </a:t>
            </a:r>
          </a:p>
          <a:p>
            <a:pPr>
              <a:spcBef>
                <a:spcPts val="300"/>
              </a:spcBef>
            </a:pPr>
            <a:endParaRPr lang="en-US" dirty="0">
              <a:solidFill>
                <a:srgbClr val="000000"/>
              </a:solidFill>
              <a:ea typeface="MS PGothic" charset="0"/>
              <a:cs typeface="MS PGothic" charset="0"/>
            </a:endParaRPr>
          </a:p>
          <a:p>
            <a:pPr>
              <a:spcBef>
                <a:spcPts val="300"/>
              </a:spcBef>
            </a:pPr>
            <a:r>
              <a:rPr lang="en-US" dirty="0">
                <a:solidFill>
                  <a:srgbClr val="000000"/>
                </a:solidFill>
                <a:ea typeface="MS PGothic" charset="0"/>
                <a:cs typeface="MS PGothic" charset="0"/>
              </a:rPr>
              <a:t>The powerful attacker, however, develops his or her strategy based on reconnaissance.  There are many tools  in your utility belt, and the appropriate combination can yield results others will have overlooked.  Reconnaissance allows us to craft our attack in an informed fashion, elevating our probability of success.</a:t>
            </a:r>
          </a:p>
          <a:p>
            <a:pPr>
              <a:spcBef>
                <a:spcPts val="300"/>
              </a:spcBef>
            </a:pPr>
            <a:endParaRPr lang="en-US" dirty="0">
              <a:solidFill>
                <a:srgbClr val="000000"/>
              </a:solidFill>
              <a:ea typeface="MS PGothic" charset="0"/>
              <a:cs typeface="MS PGothic" charset="0"/>
            </a:endParaRPr>
          </a:p>
          <a:p>
            <a:pPr>
              <a:spcBef>
                <a:spcPts val="300"/>
              </a:spcBef>
            </a:pPr>
            <a:endParaRPr lang="en-US" dirty="0">
              <a:ea typeface="MS PGothic" charset="0"/>
              <a:cs typeface="MS PGothic" charset="0"/>
            </a:endParaRPr>
          </a:p>
          <a:p>
            <a:pPr>
              <a:spcBef>
                <a:spcPts val="300"/>
              </a:spcBef>
            </a:pPr>
            <a:endParaRPr lang="en-US" dirty="0">
              <a:ea typeface="MS PGothic" charset="0"/>
              <a:cs typeface="MS PGothic" charset="0"/>
            </a:endParaRPr>
          </a:p>
          <a:p>
            <a:pPr>
              <a:spcBef>
                <a:spcPts val="300"/>
              </a:spcBef>
            </a:pPr>
            <a:endParaRPr lang="en-US" dirty="0">
              <a:ea typeface="MS PGothic" charset="0"/>
              <a:cs typeface="MS PGothic"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146350A-84A7-AC45-8F99-6BDBACD38C0B}" type="slidenum">
              <a:rPr lang="en-US" sz="1200">
                <a:latin typeface="Arial" charset="0"/>
              </a:rPr>
              <a:pPr/>
              <a:t>40</a:t>
            </a:fld>
            <a:endParaRPr lang="en-US" sz="1200" dirty="0">
              <a:latin typeface="Arial" charset="0"/>
            </a:endParaRPr>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This is a simple example for gathering contacts from a</a:t>
            </a:r>
            <a:r>
              <a:rPr lang="en-US" baseline="0" dirty="0">
                <a:ea typeface="MS PGothic" charset="0"/>
                <a:cs typeface="MS PGothic" charset="0"/>
              </a:rPr>
              <a:t> target (Secure Ideas), using the jigsaw web module.  This one does not require an </a:t>
            </a:r>
            <a:r>
              <a:rPr lang="en-US" baseline="0">
                <a:ea typeface="MS PGothic" charset="0"/>
                <a:cs typeface="MS PGothic" charset="0"/>
              </a:rPr>
              <a:t>API key.</a:t>
            </a:r>
            <a:endParaRPr lang="en-US" dirty="0">
              <a:ea typeface="MS PGothic" charset="0"/>
              <a:cs typeface="MS PGothic"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146350A-84A7-AC45-8F99-6BDBACD38C0B}" type="slidenum">
              <a:rPr lang="en-US" sz="1200">
                <a:latin typeface="Arial" charset="0"/>
              </a:rPr>
              <a:pPr/>
              <a:t>41</a:t>
            </a:fld>
            <a:endParaRPr lang="en-US" sz="1200" dirty="0">
              <a:latin typeface="Arial" charset="0"/>
            </a:endParaRPr>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The first one (</a:t>
            </a:r>
            <a:r>
              <a:rPr lang="en-US" dirty="0" err="1">
                <a:ea typeface="MS PGothic" charset="0"/>
                <a:cs typeface="MS PGothic" charset="0"/>
              </a:rPr>
              <a:t>dev_diver</a:t>
            </a:r>
            <a:r>
              <a:rPr lang="en-US" dirty="0">
                <a:ea typeface="MS PGothic" charset="0"/>
                <a:cs typeface="MS PGothic" charset="0"/>
              </a:rPr>
              <a:t>)</a:t>
            </a:r>
            <a:r>
              <a:rPr lang="en-US" baseline="0" dirty="0">
                <a:ea typeface="MS PGothic" charset="0"/>
                <a:cs typeface="MS PGothic" charset="0"/>
              </a:rPr>
              <a:t> will look for username comments in public code repositories, which is helpful in identifying vulnerabilities that a developer may have posted somewhere.  LinkedIn requires an API key, which can be had for free.  Jigsaw is somewhat general purpose, as the contacts can be any role.  The </a:t>
            </a:r>
            <a:r>
              <a:rPr lang="en-US" baseline="0" dirty="0" err="1">
                <a:ea typeface="MS PGothic" charset="0"/>
                <a:cs typeface="MS PGothic" charset="0"/>
              </a:rPr>
              <a:t>pgp_search</a:t>
            </a:r>
            <a:r>
              <a:rPr lang="en-US" baseline="0" dirty="0">
                <a:ea typeface="MS PGothic" charset="0"/>
                <a:cs typeface="MS PGothic" charset="0"/>
              </a:rPr>
              <a:t> modules is very interesting when you think about who tends to use </a:t>
            </a:r>
            <a:r>
              <a:rPr lang="en-US" baseline="0" dirty="0" err="1">
                <a:ea typeface="MS PGothic" charset="0"/>
                <a:cs typeface="MS PGothic" charset="0"/>
              </a:rPr>
              <a:t>pgp</a:t>
            </a:r>
            <a:r>
              <a:rPr lang="en-US" baseline="0" dirty="0">
                <a:ea typeface="MS PGothic" charset="0"/>
                <a:cs typeface="MS PGothic" charset="0"/>
              </a:rPr>
              <a:t> keys (i.e. usually tech-savvy people with something to hide).</a:t>
            </a:r>
            <a:endParaRPr lang="en-US" dirty="0">
              <a:ea typeface="MS PGothic" charset="0"/>
              <a:cs typeface="MS PGothic"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146350A-84A7-AC45-8F99-6BDBACD38C0B}" type="slidenum">
              <a:rPr lang="en-US" sz="1200">
                <a:latin typeface="Arial" charset="0"/>
              </a:rPr>
              <a:pPr/>
              <a:t>42</a:t>
            </a:fld>
            <a:endParaRPr lang="en-US" sz="1200" dirty="0">
              <a:latin typeface="Arial" charset="0"/>
            </a:endParaRPr>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baseline="0" dirty="0">
                <a:ea typeface="MS PGothic" charset="0"/>
                <a:cs typeface="MS PGothic" charset="0"/>
              </a:rPr>
              <a:t>For many web pen testers, the cost of the API keys necessary for most of the </a:t>
            </a:r>
            <a:r>
              <a:rPr lang="en-US" baseline="0" dirty="0" err="1">
                <a:ea typeface="MS PGothic" charset="0"/>
                <a:cs typeface="MS PGothic" charset="0"/>
              </a:rPr>
              <a:t>Creds</a:t>
            </a:r>
            <a:r>
              <a:rPr lang="en-US" baseline="0" dirty="0">
                <a:ea typeface="MS PGothic" charset="0"/>
                <a:cs typeface="MS PGothic" charset="0"/>
              </a:rPr>
              <a:t> modules may be out of reach.  Still, these can provide a tremendous value in certain cases – especially if, for example, a company wishes to produce a list of employees who need to go change their passwords immediately because they are known to have been compromised.</a:t>
            </a:r>
            <a:endParaRPr lang="en-US" dirty="0">
              <a:ea typeface="MS PGothic" charset="0"/>
              <a:cs typeface="MS PGothic"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146350A-84A7-AC45-8F99-6BDBACD38C0B}" type="slidenum">
              <a:rPr lang="en-US" sz="1200">
                <a:latin typeface="Arial" charset="0"/>
              </a:rPr>
              <a:pPr/>
              <a:t>43</a:t>
            </a:fld>
            <a:endParaRPr lang="en-US" sz="1200" dirty="0">
              <a:latin typeface="Arial" charset="0"/>
            </a:endParaRPr>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There are more host modules than any other type</a:t>
            </a:r>
            <a:r>
              <a:rPr lang="en-US" baseline="0" dirty="0">
                <a:ea typeface="MS PGothic" charset="0"/>
                <a:cs typeface="MS PGothic" charset="0"/>
              </a:rPr>
              <a:t> because of the large number of host-related services available on the Internet.  This is a small sample of some of the more interesting hosts modules.  However, web pen testers using recon-</a:t>
            </a:r>
            <a:r>
              <a:rPr lang="en-US" baseline="0" dirty="0" err="1">
                <a:ea typeface="MS PGothic" charset="0"/>
                <a:cs typeface="MS PGothic" charset="0"/>
              </a:rPr>
              <a:t>ng</a:t>
            </a:r>
            <a:r>
              <a:rPr lang="en-US" baseline="0" dirty="0">
                <a:ea typeface="MS PGothic" charset="0"/>
                <a:cs typeface="MS PGothic" charset="0"/>
              </a:rPr>
              <a:t> should peruse the entire list.  Note that any module with /</a:t>
            </a:r>
            <a:r>
              <a:rPr lang="en-US" baseline="0" dirty="0" err="1">
                <a:ea typeface="MS PGothic" charset="0"/>
                <a:cs typeface="MS PGothic" charset="0"/>
              </a:rPr>
              <a:t>api</a:t>
            </a:r>
            <a:r>
              <a:rPr lang="en-US" baseline="0" dirty="0">
                <a:ea typeface="MS PGothic" charset="0"/>
                <a:cs typeface="MS PGothic" charset="0"/>
              </a:rPr>
              <a:t>/ in its path name requires an API key.  Most of these have instructions on the Recon-</a:t>
            </a:r>
            <a:r>
              <a:rPr lang="en-US" baseline="0" dirty="0" err="1">
                <a:ea typeface="MS PGothic" charset="0"/>
                <a:cs typeface="MS PGothic" charset="0"/>
              </a:rPr>
              <a:t>ng</a:t>
            </a:r>
            <a:r>
              <a:rPr lang="en-US" baseline="0" dirty="0">
                <a:ea typeface="MS PGothic" charset="0"/>
                <a:cs typeface="MS PGothic" charset="0"/>
              </a:rPr>
              <a:t> Wiki.</a:t>
            </a:r>
            <a:endParaRPr lang="en-US" dirty="0">
              <a:ea typeface="MS PGothic" charset="0"/>
              <a:cs typeface="MS PGothic"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146350A-84A7-AC45-8F99-6BDBACD38C0B}" type="slidenum">
              <a:rPr lang="en-US" sz="1200">
                <a:latin typeface="Arial" charset="0"/>
              </a:rPr>
              <a:pPr/>
              <a:t>44</a:t>
            </a:fld>
            <a:endParaRPr lang="en-US" sz="1200" dirty="0">
              <a:latin typeface="Arial" charset="0"/>
            </a:endParaRPr>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Geo location is an interesting and</a:t>
            </a:r>
            <a:r>
              <a:rPr lang="en-US" baseline="0" dirty="0">
                <a:ea typeface="MS PGothic" charset="0"/>
                <a:cs typeface="MS PGothic" charset="0"/>
              </a:rPr>
              <a:t> relatively new area of recon.  There are a few modules that can help with identifying servers, people, photos, and videos within a particular area.  This type of information is invaluable when planning a physical or social engineering test.  Surveillance data can be gathered without any real trace or physical presence.  A picture including employees can aid a tester in duplicating an employee ID badge for use in a physical pen test.</a:t>
            </a:r>
            <a:endParaRPr lang="en-US" dirty="0">
              <a:ea typeface="MS PGothic" charset="0"/>
              <a:cs typeface="MS PGothic"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736D43DB-1D88-164F-8AE7-ADC6E38B1005}" type="slidenum">
              <a:rPr lang="en-US" sz="1200">
                <a:latin typeface="Arial" charset="0"/>
              </a:rPr>
              <a:pPr/>
              <a:t>45</a:t>
            </a:fld>
            <a:endParaRPr lang="en-US" sz="1200" dirty="0">
              <a:latin typeface="Arial" charset="0"/>
            </a:endParaRPr>
          </a:p>
        </p:txBody>
      </p:sp>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Mapping is the second step in the attack process.  We have completed reconnaissance and now are moving up the process stack. In mapping, we are going to cover various different pieces.  First spidering or downloading the entire site.  Then we will chart the application flow and analysis the relationships between pages.  During all of this we will be gathering session tokens for analysis later.</a:t>
            </a:r>
          </a:p>
          <a:p>
            <a:endParaRPr lang="en-US" dirty="0">
              <a:ea typeface="MS PGothic" charset="0"/>
              <a:cs typeface="MS PGothic" charset="0"/>
            </a:endParaRPr>
          </a:p>
          <a:p>
            <a:r>
              <a:rPr lang="en-US" dirty="0">
                <a:ea typeface="MS PGothic" charset="0"/>
                <a:cs typeface="MS PGothic" charset="0"/>
              </a:rPr>
              <a:t>The next step is to identify any machines that are used within the application and are visible to the client.  Keep in mind that visible does not mean readily apparent from the client browser.</a:t>
            </a:r>
          </a:p>
          <a:p>
            <a:endParaRPr lang="en-US" dirty="0">
              <a:ea typeface="MS PGothic" charset="0"/>
              <a:cs typeface="MS PGothic"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D27BD403-D018-A04B-9A69-48AAEB390CAE}" type="slidenum">
              <a:rPr lang="en-US" sz="1200">
                <a:latin typeface="Arial" charset="0"/>
              </a:rPr>
              <a:pPr/>
              <a:t>46</a:t>
            </a:fld>
            <a:endParaRPr lang="en-US" sz="1200" dirty="0">
              <a:latin typeface="Arial" charset="0"/>
            </a:endParaRPr>
          </a:p>
        </p:txBody>
      </p:sp>
      <p:sp>
        <p:nvSpPr>
          <p:cNvPr id="141314" name="Slide Image Placeholder 1"/>
          <p:cNvSpPr>
            <a:spLocks noGrp="1" noRot="1" noChangeAspect="1" noTextEdit="1"/>
          </p:cNvSpPr>
          <p:nvPr>
            <p:ph type="sldImg"/>
          </p:nvPr>
        </p:nvSpPr>
        <p:spPr>
          <a:ln/>
        </p:spPr>
      </p:sp>
      <p:sp>
        <p:nvSpPr>
          <p:cNvPr id="141315"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The mapping phase can be broken into multiple different components.  These items, such as port scanning and spidering, are generally performed in the order above, but keep in mind that we can make changes in the order as the environment and test warrant.  For example, performing the OS fingerprinting and version scan at the same time as the port scan makes sense since it is typically part of the same tool.  </a:t>
            </a:r>
          </a:p>
          <a:p>
            <a:endParaRPr lang="en-US" dirty="0">
              <a:ea typeface="MS PGothic" charset="0"/>
              <a:cs typeface="MS PGothic" charset="0"/>
            </a:endParaRPr>
          </a:p>
          <a:p>
            <a:r>
              <a:rPr lang="en-US" dirty="0">
                <a:ea typeface="MS PGothic" charset="0"/>
                <a:cs typeface="MS PGothic" charset="0"/>
              </a:rPr>
              <a:t>We will iterate through these steps during a test.  One reason for this would be that as we spider a site, we may find new target servers that need to be evaluated.  Once we find these servers, we will need to perform these steps against that machine.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320EC3B3-2AB9-714C-BDAE-FBE85508DDCB}" type="slidenum">
              <a:rPr lang="en-US" sz="1200">
                <a:latin typeface="Arial" charset="0"/>
              </a:rPr>
              <a:pPr/>
              <a:t>47</a:t>
            </a:fld>
            <a:endParaRPr lang="en-US" sz="1200" dirty="0">
              <a:latin typeface="Arial" charset="0"/>
            </a:endParaRPr>
          </a:p>
        </p:txBody>
      </p:sp>
      <p:sp>
        <p:nvSpPr>
          <p:cNvPr id="143362" name="Slide Image Placeholder 1"/>
          <p:cNvSpPr>
            <a:spLocks noGrp="1" noRot="1" noChangeAspect="1" noTextEdit="1"/>
          </p:cNvSpPr>
          <p:nvPr>
            <p:ph type="sldImg"/>
          </p:nvPr>
        </p:nvSpPr>
        <p:spPr>
          <a:ln/>
        </p:spPr>
      </p:sp>
      <p:sp>
        <p:nvSpPr>
          <p:cNvPr id="143363"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GB" dirty="0">
                <a:ea typeface="MS PGothic" charset="0"/>
                <a:cs typeface="MS PGothic" charset="0"/>
              </a:rPr>
              <a:t>Once we have decided to attack a particular server, our next step is to gather information about its operating system and available services. This is often referred to as "OS fingerprinting" or "application fingerprinting," because by examining small details we can often identify the software and version quite specifically. </a:t>
            </a:r>
          </a:p>
          <a:p>
            <a:pPr>
              <a:spcBef>
                <a:spcPts val="363"/>
              </a:spcBef>
            </a:pPr>
            <a:endParaRPr lang="en-GB" dirty="0">
              <a:ea typeface="MS PGothic" charset="0"/>
              <a:cs typeface="MS PGothic" charset="0"/>
            </a:endParaRPr>
          </a:p>
          <a:p>
            <a:pPr>
              <a:spcBef>
                <a:spcPts val="363"/>
              </a:spcBef>
            </a:pPr>
            <a:r>
              <a:rPr lang="en-GB" dirty="0">
                <a:ea typeface="MS PGothic" charset="0"/>
                <a:cs typeface="MS PGothic" charset="0"/>
              </a:rPr>
              <a:t>Our tools will fall into two general categories: active and passive. Active tools generate traffic to elicit a response from the server or network. Passive tools, on the other hand, simply capture and analyze traffic without sending any data. The upside of passive tools is that they are difficult if not impossible to detect; however, they require that the attacker has the ability to sniff the target's traffic. Active tools are more aggressive and can be detected, but they can be used to gain more information and are effective even if the attacker cannot sniff the target's traffic.</a:t>
            </a:r>
          </a:p>
          <a:p>
            <a:pPr>
              <a:spcBef>
                <a:spcPts val="363"/>
              </a:spcBef>
            </a:pPr>
            <a:endParaRPr lang="en-US" dirty="0">
              <a:ea typeface="MS PGothic" charset="0"/>
              <a:cs typeface="MS PGothic"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7D0BAFDC-4A6B-004E-885F-8B9912B55E81}" type="slidenum">
              <a:rPr lang="en-US" sz="1200">
                <a:latin typeface="Arial" charset="0"/>
              </a:rPr>
              <a:pPr/>
              <a:t>48</a:t>
            </a:fld>
            <a:endParaRPr lang="en-US" sz="1200" dirty="0">
              <a:latin typeface="Arial" charset="0"/>
            </a:endParaRPr>
          </a:p>
        </p:txBody>
      </p:sp>
      <p:sp>
        <p:nvSpPr>
          <p:cNvPr id="145410" name="Notes Placeholder 10"/>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GB" dirty="0">
                <a:ea typeface="MS PGothic" charset="0"/>
                <a:cs typeface="MS PGothic" charset="0"/>
              </a:rPr>
              <a:t>Nmap is an extremely popular port scanner.  It is typically used to enumerate the open ports on systems, and can also identify the operating system and listening services with a fairly high degree of accuracy.  This can allow an attacker to tailor exploits and attacks to the target system (while being very useful for network administrators and security professionals as well).</a:t>
            </a:r>
          </a:p>
          <a:p>
            <a:endParaRPr lang="en-GB" dirty="0">
              <a:ea typeface="MS PGothic" charset="0"/>
              <a:cs typeface="MS PGothic" charset="0"/>
            </a:endParaRPr>
          </a:p>
          <a:p>
            <a:r>
              <a:rPr lang="en-GB" dirty="0">
                <a:ea typeface="MS PGothic" charset="0"/>
                <a:cs typeface="MS PGothic" charset="0"/>
              </a:rPr>
              <a:t>For an attacker, one of the biggest problems with Nmap is that it is easily detected.  Nmap operates by sending a packet to each port on the target host (the port range is configurable).  Based on the received responses, Nmap determines whether the port is "open", "closed", or "filtered" by a firewall.  The timing and method of Nmap's scans can be configured to lower the likelihood of detection.  Slow scans are generally less likely to be noticed, as they create less network traffic in a given period of time.  TCP SYN scans are stealthier than TCP connect scans, because TCP SYN scans send only a SYN packet and never complete a TCP connection.  Intrusion Detection Systems (IDS) detect these types of scans by default, but because port scans are so common, most people just ignore such alerts.</a:t>
            </a:r>
          </a:p>
          <a:p>
            <a:endParaRPr lang="en-GB" dirty="0">
              <a:ea typeface="MS PGothic" charset="0"/>
              <a:cs typeface="MS PGothic" charset="0"/>
            </a:endParaRPr>
          </a:p>
          <a:p>
            <a:r>
              <a:rPr lang="en-GB" dirty="0">
                <a:ea typeface="MS PGothic" charset="0"/>
                <a:cs typeface="MS PGothic" charset="0"/>
              </a:rPr>
              <a:t>In addition to post scanning capabilities, Nmap is also able to perform operating system and service version detection through the "-O" and "-sV" options, respectively.  Currently leveraging second generation techniques for OS fingerprinting, Nmap has increased its accuracy over earlier first-generation deployments following significant contributions as part of a Google Summer of Code project.</a:t>
            </a:r>
          </a:p>
          <a:p>
            <a:endParaRPr lang="en-GB" dirty="0">
              <a:ea typeface="MS PGothic" charset="0"/>
              <a:cs typeface="MS PGothic" charset="0"/>
            </a:endParaRPr>
          </a:p>
          <a:p>
            <a:r>
              <a:rPr lang="en-GB" dirty="0">
                <a:ea typeface="MS PGothic" charset="0"/>
                <a:cs typeface="MS PGothic" charset="0"/>
              </a:rPr>
              <a:t>Nmap is actively maintained and available at www.insecure.org.</a:t>
            </a:r>
          </a:p>
          <a:p>
            <a:endParaRPr lang="en-GB" dirty="0">
              <a:ea typeface="MS PGothic" charset="0"/>
              <a:cs typeface="MS PGothic" charset="0"/>
            </a:endParaRPr>
          </a:p>
        </p:txBody>
      </p:sp>
      <p:sp>
        <p:nvSpPr>
          <p:cNvPr id="145411" name="Slide Image Placeholder 17"/>
          <p:cNvSpPr>
            <a:spLocks noGrp="1" noRot="1" noChangeAspect="1" noTextEdit="1"/>
          </p:cNvSpPr>
          <p:nvPr>
            <p:ph type="sldImg"/>
          </p:nvPr>
        </p:nvSpPr>
        <p:spPr>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E0DB70B4-45AB-1548-868F-1858029DE5BB}" type="slidenum">
              <a:rPr lang="en-US" sz="1200">
                <a:latin typeface="Arial" charset="0"/>
              </a:rPr>
              <a:pPr/>
              <a:t>49</a:t>
            </a:fld>
            <a:endParaRPr lang="en-US" sz="1200" dirty="0">
              <a:latin typeface="Arial" charset="0"/>
            </a:endParaRPr>
          </a:p>
        </p:txBody>
      </p:sp>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This slide demonstrates the use of Nmap to identify both the application service version information as well as the operating system of a target host.  As we can see, inguardians.com was scanned and we can see what ports are open.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14B6295-3DD3-964B-B68B-FAA22181617A}" type="slidenum">
              <a:rPr lang="en-US" sz="1200">
                <a:latin typeface="Arial" charset="0"/>
              </a:rPr>
              <a:pPr/>
              <a:t>5</a:t>
            </a:fld>
            <a:endParaRPr lang="en-US" sz="1200" dirty="0">
              <a:latin typeface="Arial" charset="0"/>
            </a:endParaRPr>
          </a:p>
        </p:txBody>
      </p:sp>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As an example of the problems discoverable through recon, we were able to perform a simple search via Google Groups and find this discussion.  From the code that is shown, we are able to find two different potential vulnerabilities.  And this is without connecting to the target!</a:t>
            </a:r>
          </a:p>
          <a:p>
            <a:endParaRPr lang="en-US" dirty="0">
              <a:ea typeface="MS PGothic" charset="0"/>
              <a:cs typeface="MS PGothic" charset="0"/>
            </a:endParaRPr>
          </a:p>
          <a:p>
            <a:r>
              <a:rPr lang="en-US" dirty="0">
                <a:ea typeface="MS PGothic" charset="0"/>
                <a:cs typeface="MS PGothic" charset="0"/>
              </a:rPr>
              <a:t>First we find where the developer is using a GET parameter in a database query without validation.  This is an obvious SQL injection flaw.  After this, we find that they are also displaying data directly from the database.  If the application allows for inserting data without encoding or filtering, this becomes a potential XSS issue.</a:t>
            </a:r>
          </a:p>
          <a:p>
            <a:endParaRPr lang="en-US" dirty="0">
              <a:ea typeface="MS PGothic" charset="0"/>
              <a:cs typeface="MS PGothic" charset="0"/>
            </a:endParaRPr>
          </a:p>
          <a:p>
            <a:r>
              <a:rPr lang="en-US" dirty="0">
                <a:ea typeface="MS PGothic" charset="0"/>
                <a:cs typeface="MS PGothic" charset="0"/>
              </a:rPr>
              <a:t>By clicking on the "View Profile" link, we can then find both the company Michel is working for, and other posts by the developer.  These other posts may reveal even more issues with the target.</a:t>
            </a:r>
          </a:p>
          <a:p>
            <a:endParaRPr lang="en-US" dirty="0">
              <a:ea typeface="MS PGothic" charset="0"/>
              <a:cs typeface="MS PGothic"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MS PGothic" charset="0"/>
                <a:cs typeface="MS PGothic" charset="0"/>
              </a:rPr>
              <a:t>Now we will move to the next step, profiling the server.  This is a deeper test than just detecting the OS, examining the configuration and identification of supporting infrastructure devices.</a:t>
            </a:r>
          </a:p>
          <a:p>
            <a:endParaRPr lang="en-US" sz="600" dirty="0">
              <a:ea typeface="MS PGothic" charset="0"/>
              <a:cs typeface="MS PGothic" charset="0"/>
            </a:endParaRPr>
          </a:p>
          <a:p>
            <a:r>
              <a:rPr lang="en-US" dirty="0">
                <a:ea typeface="MS PGothic" charset="0"/>
                <a:cs typeface="MS PGothic" charset="0"/>
              </a:rPr>
              <a:t>Every server is different, not only in what software is running, but also with respect to the surrounding network topology and relationships with other systems.  For each server you will want to identify the software serving HTTP, including plugins and extra features, any SSL support provided (remember, SSL is a wrapper for TCP protocols), the type of virtual server hosting the web site (IP-based or name-based virtual host), and whether the site is hosted behind a load-balancer.  </a:t>
            </a:r>
          </a:p>
          <a:p>
            <a:endParaRPr lang="en-US" sz="600" dirty="0">
              <a:ea typeface="MS PGothic" charset="0"/>
              <a:cs typeface="MS PGothic" charset="0"/>
            </a:endParaRPr>
          </a:p>
          <a:p>
            <a:r>
              <a:rPr lang="en-US" dirty="0">
                <a:ea typeface="MS PGothic" charset="0"/>
                <a:cs typeface="MS PGothic" charset="0"/>
              </a:rPr>
              <a:t>Identifying server software provides a great deal of information about the attack surface and the techniques that will be required.  If the server is Apache on FreeBSD with PHP4 installed, the attack profile will significantly differ from an IIS.NET box with FrontPage Extensions.</a:t>
            </a:r>
          </a:p>
          <a:p>
            <a:endParaRPr lang="en-US" sz="700" dirty="0">
              <a:ea typeface="MS PGothic" charset="0"/>
              <a:cs typeface="MS PGothic" charset="0"/>
            </a:endParaRPr>
          </a:p>
          <a:p>
            <a:r>
              <a:rPr lang="en-US" dirty="0">
                <a:ea typeface="MS PGothic" charset="0"/>
                <a:cs typeface="MS PGothic" charset="0"/>
              </a:rPr>
              <a:t>Versions of SSL and supported ciphers impact various forms of attack, from man-in-the-middle attacks to service-level vulnerabilities.</a:t>
            </a:r>
          </a:p>
          <a:p>
            <a:endParaRPr lang="en-US" sz="700" dirty="0">
              <a:ea typeface="MS PGothic" charset="0"/>
              <a:cs typeface="MS PGothic" charset="0"/>
            </a:endParaRPr>
          </a:p>
          <a:p>
            <a:r>
              <a:rPr lang="en-US" dirty="0">
                <a:ea typeface="MS PGothic" charset="0"/>
                <a:cs typeface="MS PGothic" charset="0"/>
              </a:rPr>
              <a:t>Understanding the type of virtual hosting used by the site is vital for knowing how to interact with the site and crafting your attack.  If name-based virtual hosting is employed by the site and your attack does not include the appropriate Host: header, the attack will not work.  SSL-support will also be limited on name-based virtual hosts, since SSL is setup by IP Address.  Other sites of interest may live on the same IP address, and information about the host and network </a:t>
            </a:r>
            <a:r>
              <a:rPr lang="en-US" b="1" i="1" dirty="0">
                <a:ea typeface="MS PGothic" charset="0"/>
                <a:cs typeface="MS PGothic" charset="0"/>
              </a:rPr>
              <a:t>may</a:t>
            </a:r>
            <a:r>
              <a:rPr lang="en-US" dirty="0">
                <a:ea typeface="MS PGothic" charset="0"/>
                <a:cs typeface="MS PGothic" charset="0"/>
              </a:rPr>
              <a:t> be obtained by poking at the Host: header or pulling the default page for the IP address.</a:t>
            </a:r>
          </a:p>
          <a:p>
            <a:endParaRPr lang="en-US" sz="600" dirty="0">
              <a:ea typeface="MS PGothic" charset="0"/>
              <a:cs typeface="MS PGothic" charset="0"/>
            </a:endParaRPr>
          </a:p>
          <a:p>
            <a:r>
              <a:rPr lang="en-US" dirty="0">
                <a:ea typeface="MS PGothic" charset="0"/>
                <a:cs typeface="MS PGothic" charset="0"/>
              </a:rPr>
              <a:t>Load balancers introduce complexity for attackers.  Most often, the important thing to understand is how the site implements persistence.  Some load balancers will tie a session to a particular server.  Multi-connection attacks are simpler for this type of persistence, while other approaches are required for other load balancing schemes.</a:t>
            </a:r>
          </a:p>
          <a:p>
            <a:endParaRPr lang="en-US" dirty="0">
              <a:ea typeface="MS PGothic" charset="0"/>
              <a:cs typeface="MS PGothic" charset="0"/>
            </a:endParaRPr>
          </a:p>
          <a:p>
            <a:endParaRPr lang="en-US" dirty="0"/>
          </a:p>
        </p:txBody>
      </p:sp>
      <p:sp>
        <p:nvSpPr>
          <p:cNvPr id="4" name="Slide Number Placeholder 3"/>
          <p:cNvSpPr>
            <a:spLocks noGrp="1"/>
          </p:cNvSpPr>
          <p:nvPr>
            <p:ph type="sldNum" sz="quarter" idx="10"/>
          </p:nvPr>
        </p:nvSpPr>
        <p:spPr/>
        <p:txBody>
          <a:bodyPr/>
          <a:lstStyle/>
          <a:p>
            <a:pPr>
              <a:defRPr/>
            </a:pPr>
            <a:fld id="{CE86D591-EB46-49C9-B58B-417466F1609D}" type="slidenum">
              <a:rPr lang="en-US" smtClean="0"/>
              <a:pPr>
                <a:defRPr/>
              </a:pPr>
              <a:t>50</a:t>
            </a:fld>
            <a:endParaRPr lang="en-US" dirty="0"/>
          </a:p>
        </p:txBody>
      </p:sp>
    </p:spTree>
    <p:extLst>
      <p:ext uri="{BB962C8B-B14F-4D97-AF65-F5344CB8AC3E}">
        <p14:creationId xmlns:p14="http://schemas.microsoft.com/office/powerpoint/2010/main" val="40694493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17579610-789A-9749-96E9-30275F09B9F6}" type="slidenum">
              <a:rPr lang="en-US" sz="1200">
                <a:latin typeface="Arial" charset="0"/>
              </a:rPr>
              <a:pPr/>
              <a:t>51</a:t>
            </a:fld>
            <a:endParaRPr lang="en-US" sz="1200" dirty="0">
              <a:latin typeface="Arial"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As web servers are a main target during a test, determining the version and type becomes very important.  The type will affect the test as the may be vulnerable to attack themselves.  They also change how we approach things such as injection flaws and other web attacks.  This is because the attacks use the application to attack the underlying server or operating system.</a:t>
            </a:r>
          </a:p>
          <a:p>
            <a:endParaRPr lang="en-US" dirty="0">
              <a:ea typeface="MS PGothic" charset="0"/>
              <a:cs typeface="MS PGothic" charset="0"/>
            </a:endParaRPr>
          </a:p>
          <a:p>
            <a:r>
              <a:rPr lang="en-US" dirty="0">
                <a:ea typeface="MS PGothic" charset="0"/>
                <a:cs typeface="MS PGothic" charset="0"/>
              </a:rPr>
              <a:t>Since this is important for a test, we try to run multiple tests to verify the results.  As part of a thorough penetration test, an analyst should leverage multiple techniques to determine the server for increased accuracy since this will significantly influence the remainder of the test.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B3FB574F-ECBA-8F4B-BB55-713EAA1C97BB}" type="slidenum">
              <a:rPr lang="en-US" sz="1200">
                <a:latin typeface="Arial" charset="0"/>
              </a:rPr>
              <a:pPr/>
              <a:t>52</a:t>
            </a:fld>
            <a:endParaRPr lang="en-US" sz="1200" dirty="0">
              <a:latin typeface="Arial" charset="0"/>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Nmap is wonderful for revealing a wealth of information about target hosts including banner information which often reveals detailed information about each service. Using the "-sV" argument, Nmap will perform a service-version scan on the target host (using the "-A" argument will cause Nmap to perform both service-version scanning and OS identification).</a:t>
            </a:r>
          </a:p>
          <a:p>
            <a:endParaRPr lang="en-US" dirty="0">
              <a:ea typeface="MS PGothic" charset="0"/>
              <a:cs typeface="MS PGothic" charset="0"/>
            </a:endParaRPr>
          </a:p>
          <a:p>
            <a:r>
              <a:rPr lang="en-US" dirty="0">
                <a:ea typeface="MS PGothic" charset="0"/>
                <a:cs typeface="MS PGothic" charset="0"/>
              </a:rPr>
              <a:t>Since the application/OS fingerprinting database is only as good as the signatures behind it, please submit new fingerprints to the Nmap developers when the opportunity arises.  Nmap will tell you when it has encountered a new service, providing the signature details and a description of how to submit the data to improve the reliability of the service version detection feature.</a:t>
            </a:r>
          </a:p>
          <a:p>
            <a:endParaRPr lang="en-US" dirty="0">
              <a:ea typeface="MS PGothic" charset="0"/>
              <a:cs typeface="MS PGothic"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CD89397E-8E5F-FC46-92CB-8F84E5FBDBCB}" type="slidenum">
              <a:rPr lang="en-US" sz="1200">
                <a:latin typeface="Arial" charset="0"/>
              </a:rPr>
              <a:pPr/>
              <a:t>53</a:t>
            </a:fld>
            <a:endParaRPr lang="en-US" sz="1200" dirty="0">
              <a:latin typeface="Arial" charset="0"/>
            </a:endParaRPr>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One of the simplest but most powerful tools is Netcat.  It is the network Swiss army knife, partly due to the fact that it can connect to any network service and allow the attacker to try and communicate with the service.</a:t>
            </a:r>
          </a:p>
          <a:p>
            <a:endParaRPr lang="en-US" dirty="0">
              <a:ea typeface="MS PGothic" charset="0"/>
              <a:cs typeface="MS PGothic" charset="0"/>
            </a:endParaRPr>
          </a:p>
          <a:p>
            <a:r>
              <a:rPr lang="en-US" dirty="0">
                <a:ea typeface="MS PGothic" charset="0"/>
                <a:cs typeface="MS PGothic" charset="0"/>
              </a:rPr>
              <a:t>For a webapp pen-tester, </a:t>
            </a:r>
            <a:r>
              <a:rPr lang="en-US" dirty="0" err="1">
                <a:ea typeface="MS PGothic" charset="0"/>
                <a:cs typeface="MS PGothic" charset="0"/>
              </a:rPr>
              <a:t>Netcat</a:t>
            </a:r>
            <a:r>
              <a:rPr lang="en-US" dirty="0">
                <a:ea typeface="MS PGothic" charset="0"/>
                <a:cs typeface="MS PGothic" charset="0"/>
              </a:rPr>
              <a:t> can be used to connect to a web server and manually enter HTTP verbs and associated data to retrieve pages or otherwise manipulate the server into revealing useful information.  While not typically visible to a web browser, web server responses including "X-Powered-By" and "Server" are very useful to the webapp pen-tester.</a:t>
            </a:r>
          </a:p>
          <a:p>
            <a:endParaRPr lang="en-US" dirty="0">
              <a:ea typeface="MS PGothic" charset="0"/>
              <a:cs typeface="MS PGothic" charset="0"/>
            </a:endParaRPr>
          </a:p>
          <a:p>
            <a:r>
              <a:rPr lang="en-US" dirty="0">
                <a:ea typeface="MS PGothic" charset="0"/>
                <a:cs typeface="MS PGothic" charset="0"/>
              </a:rPr>
              <a:t>While the server banner information is often accurate, it could be falsified by an administrator to mislead an attacker (for example, the website could be configured to return "Microsoft-IIS/6.0" when it is actually an Apache server).  As such, server response information should be considered suspect and evaluated for further confirmation.</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C93DBA3F-3FDD-B040-AB72-DC870D360D44}" type="slidenum">
              <a:rPr lang="en-US" sz="1200">
                <a:latin typeface="Arial" charset="0"/>
              </a:rPr>
              <a:pPr/>
              <a:t>54</a:t>
            </a:fld>
            <a:endParaRPr lang="en-US" sz="1200" dirty="0">
              <a:latin typeface="Arial" charset="0"/>
            </a:endParaRPr>
          </a:p>
        </p:txBody>
      </p:sp>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The client example above is one way to connect to a web server and retrieve a fingerprint of the server.  This example redirects the printf to </a:t>
            </a:r>
            <a:r>
              <a:rPr lang="en-US" dirty="0" err="1">
                <a:ea typeface="MS PGothic" charset="0"/>
                <a:cs typeface="MS PGothic" charset="0"/>
              </a:rPr>
              <a:t>Netcat</a:t>
            </a:r>
            <a:r>
              <a:rPr lang="en-US" dirty="0">
                <a:ea typeface="MS PGothic" charset="0"/>
                <a:cs typeface="MS PGothic" charset="0"/>
              </a:rPr>
              <a:t>, which connects to the server on port 80.  The server then responds, since the printf statement is a request for the main page of the site.  As seen in the example on this slide, this technical can reveal useful version information from the web server.</a:t>
            </a:r>
          </a:p>
          <a:p>
            <a:endParaRPr lang="en-US" dirty="0">
              <a:ea typeface="MS PGothic" charset="0"/>
              <a:cs typeface="MS PGothic" charset="0"/>
            </a:endParaRPr>
          </a:p>
          <a:p>
            <a:endParaRPr lang="en-US" dirty="0">
              <a:ea typeface="MS PGothic" charset="0"/>
              <a:cs typeface="MS PGothic"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E6133997-153A-464B-92B2-EADDA9DAF17D}" type="slidenum">
              <a:rPr lang="en-US" sz="1200">
                <a:latin typeface="Arial" charset="0"/>
              </a:rPr>
              <a:pPr/>
              <a:t>55</a:t>
            </a:fld>
            <a:endParaRPr lang="en-US" sz="1200" dirty="0">
              <a:latin typeface="Arial" charset="0"/>
            </a:endParaRPr>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HTTPrint is a tool available from Net-Square.  It is very simple to use and will fingerprint a server.  You can download it from http://www.net-square.com/httprint/.  The GUI version is only available for Windows while the CLI version works on most platforms.</a:t>
            </a:r>
          </a:p>
          <a:p>
            <a:endParaRPr lang="en-US" dirty="0">
              <a:ea typeface="MS PGothic" charset="0"/>
              <a:cs typeface="MS PGothic" charset="0"/>
            </a:endParaRPr>
          </a:p>
          <a:p>
            <a:r>
              <a:rPr lang="en-US" dirty="0">
                <a:ea typeface="MS PGothic" charset="0"/>
                <a:cs typeface="MS PGothic" charset="0"/>
              </a:rPr>
              <a:t>This is a screen shot of the HTTPrint tool where two web servers are being fingerprinted.  One returns quite a bit more information than the other.  Of course, the server admin can configure the web server to return false information.  This is why we recommend that you use multiple methods to verify the results.</a:t>
            </a:r>
          </a:p>
          <a:p>
            <a:endParaRPr lang="en-US" dirty="0">
              <a:ea typeface="MS PGothic" charset="0"/>
              <a:cs typeface="MS PGothic" charset="0"/>
            </a:endParaRPr>
          </a:p>
          <a:p>
            <a:r>
              <a:rPr lang="en-US" dirty="0">
                <a:ea typeface="MS PGothic" charset="0"/>
                <a:cs typeface="MS PGothic" charset="0"/>
              </a:rPr>
              <a:t>One of our favorite HTTPrint features is that it can read the scan results from Nmap and just fingerprint web servers that have been discovered through port scans.  On larger networks and tests this becomes very handy as a time-saving measure.</a:t>
            </a:r>
          </a:p>
          <a:p>
            <a:endParaRPr lang="en-US" dirty="0">
              <a:ea typeface="MS PGothic" charset="0"/>
              <a:cs typeface="MS PGothic" charset="0"/>
            </a:endParaRPr>
          </a:p>
          <a:p>
            <a:endParaRPr lang="en-US" dirty="0">
              <a:ea typeface="MS PGothic" charset="0"/>
              <a:cs typeface="MS PGothic"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E5E5CAF3-2229-1C4B-B643-6EF9C2F69875}" type="slidenum">
              <a:rPr lang="en-US" sz="1200">
                <a:latin typeface="Arial" charset="0"/>
              </a:rPr>
              <a:pPr/>
              <a:t>56</a:t>
            </a:fld>
            <a:endParaRPr lang="en-US" sz="1200" dirty="0">
              <a:latin typeface="Arial" charset="0"/>
            </a:endParaRPr>
          </a:p>
        </p:txBody>
      </p:sp>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Netcraft is an Internet services company providing analysis findings for the utilization of various webservers on the Internet as well as information on phishing attack sites.  By collecting information through active polling techniques and through the Netcraft Toolbar, Netcraft has collected several years of data about the distribution of webserver and version information on a large percentage of the Internet.  For some sites, Netcraft can identify the dates when a site upgraded from one webserver version to another.</a:t>
            </a:r>
          </a:p>
          <a:p>
            <a:endParaRPr lang="en-US" dirty="0">
              <a:ea typeface="MS PGothic" charset="0"/>
              <a:cs typeface="MS PGothic" charset="0"/>
            </a:endParaRPr>
          </a:p>
          <a:p>
            <a:r>
              <a:rPr lang="en-US" dirty="0">
                <a:ea typeface="MS PGothic" charset="0"/>
                <a:cs typeface="MS PGothic" charset="0"/>
              </a:rPr>
              <a:t>While querying a webserver with Netcraft does not directly interact with the target website, it does reveal the target and your IP address to Netcraft.  Before using Netcraft, it is important to evaluate the terms of your pen-test scope and other contractual obligations to ensure this is not a contract violation.</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7E92B0E5-3FE2-7C4F-AD33-E9357AE0BC8C}" type="slidenum">
              <a:rPr lang="en-US" sz="1200">
                <a:latin typeface="Arial" charset="0"/>
              </a:rPr>
              <a:pPr/>
              <a:t>57</a:t>
            </a:fld>
            <a:endParaRPr lang="en-US" sz="1200" dirty="0">
              <a:latin typeface="Arial" charset="0"/>
            </a:endParaRPr>
          </a:p>
        </p:txBody>
      </p:sp>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This slide illustrates an example of using Netcraft to identify the web server and OS of the site www.inguardians.com.  Additional information about the target is also available, including the netblock owner (often revealing the hosting provider's ISP information) and domain registrant information.</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1650B23B-67EA-684F-951E-A47F2F1B37B9}" type="slidenum">
              <a:rPr lang="en-US" sz="1200">
                <a:latin typeface="Arial" charset="0"/>
              </a:rPr>
              <a:pPr/>
              <a:t>58</a:t>
            </a:fld>
            <a:endParaRPr lang="en-US" sz="1200" dirty="0">
              <a:latin typeface="Arial" charset="0"/>
            </a:endParaRPr>
          </a:p>
        </p:txBody>
      </p:sp>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In this next exercise, we will try out and explore the various ways to gather information about the web server.</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B60648A0-BD26-DA4B-9BDE-86EF7E3C275F}" type="slidenum">
              <a:rPr lang="en-US" sz="1200">
                <a:latin typeface="Arial" charset="0"/>
              </a:rPr>
              <a:pPr/>
              <a:t>59</a:t>
            </a:fld>
            <a:endParaRPr lang="en-US" sz="1200" dirty="0">
              <a:latin typeface="Arial" charset="0"/>
            </a:endParaRPr>
          </a:p>
        </p:txBody>
      </p:sp>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450"/>
              </a:spcBef>
            </a:pPr>
            <a:r>
              <a:rPr lang="en-US" dirty="0">
                <a:solidFill>
                  <a:srgbClr val="000000"/>
                </a:solidFill>
                <a:ea typeface="MS PGothic" charset="0"/>
                <a:cs typeface="MS PGothic" charset="0"/>
              </a:rPr>
              <a:t>SSL is not synonymous with "security".  It is simply a tool which is very helpful in implementing security.  The precise SSL versions and ciphers that a server supports is very important.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4AF7C123-154E-D54B-8714-56C0B81AC809}" type="slidenum">
              <a:rPr lang="en-US" sz="1200">
                <a:latin typeface="Arial" charset="0"/>
              </a:rPr>
              <a:pPr/>
              <a:t>6</a:t>
            </a:fld>
            <a:endParaRPr lang="en-US" sz="1200" dirty="0">
              <a:latin typeface="Arial" charset="0"/>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xfrm>
            <a:off x="638175" y="4560888"/>
            <a:ext cx="6038850" cy="4319587"/>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US" dirty="0">
                <a:solidFill>
                  <a:srgbClr val="000000"/>
                </a:solidFill>
                <a:ea typeface="MS PGothic" charset="0"/>
                <a:cs typeface="MS PGothic" charset="0"/>
              </a:rPr>
              <a:t>As a penetration tester, you will find there are several methods to selecting a targets:  provided by target system personnel, existing knowledge, and research.</a:t>
            </a:r>
          </a:p>
          <a:p>
            <a:pPr>
              <a:spcBef>
                <a:spcPts val="363"/>
              </a:spcBef>
            </a:pPr>
            <a:endParaRPr lang="en-US" dirty="0">
              <a:solidFill>
                <a:srgbClr val="000000"/>
              </a:solidFill>
              <a:ea typeface="MS PGothic" charset="0"/>
              <a:cs typeface="MS PGothic" charset="0"/>
            </a:endParaRPr>
          </a:p>
          <a:p>
            <a:pPr>
              <a:spcBef>
                <a:spcPts val="363"/>
              </a:spcBef>
            </a:pPr>
            <a:r>
              <a:rPr lang="en-US" dirty="0">
                <a:solidFill>
                  <a:srgbClr val="000000"/>
                </a:solidFill>
                <a:ea typeface="MS PGothic" charset="0"/>
                <a:cs typeface="MS PGothic" charset="0"/>
              </a:rPr>
              <a:t>Target system personnel will often provide a list of targets, to narrow the scope and allow for better use of your time (remember, your time is their money). This has several advantages and a drawback or two.  With reconnaissance time reduced, the work is more focused on mapping, discovery and exploitation.  However, testing can seem more contrived.  While good  scoping can protect you from being overwhelmed and running out of time, the natural attack pattern that reconnaissance can provide may fall outside the bounds of the test.  Be certain to discuss these challenges with clients and let them decide on the scope.  </a:t>
            </a:r>
          </a:p>
          <a:p>
            <a:pPr>
              <a:spcBef>
                <a:spcPts val="363"/>
              </a:spcBef>
            </a:pPr>
            <a:endParaRPr lang="en-US" dirty="0">
              <a:solidFill>
                <a:srgbClr val="000000"/>
              </a:solidFill>
              <a:ea typeface="MS PGothic" charset="0"/>
              <a:cs typeface="MS PGothic" charset="0"/>
            </a:endParaRPr>
          </a:p>
          <a:p>
            <a:pPr>
              <a:spcBef>
                <a:spcPts val="363"/>
              </a:spcBef>
            </a:pPr>
            <a:r>
              <a:rPr lang="en-US" dirty="0">
                <a:solidFill>
                  <a:srgbClr val="000000"/>
                </a:solidFill>
                <a:ea typeface="MS PGothic" charset="0"/>
                <a:cs typeface="MS PGothic" charset="0"/>
              </a:rPr>
              <a:t>An understanding of the target network is something which is situation-specific.  It is always good to lay out a scope, even if you are the one coming up with it.   Reconnaissance may assist in the scoping as well.  Don't be afraid to discuss the scope with the client, especially if you think it would be beneficial for the client to change it.</a:t>
            </a:r>
          </a:p>
          <a:p>
            <a:pPr>
              <a:spcBef>
                <a:spcPts val="363"/>
              </a:spcBef>
            </a:pPr>
            <a:endParaRPr lang="en-US" dirty="0">
              <a:solidFill>
                <a:srgbClr val="000000"/>
              </a:solidFill>
              <a:ea typeface="MS PGothic" charset="0"/>
              <a:cs typeface="MS PGothic" charset="0"/>
            </a:endParaRPr>
          </a:p>
          <a:p>
            <a:pPr>
              <a:spcBef>
                <a:spcPts val="363"/>
              </a:spcBef>
            </a:pPr>
            <a:r>
              <a:rPr lang="en-US" dirty="0">
                <a:solidFill>
                  <a:srgbClr val="000000"/>
                </a:solidFill>
                <a:ea typeface="MS PGothic" charset="0"/>
                <a:cs typeface="MS PGothic" charset="0"/>
              </a:rPr>
              <a:t>Black-box reconnaissance analysis is the most time-consuming but possibly the most real-life method for target selection. The benefit of this method is overcoming assumptions by administrators and developers who know the systems so well they overlook or miss threats and vulnerabilities.</a:t>
            </a:r>
            <a:endParaRPr lang="en-US" dirty="0">
              <a:ea typeface="MS PGothic" charset="0"/>
              <a:cs typeface="MS PGothic"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05C4B5A-847F-DF49-A18F-449BE1DE513D}" type="slidenum">
              <a:rPr lang="en-US" sz="1200">
                <a:latin typeface="Arial" charset="0"/>
              </a:rPr>
              <a:pPr/>
              <a:t>60</a:t>
            </a:fld>
            <a:endParaRPr lang="en-US" sz="1200" dirty="0">
              <a:latin typeface="Arial" charset="0"/>
            </a:endParaRPr>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There are various tools available to assist in testing the HTTPS configuration of a web server.  Three of the more popular are OpenSSL itself, The Hacker's Choice THCSSLCheck, and SiteDigger from Foundstone.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C6FD8882-E2F3-F447-BE2C-88BA017DB4E1}" type="slidenum">
              <a:rPr lang="en-US" sz="1200">
                <a:latin typeface="Arial" charset="0"/>
              </a:rPr>
              <a:pPr/>
              <a:t>61</a:t>
            </a:fld>
            <a:endParaRPr lang="en-US" sz="1200" dirty="0">
              <a:latin typeface="Arial" charset="0"/>
            </a:endParaRPr>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450"/>
              </a:spcBef>
            </a:pPr>
            <a:r>
              <a:rPr lang="en-GB" dirty="0">
                <a:ea typeface="MS PGothic" charset="0"/>
                <a:cs typeface="MS PGothic" charset="0"/>
              </a:rPr>
              <a:t>OpenSSL allows us to generate, sign, manage and validate certificates, as well as make SSL connections directly. (Some people refer to OpenSSL as the "SSL Swiss-Army knife," in the same way that Netcat is the "TCP/IP Swiss Army knife.") This powerful tool can provide the hands-on access to SSL connections that Telnet and Netcat provide for clear-text services.  For example, if you are manually hacking HTTP or SMTP, the "OpenSSL s_client" will let you hack HTTPS and SMTPS as well.</a:t>
            </a:r>
          </a:p>
          <a:p>
            <a:pPr>
              <a:spcBef>
                <a:spcPts val="450"/>
              </a:spcBef>
            </a:pPr>
            <a:endParaRPr lang="en-GB" dirty="0">
              <a:ea typeface="MS PGothic" charset="0"/>
              <a:cs typeface="MS PGothic" charset="0"/>
            </a:endParaRPr>
          </a:p>
          <a:p>
            <a:pPr>
              <a:spcBef>
                <a:spcPts val="450"/>
              </a:spcBef>
            </a:pPr>
            <a:r>
              <a:rPr lang="en-GB" dirty="0">
                <a:ea typeface="MS PGothic" charset="0"/>
                <a:cs typeface="MS PGothic" charset="0"/>
              </a:rPr>
              <a:t>Example:</a:t>
            </a:r>
          </a:p>
          <a:p>
            <a:pPr>
              <a:spcBef>
                <a:spcPts val="450"/>
              </a:spcBef>
            </a:pPr>
            <a:endParaRPr lang="en-GB" dirty="0">
              <a:ea typeface="MS PGothic" charset="0"/>
              <a:cs typeface="MS PGothic" charset="0"/>
            </a:endParaRPr>
          </a:p>
          <a:p>
            <a:pPr>
              <a:spcBef>
                <a:spcPts val="450"/>
              </a:spcBef>
            </a:pPr>
            <a:r>
              <a:rPr lang="en-GB" dirty="0">
                <a:ea typeface="MS PGothic" charset="0"/>
                <a:cs typeface="MS PGothic" charset="0"/>
              </a:rPr>
              <a:t>openssl s_client –connect www.secureideas.com:443 –ssl2</a:t>
            </a:r>
          </a:p>
          <a:p>
            <a:pPr>
              <a:spcBef>
                <a:spcPts val="450"/>
              </a:spcBef>
            </a:pPr>
            <a:r>
              <a:rPr lang="en-GB" dirty="0">
                <a:ea typeface="MS PGothic" charset="0"/>
                <a:cs typeface="MS PGothic" charset="0"/>
              </a:rPr>
              <a:t>openssl s_client –connect www.secureideas.com:443 –cipher NULL</a:t>
            </a:r>
          </a:p>
          <a:p>
            <a:pPr>
              <a:spcBef>
                <a:spcPts val="450"/>
              </a:spcBef>
            </a:pPr>
            <a:endParaRPr lang="en-GB" dirty="0">
              <a:ea typeface="MS PGothic" charset="0"/>
              <a:cs typeface="MS PGothic" charset="0"/>
            </a:endParaRPr>
          </a:p>
          <a:p>
            <a:pPr>
              <a:spcBef>
                <a:spcPts val="450"/>
              </a:spcBef>
            </a:pPr>
            <a:endParaRPr lang="en-GB" dirty="0">
              <a:ea typeface="MS PGothic" charset="0"/>
              <a:cs typeface="MS PGothic" charset="0"/>
            </a:endParaRPr>
          </a:p>
          <a:p>
            <a:pPr>
              <a:spcBef>
                <a:spcPts val="450"/>
              </a:spcBef>
            </a:pPr>
            <a:r>
              <a:rPr lang="en-US" dirty="0">
                <a:ea typeface="MS PGothic" charset="0"/>
                <a:cs typeface="MS PGothic" charset="0"/>
              </a:rPr>
              <a:t>On the slide, we can see two different command lines to test for various SSL configurations.  The first checks to see if the server supports the weaker version 2 of SSL.  The second verifies if the server has enabled the NULL cipher, which actually transmits the protocol in plain text.  As you can see, these types of checks can easily be wrapped into a script.</a:t>
            </a:r>
          </a:p>
          <a:p>
            <a:pPr>
              <a:spcBef>
                <a:spcPts val="450"/>
              </a:spcBef>
            </a:pPr>
            <a:endParaRPr lang="en-GB" dirty="0">
              <a:ea typeface="MS PGothic" charset="0"/>
              <a:cs typeface="MS PGothic"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79DA5B04-64CE-3640-B91A-189ACEB745C6}" type="slidenum">
              <a:rPr lang="en-US" sz="1200">
                <a:latin typeface="Arial" charset="0"/>
              </a:rPr>
              <a:pPr/>
              <a:t>62</a:t>
            </a:fld>
            <a:endParaRPr lang="en-US" sz="1200" dirty="0">
              <a:latin typeface="Arial" charset="0"/>
            </a:endParaRPr>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THCSSLCheck was written by Johnny Cyberpunk and is available from the THC site.  As shown in the screen shot, this tool is run from the command line and its results are quite extensive.  I find that taking these results and using them in scripts make this a wonderful way to test SSL.</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8A9A4724-5CFD-2B4B-9C78-6B5090B40C32}" type="slidenum">
              <a:rPr lang="en-US" sz="1200">
                <a:latin typeface="Arial" charset="0"/>
              </a:rPr>
              <a:pPr/>
              <a:t>63</a:t>
            </a:fld>
            <a:endParaRPr lang="en-US" sz="1200" dirty="0">
              <a:latin typeface="Arial" charset="0"/>
            </a:endParaRPr>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Foundstone has released a number of great tools.  SSLDigger is a graphical tool that checks the various ciphers and strengths offered by the server. As you can see in this screenshot, SSLDigger displays the results of each check in the top window. And in the bottom displays the progress and the current score this site is given.  This score is based on the A-D,F letter grading scale used in US schools and should be taken as a starting point.</a:t>
            </a:r>
          </a:p>
          <a:p>
            <a:endParaRPr lang="en-US" dirty="0">
              <a:ea typeface="MS PGothic" charset="0"/>
              <a:cs typeface="MS PGothic"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62B5AF0F-1129-AD4B-B18C-1A7AF0CD3325}" type="slidenum">
              <a:rPr lang="en-US" sz="1200">
                <a:latin typeface="Arial" charset="0"/>
              </a:rPr>
              <a:pPr/>
              <a:t>64</a:t>
            </a:fld>
            <a:endParaRPr lang="en-US" sz="1200" dirty="0">
              <a:latin typeface="Arial" charset="0"/>
            </a:endParaRPr>
          </a:p>
        </p:txBody>
      </p:sp>
      <p:sp>
        <p:nvSpPr>
          <p:cNvPr id="188418" name="Slide Image Placeholder 1"/>
          <p:cNvSpPr>
            <a:spLocks noGrp="1" noRot="1" noChangeAspect="1" noTextEdit="1"/>
          </p:cNvSpPr>
          <p:nvPr>
            <p:ph type="sldImg"/>
          </p:nvPr>
        </p:nvSpPr>
        <p:spPr>
          <a:ln/>
        </p:spPr>
      </p:sp>
      <p:sp>
        <p:nvSpPr>
          <p:cNvPr id="188419"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Now that we have collected this data about the supported HTTPS levels, we need to determine if it matches what we feel the site should support.  While different sites can support lower levels of SSL due to business requirements, we do have certain standards that the HTTPS support should meet.</a:t>
            </a:r>
          </a:p>
          <a:p>
            <a:endParaRPr lang="en-US" dirty="0">
              <a:ea typeface="MS PGothic" charset="0"/>
              <a:cs typeface="MS PGothic" charset="0"/>
            </a:endParaRPr>
          </a:p>
          <a:p>
            <a:r>
              <a:rPr lang="en-US" dirty="0">
                <a:ea typeface="MS PGothic" charset="0"/>
                <a:cs typeface="MS PGothic" charset="0"/>
              </a:rPr>
              <a:t>For example, support for SSLv2 or earlier should be reported as there are known vulnerabilities versions of SSL before SSLv3.  Levels of encryption below 128 bits being supported are also things we would report.  Weak hashing algorithms can also be problematic, including the use of MD5 as opposed to SHA1, SHA256 and SHA512.</a:t>
            </a:r>
          </a:p>
          <a:p>
            <a:endParaRPr lang="en-US" dirty="0">
              <a:ea typeface="MS PGothic" charset="0"/>
              <a:cs typeface="MS PGothic" charset="0"/>
            </a:endParaRPr>
          </a:p>
          <a:p>
            <a:r>
              <a:rPr lang="en-US" dirty="0">
                <a:ea typeface="MS PGothic" charset="0"/>
                <a:cs typeface="MS PGothic" charset="0"/>
              </a:rPr>
              <a:t>Of course, no matter the setup, any issues with the certificate itself, such as being expired or having a name mismatch with the site are reported as issues.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AAD8D9AB-436C-6645-A7C2-4FF6E3A3BB1E}" type="slidenum">
              <a:rPr lang="en-US" sz="1200">
                <a:latin typeface="Arial" charset="0"/>
              </a:rPr>
              <a:pPr/>
              <a:t>65</a:t>
            </a:fld>
            <a:endParaRPr lang="en-US" sz="1200" dirty="0">
              <a:latin typeface="Arial" charset="0"/>
            </a:endParaRPr>
          </a:p>
        </p:txBody>
      </p:sp>
      <p:sp>
        <p:nvSpPr>
          <p:cNvPr id="190466" name="Slide Image Placeholder 1"/>
          <p:cNvSpPr>
            <a:spLocks noGrp="1" noRot="1" noChangeAspect="1" noTextEdit="1"/>
          </p:cNvSpPr>
          <p:nvPr>
            <p:ph type="sldImg"/>
          </p:nvPr>
        </p:nvSpPr>
        <p:spPr>
          <a:ln/>
        </p:spPr>
      </p:sp>
      <p:sp>
        <p:nvSpPr>
          <p:cNvPr id="190467"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450"/>
              </a:spcBef>
            </a:pPr>
            <a:r>
              <a:rPr lang="en-US" dirty="0">
                <a:solidFill>
                  <a:srgbClr val="000000"/>
                </a:solidFill>
                <a:ea typeface="MS PGothic" charset="0"/>
                <a:cs typeface="MS PGothic" charset="0"/>
              </a:rPr>
              <a:t>In this next exercise, we will test the strength of the installed SSL certificates.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2D6122F1-2823-9A4D-B9C7-888F64866C7A}" type="slidenum">
              <a:rPr lang="en-US" sz="1200">
                <a:latin typeface="Arial" charset="0"/>
              </a:rPr>
              <a:pPr/>
              <a:t>66</a:t>
            </a:fld>
            <a:endParaRPr lang="en-US" sz="1200" dirty="0">
              <a:latin typeface="Arial" charset="0"/>
            </a:endParaRPr>
          </a:p>
        </p:txBody>
      </p:sp>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450"/>
              </a:spcBef>
            </a:pPr>
            <a:r>
              <a:rPr lang="en-US" dirty="0">
                <a:solidFill>
                  <a:srgbClr val="000000"/>
                </a:solidFill>
                <a:ea typeface="MS PGothic" charset="0"/>
                <a:cs typeface="MS PGothic" charset="0"/>
              </a:rPr>
              <a:t>Testing for virtual hosting is an important step in a penetration test for many reasons.  One, these other applications may be in scope and provide exploitable weaknesses.  Two, they may be out of scope and our test will need to keep in mind to stay away from them, which is harder when we start looking at command injection and other server targeting attacks.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F5813238-15BE-504D-9E16-6716B1B7CCB1}" type="slidenum">
              <a:rPr lang="en-US" sz="1200">
                <a:latin typeface="Arial" charset="0"/>
              </a:rPr>
              <a:pPr/>
              <a:t>67</a:t>
            </a:fld>
            <a:endParaRPr lang="en-US" sz="1200" dirty="0">
              <a:latin typeface="Arial" charset="0"/>
            </a:endParaRPr>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xfrm>
            <a:off x="754063" y="4560888"/>
            <a:ext cx="5892800" cy="4319587"/>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US" dirty="0">
                <a:ea typeface="MS PGothic" charset="0"/>
                <a:cs typeface="MS PGothic" charset="0"/>
              </a:rPr>
              <a:t>Virtual hosting uses one server to host multiple sites.  While this improves resource utilization, it also adds complexity.  This can be good and bad from an attack perspective.</a:t>
            </a:r>
          </a:p>
          <a:p>
            <a:pPr>
              <a:spcBef>
                <a:spcPts val="363"/>
              </a:spcBef>
            </a:pPr>
            <a:endParaRPr lang="en-US" sz="800" dirty="0">
              <a:ea typeface="MS PGothic" charset="0"/>
              <a:cs typeface="MS PGothic" charset="0"/>
            </a:endParaRPr>
          </a:p>
          <a:p>
            <a:pPr>
              <a:spcBef>
                <a:spcPts val="363"/>
              </a:spcBef>
            </a:pPr>
            <a:r>
              <a:rPr lang="en-US" dirty="0">
                <a:ea typeface="MS PGothic" charset="0"/>
                <a:cs typeface="MS PGothic" charset="0"/>
              </a:rPr>
              <a:t>Understanding the type of virtual hosting used by a site is vital for understanding how to interact with the site and crafting your attack.  If name-based virtual hosting is employed by the site and your attack does not include the appropriate Host: header, the attack will not work. SSL-support will also be limited on name-based virtual hosts, since SSL is setup by IP Address.  Other sites of interest may live on the same IP address, and information about the host and network </a:t>
            </a:r>
            <a:r>
              <a:rPr lang="en-US" b="1" i="1" dirty="0">
                <a:ea typeface="MS PGothic" charset="0"/>
                <a:cs typeface="MS PGothic" charset="0"/>
              </a:rPr>
              <a:t>may</a:t>
            </a:r>
            <a:r>
              <a:rPr lang="en-US" dirty="0">
                <a:ea typeface="MS PGothic" charset="0"/>
                <a:cs typeface="MS PGothic" charset="0"/>
              </a:rPr>
              <a:t> be obtained by poking at the Host: header or pulling the default page for the IP address.</a:t>
            </a:r>
          </a:p>
          <a:p>
            <a:pPr>
              <a:spcBef>
                <a:spcPts val="363"/>
              </a:spcBef>
            </a:pPr>
            <a:endParaRPr lang="en-US" sz="800" dirty="0">
              <a:ea typeface="MS PGothic" charset="0"/>
              <a:cs typeface="MS PGothic" charset="0"/>
            </a:endParaRPr>
          </a:p>
          <a:p>
            <a:pPr>
              <a:spcBef>
                <a:spcPts val="363"/>
              </a:spcBef>
            </a:pPr>
            <a:r>
              <a:rPr lang="en-US" dirty="0">
                <a:ea typeface="MS PGothic" charset="0"/>
                <a:cs typeface="MS PGothic" charset="0"/>
              </a:rPr>
              <a:t>There are two types of virtual hosting.  The first kind is called IP-based Virtual Hosting, and applies a single IP address to each site.  The same hardware is used, but all queries to an IP address go to that site, regardless of header information.  </a:t>
            </a:r>
          </a:p>
          <a:p>
            <a:pPr>
              <a:spcBef>
                <a:spcPts val="363"/>
              </a:spcBef>
            </a:pPr>
            <a:endParaRPr lang="en-US" sz="800" dirty="0">
              <a:ea typeface="MS PGothic" charset="0"/>
              <a:cs typeface="MS PGothic" charset="0"/>
            </a:endParaRPr>
          </a:p>
          <a:p>
            <a:pPr>
              <a:spcBef>
                <a:spcPts val="363"/>
              </a:spcBef>
            </a:pPr>
            <a:r>
              <a:rPr lang="en-US" dirty="0">
                <a:ea typeface="MS PGothic" charset="0"/>
                <a:cs typeface="MS PGothic" charset="0"/>
              </a:rPr>
              <a:t>The second, more common form of virtual hosting is called Name-based Virtual Hosting, and uses one IP address for multiple websites on the same server.  As Name-based virtual hosting is a form of multiplexing, the server has to be able to identify which site gets a given request.  For this purpose the server consults the HTTP header called the "Host" header.  </a:t>
            </a:r>
          </a:p>
          <a:p>
            <a:pPr>
              <a:spcBef>
                <a:spcPts val="363"/>
              </a:spcBef>
            </a:pPr>
            <a:endParaRPr lang="en-US" sz="800" dirty="0">
              <a:ea typeface="MS PGothic" charset="0"/>
              <a:cs typeface="MS PGothic" charset="0"/>
            </a:endParaRPr>
          </a:p>
          <a:p>
            <a:pPr>
              <a:spcBef>
                <a:spcPts val="363"/>
              </a:spcBef>
            </a:pPr>
            <a:r>
              <a:rPr lang="en-US" dirty="0">
                <a:ea typeface="MS PGothic" charset="0"/>
                <a:cs typeface="MS PGothic" charset="0"/>
              </a:rPr>
              <a:t>Name-based virtual hosting uses fewer IP addresses to service more web sites, which is useful since the IPv4 address space is very crowded. </a:t>
            </a:r>
          </a:p>
          <a:p>
            <a:pPr>
              <a:spcBef>
                <a:spcPts val="363"/>
              </a:spcBef>
            </a:pPr>
            <a:endParaRPr lang="en-US" sz="800" dirty="0">
              <a:ea typeface="MS PGothic" charset="0"/>
              <a:cs typeface="MS PGothic" charset="0"/>
            </a:endParaRPr>
          </a:p>
          <a:p>
            <a:pPr>
              <a:spcBef>
                <a:spcPts val="363"/>
              </a:spcBef>
            </a:pPr>
            <a:r>
              <a:rPr lang="en-US" dirty="0">
                <a:ea typeface="MS PGothic" charset="0"/>
                <a:cs typeface="MS PGothic" charset="0"/>
              </a:rPr>
              <a:t>We can determine if virtual hosting is in use by evaluating DNS records for the target.  If multiple IP addresses point to the same host, then virtual hosting is implemented with a different IP address for the hosts.  If multiple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Notes Placeholder 2"/>
          <p:cNvSpPr>
            <a:spLocks noGrp="1"/>
          </p:cNvSpPr>
          <p:nvPr>
            <p:ph type="body" idx="1"/>
          </p:nvPr>
        </p:nvSpPr>
        <p:spPr>
          <a:xfrm>
            <a:off x="762000" y="581025"/>
            <a:ext cx="5867400" cy="82994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names point to the same IP address, then the Host: header value is used to differentiate each host (note that this can also be used together on the same host, where a server hosts both IP-address virtual hosts and Host: based virtual hosts for one or more dedicated IP addresses.  This is common in hosting provider environments, where a single server is used for customers that require SSL support (thereby requiring their own IP address) and customers who wish for a less-expensive hosting option without support for SSL (Host: virtual hosting).</a:t>
            </a:r>
          </a:p>
        </p:txBody>
      </p:sp>
      <p:sp>
        <p:nvSpPr>
          <p:cNvPr id="206850" name="Slide Number Placeholder 3"/>
          <p:cNvSpPr>
            <a:spLocks noGrp="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3232D75A-76AE-1C4C-A87B-296F74278482}" type="slidenum">
              <a:rPr lang="en-US" sz="1200">
                <a:latin typeface="Arial" charset="0"/>
              </a:rPr>
              <a:pPr/>
              <a:t>68</a:t>
            </a:fld>
            <a:endParaRPr lang="en-US" sz="1200" dirty="0">
              <a:latin typeface="Arial"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Slide Image Placeholder 1"/>
          <p:cNvSpPr>
            <a:spLocks noGrp="1" noRot="1" noChangeAspect="1" noTextEdit="1"/>
          </p:cNvSpPr>
          <p:nvPr>
            <p:ph type="sldImg"/>
          </p:nvPr>
        </p:nvSpPr>
        <p:spPr>
          <a:ln/>
        </p:spPr>
      </p:sp>
      <p:sp>
        <p:nvSpPr>
          <p:cNvPr id="208898" name="Notes Placeholder 2"/>
          <p:cNvSpPr>
            <a:spLocks noGrp="1"/>
          </p:cNvSpPr>
          <p:nvPr>
            <p:ph type="body" idx="1"/>
          </p:nvPr>
        </p:nvSpPr>
        <p:spPr>
          <a:xfrm>
            <a:off x="769938" y="4560888"/>
            <a:ext cx="5746750" cy="4319587"/>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Bing has a great modifier to help us find virtually hosted sites within our target.  We can use the </a:t>
            </a:r>
            <a:r>
              <a:rPr lang="en-US" b="1" dirty="0">
                <a:ea typeface="MS PGothic" charset="0"/>
                <a:cs typeface="MS PGothic" charset="0"/>
              </a:rPr>
              <a:t>ip:</a:t>
            </a:r>
            <a:r>
              <a:rPr lang="en-US" dirty="0">
                <a:ea typeface="MS PGothic" charset="0"/>
                <a:cs typeface="MS PGothic" charset="0"/>
              </a:rPr>
              <a:t> directive with the IP address of our target and Bing will return all the results it has for that IP address.  This allows us to find the other sites on that target.  As long as these applications are in-scope for the test, they can be leveraged to attack our target organization.</a:t>
            </a:r>
          </a:p>
          <a:p>
            <a:endParaRPr lang="en-US" dirty="0">
              <a:ea typeface="MS PGothic" charset="0"/>
              <a:cs typeface="MS PGothic" charset="0"/>
            </a:endParaRPr>
          </a:p>
          <a:p>
            <a:r>
              <a:rPr lang="en-US" dirty="0">
                <a:ea typeface="MS PGothic" charset="0"/>
                <a:cs typeface="MS PGothic" charset="0"/>
              </a:rPr>
              <a:t>Keep in mind that Bing will only return sites it has indexed.  Even if the site is virtually hosted, if Bing hasn't indexed it or the other sites, they won't show up in the results.</a:t>
            </a:r>
          </a:p>
        </p:txBody>
      </p:sp>
      <p:sp>
        <p:nvSpPr>
          <p:cNvPr id="208899" name="Slide Number Placeholder 3"/>
          <p:cNvSpPr>
            <a:spLocks noGrp="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C09EFB43-CFC9-7746-84AF-8612504E56BC}" type="slidenum">
              <a:rPr lang="en-US" sz="1200">
                <a:latin typeface="Arial" charset="0"/>
              </a:rPr>
              <a:pPr/>
              <a:t>69</a:t>
            </a:fld>
            <a:endParaRPr lang="en-US" sz="1200" dirty="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E3EEBC7A-BF70-1C41-9B31-58072651B06F}" type="slidenum">
              <a:rPr lang="en-US" sz="1200">
                <a:latin typeface="Arial" charset="0"/>
              </a:rPr>
              <a:pPr/>
              <a:t>7</a:t>
            </a:fld>
            <a:endParaRPr lang="en-US" sz="1200" dirty="0">
              <a:latin typeface="Arial"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GB" dirty="0">
                <a:ea typeface="MS PGothic" charset="0"/>
                <a:cs typeface="MS PGothic" charset="0"/>
              </a:rPr>
              <a:t>Know your enemy. One of our first steps is to identify the machine, which means that we gather as much information as possible about the operating system, services, configuration, and relationship to surrounding systems. This information will guide our attack methodology. </a:t>
            </a:r>
          </a:p>
          <a:p>
            <a:pPr>
              <a:spcBef>
                <a:spcPts val="363"/>
              </a:spcBef>
            </a:pPr>
            <a:endParaRPr lang="en-GB" dirty="0">
              <a:ea typeface="MS PGothic" charset="0"/>
              <a:cs typeface="MS PGothic" charset="0"/>
            </a:endParaRPr>
          </a:p>
          <a:p>
            <a:pPr>
              <a:spcBef>
                <a:spcPts val="363"/>
              </a:spcBef>
            </a:pPr>
            <a:r>
              <a:rPr lang="en-US" dirty="0">
                <a:ea typeface="MS PGothic" charset="0"/>
                <a:cs typeface="MS PGothic" charset="0"/>
              </a:rPr>
              <a:t>A big piece of the puzzle is the infrastructure that supports this application.  Some of the examples of this are load balancers and proxy servers.  One way to identify infrastructure pieces at this stage is through DNS records, though further testing later in the reconnaissance phase will reveal additional information.</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1FE183D7-DDB7-B847-A75C-72975652BA5A}" type="slidenum">
              <a:rPr lang="en-US" sz="1200">
                <a:latin typeface="Arial" charset="0"/>
              </a:rPr>
              <a:pPr/>
              <a:t>70</a:t>
            </a:fld>
            <a:endParaRPr lang="en-US" sz="1200" dirty="0">
              <a:latin typeface="Arial" charset="0"/>
            </a:endParaRPr>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a:xfrm>
            <a:off x="769938" y="4560888"/>
            <a:ext cx="5834062" cy="4319587"/>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Load balancers are deployed to increase availability of a website, by splitting the workload among many servers, and keeping the web site up even if one or more servers fail.</a:t>
            </a:r>
          </a:p>
          <a:p>
            <a:endParaRPr lang="en-US" dirty="0">
              <a:ea typeface="MS PGothic" charset="0"/>
              <a:cs typeface="MS PGothic" charset="0"/>
            </a:endParaRPr>
          </a:p>
          <a:p>
            <a:r>
              <a:rPr lang="en-US" dirty="0">
                <a:ea typeface="MS PGothic" charset="0"/>
                <a:cs typeface="MS PGothic" charset="0"/>
              </a:rPr>
              <a:t>Ideally (and probably on paper), the entire server farm is split into purpose-based clusters, each cluster made up of identical machines.  For example, the web-server cluster which provides site searching capability may be made up of three or four dedicated "search" web servers. Using identical systems in a cluster is rarely the case in real-world implementations.  Whether by lack of diligence or planning, or by design, one machine is invariably different from the others.  Often there is one server which is running the next version of operating system or web server software, to see how the site survives the change.  When Windows 2003 came out, many web farms used this approach once the site/server combination graduated from lab-testing.  Although many upper-tier web farms have developed effective patching systems, some sites still struggle to keep all their servers consistently patched.  </a:t>
            </a:r>
          </a:p>
          <a:p>
            <a:endParaRPr lang="en-US" dirty="0">
              <a:ea typeface="MS PGothic" charset="0"/>
              <a:cs typeface="MS PGothic" charset="0"/>
            </a:endParaRPr>
          </a:p>
          <a:p>
            <a:r>
              <a:rPr lang="en-US" dirty="0">
                <a:ea typeface="MS PGothic" charset="0"/>
                <a:cs typeface="MS PGothic" charset="0"/>
              </a:rPr>
              <a:t>Most websites are written with the expectation that the users will access the same web server for the entire session.  Maintaining every session's state across every server is costly, and maintaining state in some back-end data store introduces its own performance challenges.  Locking a web browser session into a single server is called using "sticky" sessions.</a:t>
            </a:r>
          </a:p>
          <a:p>
            <a:endParaRPr lang="en-US" dirty="0">
              <a:ea typeface="MS PGothic" charset="0"/>
              <a:cs typeface="MS PGothic" charset="0"/>
            </a:endParaRPr>
          </a:p>
          <a:p>
            <a:r>
              <a:rPr lang="en-US" dirty="0">
                <a:ea typeface="MS PGothic" charset="0"/>
                <a:cs typeface="MS PGothic" charset="0"/>
              </a:rPr>
              <a:t>Stickiness and other discrepancies introduced by the load-balancing process can help identify load-balancing in a web application.  </a:t>
            </a:r>
          </a:p>
          <a:p>
            <a:endParaRPr lang="en-US" dirty="0">
              <a:ea typeface="MS PGothic" charset="0"/>
              <a:cs typeface="MS PGothic" charset="0"/>
            </a:endParaRPr>
          </a:p>
          <a:p>
            <a:r>
              <a:rPr lang="en-US" dirty="0">
                <a:ea typeface="MS PGothic" charset="0"/>
                <a:cs typeface="MS PGothic" charset="0"/>
              </a:rPr>
              <a:t>Be cautious about jumping to conclusions early, as some sites include multiple forms of load-balancing.  Frequently, local load-balancing (balancing between servers at the same location or region) is combined with global load-balancing (determining which global site is a better match for a user).</a:t>
            </a:r>
          </a:p>
          <a:p>
            <a:endParaRPr lang="en-US" dirty="0">
              <a:ea typeface="MS PGothic" charset="0"/>
              <a:cs typeface="MS PGothic"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20857413-C3CB-7E4A-9F05-BF0537CFE841}" type="slidenum">
              <a:rPr lang="en-US" sz="1200">
                <a:latin typeface="Arial" charset="0"/>
              </a:rPr>
              <a:pPr/>
              <a:t>71</a:t>
            </a:fld>
            <a:endParaRPr lang="en-US" sz="1200" dirty="0">
              <a:latin typeface="Arial" charset="0"/>
            </a:endParaRPr>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One method of handing off a session to a particular member of the server cluster is for the load balancer to redirect the browser to another domain name.  For example, you may browse to the website www.secureideas.com, but get redirected to www2.secureideas.com, or another server with a slightly different hostname.  From a test perspective, this is one of the easiest forms to find since the browser URL bar indicates which server you are actually talking to.  Simply surf to the website and look for variations in the browser URL line (clearing your stored cookies may be useful if you consistently get a single site in this approach).  Also, using the Fierce Scanner can be useful for this kind of assessment, looking for multiple DNS entries with similar hostnames (web1, web2, web3, etc.).</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8972572A-9271-3842-A35B-4DDF2113B73D}" type="slidenum">
              <a:rPr lang="en-US" sz="1200">
                <a:latin typeface="Arial" charset="0"/>
              </a:rPr>
              <a:pPr/>
              <a:t>72</a:t>
            </a:fld>
            <a:endParaRPr lang="en-US" sz="1200" dirty="0">
              <a:latin typeface="Arial" charset="0"/>
            </a:endParaRPr>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Keeping all servers in time synchronization is harder that it sounds.  Even with NTP and Microsoft Domain Controllers as time-servers, often some servers get a little out of sync with the others.  This can help us identify load-balancing.</a:t>
            </a:r>
          </a:p>
          <a:p>
            <a:endParaRPr lang="en-US" dirty="0">
              <a:ea typeface="MS PGothic" charset="0"/>
              <a:cs typeface="MS PGothic" charset="0"/>
            </a:endParaRPr>
          </a:p>
          <a:p>
            <a:r>
              <a:rPr lang="en-US" dirty="0">
                <a:ea typeface="MS PGothic" charset="0"/>
                <a:cs typeface="MS PGothic" charset="0"/>
              </a:rPr>
              <a:t>Request a given page multiple times; don't limit your analysis to only two queries as this may not indicate a shift in the reported clock, or you may get the same host multiple times by coincidence.  Also ensure you're not sending back any session information like cookies as this may cause your connection to get forwarded to a single server; use Netcat!</a:t>
            </a:r>
          </a:p>
          <a:p>
            <a:endParaRPr lang="en-US" dirty="0">
              <a:ea typeface="MS PGothic" charset="0"/>
              <a:cs typeface="MS PGothic" charset="0"/>
            </a:endParaRPr>
          </a:p>
          <a:p>
            <a:r>
              <a:rPr lang="en-US" dirty="0">
                <a:ea typeface="MS PGothic" charset="0"/>
                <a:cs typeface="MS PGothic" charset="0"/>
              </a:rPr>
              <a:t>$ printf 'HEAD / HTTP/1.0\nHOST: secureideas.com\n\n' | nc -v secureideas.com 80 </a:t>
            </a:r>
          </a:p>
          <a:p>
            <a:endParaRPr lang="en-US" dirty="0">
              <a:ea typeface="MS PGothic" charset="0"/>
              <a:cs typeface="MS PGothic" charset="0"/>
            </a:endParaRPr>
          </a:p>
          <a:p>
            <a:r>
              <a:rPr lang="en-US" dirty="0">
                <a:ea typeface="MS PGothic" charset="0"/>
                <a:cs typeface="MS PGothic" charset="0"/>
              </a:rPr>
              <a:t>If the HEAD function is not implemented or available, try:</a:t>
            </a:r>
          </a:p>
          <a:p>
            <a:r>
              <a:rPr lang="en-US" dirty="0">
                <a:ea typeface="MS PGothic" charset="0"/>
                <a:cs typeface="MS PGothic" charset="0"/>
              </a:rPr>
              <a:t>$ printf 'GET / HTTP/1.0\nHOST: secureideas.com\n\n' | nc -v secureideas.com 80 |head</a:t>
            </a:r>
          </a:p>
          <a:p>
            <a:endParaRPr lang="en-US" dirty="0">
              <a:ea typeface="MS PGothic" charset="0"/>
              <a:cs typeface="MS PGothic" charset="0"/>
            </a:endParaRPr>
          </a:p>
          <a:p>
            <a:r>
              <a:rPr lang="en-US" dirty="0">
                <a:ea typeface="MS PGothic" charset="0"/>
                <a:cs typeface="MS PGothic" charset="0"/>
              </a:rPr>
              <a:t>Your mileage may vary depending on the time synchronization practices of your target.  Google, for instance, tends to keep their servers in great time-sync.</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AA32D078-0314-FE46-84E7-94E4A5E4552B}" type="slidenum">
              <a:rPr lang="en-US" sz="1200">
                <a:latin typeface="Arial" charset="0"/>
              </a:rPr>
              <a:pPr/>
              <a:t>73</a:t>
            </a:fld>
            <a:endParaRPr lang="en-US" sz="1200" dirty="0">
              <a:latin typeface="Arial" charset="0"/>
            </a:endParaRPr>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The following BASH scripting example connects to the web server and requests the default page for http://www.secureideas.com/ 100 times and prints out the Last-Modified header.  We can look for variations in the last-modified header to identify different servers in a load-balancing cluster, since not every server will receive the mirrored files at the same time.  Note that this technique is not accurate on all systems, since not every page will have this header, depending on the URL type and server configuration.</a:t>
            </a:r>
          </a:p>
          <a:p>
            <a:endParaRPr lang="en-US" dirty="0">
              <a:ea typeface="MS PGothic" charset="0"/>
              <a:cs typeface="MS PGothic" charset="0"/>
            </a:endParaRPr>
          </a:p>
          <a:p>
            <a:r>
              <a:rPr lang="en-US" dirty="0">
                <a:ea typeface="MS PGothic" charset="0"/>
                <a:cs typeface="MS PGothic" charset="0"/>
              </a:rPr>
              <a:t>$ for (( x=1; x&lt; 100 ; x++ )); do </a:t>
            </a:r>
          </a:p>
          <a:p>
            <a:r>
              <a:rPr lang="en-US" dirty="0">
                <a:ea typeface="MS PGothic" charset="0"/>
                <a:cs typeface="MS PGothic" charset="0"/>
              </a:rPr>
              <a:t>      printf 'HEAD / HTTP/1.0\nHost: www.inguardians.com\n\n' | \</a:t>
            </a:r>
          </a:p>
          <a:p>
            <a:r>
              <a:rPr lang="en-US" dirty="0">
                <a:ea typeface="MS PGothic" charset="0"/>
                <a:cs typeface="MS PGothic" charset="0"/>
              </a:rPr>
              <a:t>      nc www.inguardians.com 80</a:t>
            </a:r>
          </a:p>
          <a:p>
            <a:r>
              <a:rPr lang="en-US" dirty="0">
                <a:ea typeface="MS PGothic" charset="0"/>
                <a:cs typeface="MS PGothic" charset="0"/>
              </a:rPr>
              <a:t> done |grep -i last-modified</a:t>
            </a:r>
          </a:p>
          <a:p>
            <a:r>
              <a:rPr lang="en-US" dirty="0">
                <a:ea typeface="MS PGothic" charset="0"/>
                <a:cs typeface="MS PGothic" charset="0"/>
              </a:rPr>
              <a:t>Last-Modified: Tue, 28 Aug 2007 17:56:26 GMT</a:t>
            </a:r>
          </a:p>
          <a:p>
            <a:r>
              <a:rPr lang="en-US" dirty="0">
                <a:ea typeface="MS PGothic" charset="0"/>
                <a:cs typeface="MS PGothic" charset="0"/>
              </a:rPr>
              <a:t>Last-Modified: Tue, 28 Aug 2007 17:56:26 GMT</a:t>
            </a:r>
          </a:p>
          <a:p>
            <a:r>
              <a:rPr lang="en-US" dirty="0">
                <a:ea typeface="MS PGothic" charset="0"/>
                <a:cs typeface="MS PGothic" charset="0"/>
              </a:rPr>
              <a:t>Last-Modified: Tue, 28 Aug 2007 17:56:26 GMT</a:t>
            </a:r>
          </a:p>
          <a:p>
            <a:r>
              <a:rPr lang="en-US" dirty="0">
                <a:ea typeface="MS PGothic" charset="0"/>
                <a:cs typeface="MS PGothic" charset="0"/>
              </a:rPr>
              <a:t>Last-Modified: Tue, 28 Aug 2007 17:56:26 GMT</a:t>
            </a:r>
          </a:p>
          <a:p>
            <a:r>
              <a:rPr lang="en-US" dirty="0">
                <a:ea typeface="MS PGothic" charset="0"/>
                <a:cs typeface="MS PGothic" charset="0"/>
              </a:rPr>
              <a:t>Last-Modified: Tue, 28 Aug 2007 17:56:26 GMT</a:t>
            </a:r>
          </a:p>
          <a:p>
            <a:r>
              <a:rPr lang="en-US" dirty="0">
                <a:ea typeface="MS PGothic" charset="0"/>
                <a:cs typeface="MS PGothic" charset="0"/>
              </a:rPr>
              <a:t>Last-Modified: Tue, 28 Aug 2007 17:56:26 GMT</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A905BC13-20D2-2642-A545-2E731614237D}" type="slidenum">
              <a:rPr lang="en-US" sz="1200">
                <a:latin typeface="Arial" charset="0"/>
              </a:rPr>
              <a:pPr/>
              <a:t>74</a:t>
            </a:fld>
            <a:endParaRPr lang="en-US" sz="1200" dirty="0">
              <a:latin typeface="Arial" charset="0"/>
            </a:endParaRPr>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Because many Internet users are hidden behind mega-proxies such as those from AOL, millions of users may appear to come from the same IP address.  Worse yet, because users are often load-balanced to different proxies, the source IP address may change in the middle of a session.  To keep track of actual web browser sessions, regardless of IP address, many load-balancers are configured to place a session cookie in the browser uniquely identifying that browser.  These cookies can be dead giveaways for load-balancing.</a:t>
            </a:r>
          </a:p>
          <a:p>
            <a:endParaRPr lang="en-US" dirty="0">
              <a:ea typeface="MS PGothic" charset="0"/>
              <a:cs typeface="MS PGothic" charset="0"/>
            </a:endParaRPr>
          </a:p>
          <a:p>
            <a:r>
              <a:rPr lang="en-US" dirty="0">
                <a:ea typeface="MS PGothic" charset="0"/>
                <a:cs typeface="MS PGothic" charset="0"/>
              </a:rPr>
              <a:t>Each load-balancer will have its own default cookie names, or they may be custom cookies.  Hint: look for "LB", "Load" or "Balance" in the cookie-name.</a:t>
            </a:r>
          </a:p>
          <a:p>
            <a:endParaRPr lang="en-US" dirty="0">
              <a:ea typeface="MS PGothic" charset="0"/>
              <a:cs typeface="MS PGothic"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89F43B6F-8964-044C-A0D5-3CF444118E5D}" type="slidenum">
              <a:rPr lang="en-US" sz="1200">
                <a:latin typeface="Arial" charset="0"/>
              </a:rPr>
              <a:pPr/>
              <a:t>75</a:t>
            </a:fld>
            <a:endParaRPr lang="en-US" sz="1200" dirty="0">
              <a:latin typeface="Arial" charset="0"/>
            </a:endParaRPr>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Keeping server configurations consistent is even more difficult than keeping up with patches.  Often, the HTTPS configuration will differ between servers, which can indicate that multiple servers are answering.</a:t>
            </a:r>
          </a:p>
          <a:p>
            <a:endParaRPr lang="en-US" dirty="0">
              <a:ea typeface="MS PGothic" charset="0"/>
              <a:cs typeface="MS PGothic" charset="0"/>
            </a:endParaRPr>
          </a:p>
          <a:p>
            <a:r>
              <a:rPr lang="en-US" dirty="0">
                <a:ea typeface="MS PGothic" charset="0"/>
                <a:cs typeface="MS PGothic" charset="0"/>
              </a:rPr>
              <a:t>This method of identification is not always possible, however, since some larger sites use SSL accelerators as front-ends to their load-balancers.  For example, Cisco provides HTTPS accelerator cards for their load-balancers (known as Content Switches, or CSS).  HTTPS is a costly function, and sites get more performance from the servers by offloading the encryption onto task-specific hardware.  This approach also helps troubleshooting network traffic, as the traffic between the CSS and web servers is unencrypted.</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78B286C0-FD6C-4249-8723-2D3180E07F9D}" type="slidenum">
              <a:rPr lang="en-US" sz="1200">
                <a:latin typeface="Arial" charset="0"/>
              </a:rPr>
              <a:pPr/>
              <a:t>76</a:t>
            </a:fld>
            <a:endParaRPr lang="en-US" sz="1200" dirty="0">
              <a:latin typeface="Arial" charset="0"/>
            </a:endParaRPr>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Another place to look for this type of information is the actual source code of the HTML sent to the browser.  We have seen many applications that insert little hidden text blocks or HTML comments that identify the server the client is using.  Typically these comments are used in testing or supporting the application. For example, if a number of users are calling the help desk and complaining about a misbehaving application, the techs can ask for this information from the comments to narrow the support effort.</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C7200A3D-0E0D-BA4D-81BF-B3A187AD516B}" type="slidenum">
              <a:rPr lang="en-US" sz="1200">
                <a:latin typeface="Arial" charset="0"/>
              </a:rPr>
              <a:pPr/>
              <a:t>77</a:t>
            </a:fld>
            <a:endParaRPr lang="en-US" sz="1200" dirty="0">
              <a:latin typeface="Arial" charset="0"/>
            </a:endParaRPr>
          </a:p>
        </p:txBody>
      </p:sp>
      <p:sp>
        <p:nvSpPr>
          <p:cNvPr id="225282" name="Slide Image Placeholder 1"/>
          <p:cNvSpPr>
            <a:spLocks noGrp="1" noRot="1" noChangeAspect="1" noTextEdit="1"/>
          </p:cNvSpPr>
          <p:nvPr>
            <p:ph type="sldImg"/>
          </p:nvPr>
        </p:nvSpPr>
        <p:spPr>
          <a:ln/>
        </p:spPr>
      </p:sp>
      <p:sp>
        <p:nvSpPr>
          <p:cNvPr id="225283"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If we have identified that a load balancer is being used, our test approach must change.  For examples, any attacks that inject or read files on the server should be attempted against each server in the cluster.  We need to modify the test to take this into account or document that we did not.</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927FE76F-B752-C741-AC8D-23F1A040F578}" type="slidenum">
              <a:rPr lang="en-US" sz="1200">
                <a:latin typeface="Arial" charset="0"/>
              </a:rPr>
              <a:pPr/>
              <a:t>78</a:t>
            </a:fld>
            <a:endParaRPr lang="en-US" sz="1200" dirty="0">
              <a:latin typeface="Arial" charset="0"/>
            </a:endParaRPr>
          </a:p>
        </p:txBody>
      </p:sp>
      <p:sp>
        <p:nvSpPr>
          <p:cNvPr id="227330" name="Slide Image Placeholder 1"/>
          <p:cNvSpPr>
            <a:spLocks noGrp="1" noRot="1" noChangeAspect="1" noTextEdit="1"/>
          </p:cNvSpPr>
          <p:nvPr>
            <p:ph type="sldImg"/>
          </p:nvPr>
        </p:nvSpPr>
        <p:spPr>
          <a:ln/>
        </p:spPr>
      </p:sp>
      <p:sp>
        <p:nvSpPr>
          <p:cNvPr id="227331"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Various methods to test this set up are available to us. For example, we could access each server individually.  This only works if they are accessible via name or IP address. One thing to be careful of is the application switching us to the main URL for the load balanced version.</a:t>
            </a:r>
          </a:p>
          <a:p>
            <a:endParaRPr lang="en-US" dirty="0">
              <a:ea typeface="MS PGothic" charset="0"/>
              <a:cs typeface="MS PGothic" charset="0"/>
            </a:endParaRPr>
          </a:p>
          <a:p>
            <a:r>
              <a:rPr lang="en-US" dirty="0">
                <a:ea typeface="MS PGothic" charset="0"/>
                <a:cs typeface="MS PGothic" charset="0"/>
              </a:rPr>
              <a:t>We could also configure the load balancer to send our source IP address to one server.  Then when we have finished the test against one, we change the configuration.</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C51E70D-EFE3-8443-86FE-04C574D65D34}" type="slidenum">
              <a:rPr lang="en-US" sz="1200">
                <a:latin typeface="Arial" charset="0"/>
              </a:rPr>
              <a:pPr/>
              <a:t>79</a:t>
            </a:fld>
            <a:endParaRPr lang="en-US" sz="1200" dirty="0">
              <a:latin typeface="Arial" charset="0"/>
            </a:endParaRPr>
          </a:p>
        </p:txBody>
      </p:sp>
      <p:sp>
        <p:nvSpPr>
          <p:cNvPr id="229378" name="Slide Image Placeholder 1"/>
          <p:cNvSpPr>
            <a:spLocks noGrp="1" noRot="1" noChangeAspect="1" noTextEdit="1"/>
          </p:cNvSpPr>
          <p:nvPr>
            <p:ph type="sldImg"/>
          </p:nvPr>
        </p:nvSpPr>
        <p:spPr>
          <a:ln/>
        </p:spPr>
      </p:sp>
      <p:sp>
        <p:nvSpPr>
          <p:cNvPr id="229379"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The next step is to determine the software's configuration. We are going to examine this step in the next few slides.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C384964D-0882-9C41-897C-9B381A88DCC8}" type="slidenum">
              <a:rPr lang="en-US" sz="1200">
                <a:latin typeface="Arial" charset="0"/>
              </a:rPr>
              <a:pPr/>
              <a:t>8</a:t>
            </a:fld>
            <a:endParaRPr lang="en-US" sz="1200" dirty="0">
              <a:latin typeface="Arial" charset="0"/>
            </a:endParaRPr>
          </a:p>
        </p:txBody>
      </p:sp>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xfrm>
            <a:off x="871538" y="4560888"/>
            <a:ext cx="5556250" cy="4319587"/>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The second step is to gather open source information about your target.  Remember that by open source we mean information that is publicly available, not something that Richard Stallman talks about.</a:t>
            </a:r>
          </a:p>
          <a:p>
            <a:endParaRPr lang="en-US" dirty="0">
              <a:ea typeface="MS PGothic" charset="0"/>
              <a:cs typeface="MS PGothic"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A1FC3103-9CE8-DB4A-B472-F165C925065F}" type="slidenum">
              <a:rPr lang="en-US" sz="1200">
                <a:latin typeface="Arial" charset="0"/>
              </a:rPr>
              <a:pPr/>
              <a:t>80</a:t>
            </a:fld>
            <a:endParaRPr lang="en-US" sz="1200" dirty="0">
              <a:latin typeface="Arial" charset="0"/>
            </a:endParaRPr>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Once the network layout is determined and other low-impact reconnaissance has been conducted, it's time to determine what we're dealing with at a software level.  Thus far, we have been scoping the playground, and now we are about to check out the sand in the box.  Knowing what software and configurations exist in our target environment will help us determine how best to form the sand to build our empire (one sand-castle at a time).</a:t>
            </a:r>
          </a:p>
          <a:p>
            <a:endParaRPr lang="en-US" dirty="0">
              <a:ea typeface="MS PGothic" charset="0"/>
              <a:cs typeface="MS PGothic" charset="0"/>
            </a:endParaRPr>
          </a:p>
          <a:p>
            <a:r>
              <a:rPr lang="en-US" dirty="0">
                <a:ea typeface="MS PGothic" charset="0"/>
                <a:cs typeface="MS PGothic" charset="0"/>
              </a:rPr>
              <a:t>Two of the ways to determine the configuration is to check the supported HTTP methods and look for default pages.</a:t>
            </a:r>
          </a:p>
          <a:p>
            <a:endParaRPr lang="en-US" dirty="0">
              <a:ea typeface="MS PGothic" charset="0"/>
              <a:cs typeface="MS PGothic" charset="0"/>
            </a:endParaRPr>
          </a:p>
          <a:p>
            <a:endParaRPr lang="en-US" dirty="0">
              <a:ea typeface="MS PGothic" charset="0"/>
              <a:cs typeface="MS PGothic"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3DA97F2D-EFBE-A04A-A767-59E7DA741ACA}" type="slidenum">
              <a:rPr lang="en-US" sz="1200">
                <a:latin typeface="Arial" charset="0"/>
              </a:rPr>
              <a:pPr/>
              <a:t>81</a:t>
            </a:fld>
            <a:endParaRPr lang="en-US" sz="1200" dirty="0">
              <a:latin typeface="Arial" charset="0"/>
            </a:endParaRPr>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a:xfrm>
            <a:off x="812800" y="4586288"/>
            <a:ext cx="5608638" cy="4400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Most likely, every web server will support the "GET" method of HTTP.  However, the following methods can be more interesting:</a:t>
            </a:r>
          </a:p>
          <a:p>
            <a:endParaRPr lang="en-US" dirty="0">
              <a:ea typeface="MS PGothic" charset="0"/>
              <a:cs typeface="MS PGothic" charset="0"/>
            </a:endParaRPr>
          </a:p>
          <a:p>
            <a:r>
              <a:rPr lang="en-US" dirty="0">
                <a:ea typeface="MS PGothic" charset="0"/>
                <a:cs typeface="MS PGothic" charset="0"/>
              </a:rPr>
              <a:t>PUT - Used by WEBDAV to write files to the web server</a:t>
            </a:r>
          </a:p>
          <a:p>
            <a:r>
              <a:rPr lang="en-US" dirty="0">
                <a:ea typeface="MS PGothic" charset="0"/>
                <a:cs typeface="MS PGothic" charset="0"/>
              </a:rPr>
              <a:t>DELETE - Used by WEBDAV to delete files from the web server</a:t>
            </a:r>
          </a:p>
          <a:p>
            <a:r>
              <a:rPr lang="en-US" dirty="0">
                <a:ea typeface="MS PGothic" charset="0"/>
                <a:cs typeface="MS PGothic" charset="0"/>
              </a:rPr>
              <a:t>CONNECT - Creates a TCP Tunnel through the server/proxy</a:t>
            </a:r>
          </a:p>
          <a:p>
            <a:r>
              <a:rPr lang="en-US" dirty="0">
                <a:ea typeface="MS PGothic" charset="0"/>
                <a:cs typeface="MS PGothic" charset="0"/>
              </a:rPr>
              <a:t>TRACE – Shows the request as the server received it, including modifications made by intermediary servers</a:t>
            </a:r>
          </a:p>
          <a:p>
            <a:r>
              <a:rPr lang="en-US" dirty="0">
                <a:ea typeface="MS PGothic" charset="0"/>
                <a:cs typeface="MS PGothic" charset="0"/>
              </a:rPr>
              <a:t>OPTIONS -  Displays the supported methods</a:t>
            </a:r>
          </a:p>
          <a:p>
            <a:endParaRPr lang="en-US" dirty="0">
              <a:ea typeface="MS PGothic" charset="0"/>
              <a:cs typeface="MS PGothic" charset="0"/>
            </a:endParaRPr>
          </a:p>
          <a:p>
            <a:r>
              <a:rPr lang="en-US" dirty="0">
                <a:ea typeface="MS PGothic" charset="0"/>
                <a:cs typeface="MS PGothic" charset="0"/>
              </a:rPr>
              <a:t>As part of the pen-test, we need to identify all available  request methods.  Fortunately, several tools are available that will help us with this task.</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831F3B6A-4234-5D48-8162-081560F4FDED}" type="slidenum">
              <a:rPr lang="en-US" sz="1200">
                <a:latin typeface="Arial" charset="0"/>
              </a:rPr>
              <a:pPr/>
              <a:t>82</a:t>
            </a:fld>
            <a:endParaRPr lang="en-US" sz="1200" dirty="0">
              <a:latin typeface="Arial" charset="0"/>
            </a:endParaRPr>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As discussed earlier, Netcat is simple but powerful.  Since it allows the attacker to issue command either directly to the server or through scripts, mapping out supported methods becomes simple: query the server for each potential method, as shown in the shell script on this slide.</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729D395A-68B0-7F4A-BAE3-A12CBB829E9F}" type="slidenum">
              <a:rPr lang="en-US" sz="1200">
                <a:latin typeface="Arial" charset="0"/>
              </a:rPr>
              <a:pPr/>
              <a:t>83</a:t>
            </a:fld>
            <a:endParaRPr lang="en-US" sz="1200" dirty="0">
              <a:latin typeface="Arial" charset="0"/>
            </a:endParaRPr>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The other thing to look for is default pages.  These are files installed when the server was built.  Examples of this are the welcome page from Apache or some of the sample scripts installed on IIS.</a:t>
            </a:r>
          </a:p>
          <a:p>
            <a:endParaRPr lang="en-US" dirty="0">
              <a:ea typeface="MS PGothic" charset="0"/>
              <a:cs typeface="MS PGothic" charset="0"/>
            </a:endParaRPr>
          </a:p>
          <a:p>
            <a:r>
              <a:rPr lang="en-US" dirty="0">
                <a:ea typeface="MS PGothic" charset="0"/>
                <a:cs typeface="MS PGothic" charset="0"/>
              </a:rPr>
              <a:t>One technique for checking for default pages is to access the server via its IP address.  Many servers are configured to serve up different pages based on the fully-qualified hostname the client is requesting, but server administrators sometimes forget to configure a custom site for the IP address itself, revealing default web pages.</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B7F002CD-F6D1-BB49-A59A-EEA9B1A08B38}" type="slidenum">
              <a:rPr lang="en-US" sz="1200">
                <a:latin typeface="Arial" charset="0"/>
              </a:rPr>
              <a:pPr/>
              <a:t>84</a:t>
            </a:fld>
            <a:endParaRPr lang="en-US" sz="1200" dirty="0">
              <a:latin typeface="Arial" charset="0"/>
            </a:endParaRPr>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Nikto is a great tool for automatically looking for vulnerable web applications.  It contains a database of vulnerable applications and attempts to access each of them in turn.  In the newest version it even compares the favicon.ico file on the server to known icons to fingerprint the application.</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EE149DEC-EBC5-114C-8981-234DF0CD6A0E}" type="slidenum">
              <a:rPr lang="en-US" sz="1200">
                <a:latin typeface="Arial" charset="0"/>
              </a:rPr>
              <a:pPr/>
              <a:t>85</a:t>
            </a:fld>
            <a:endParaRPr lang="en-US" sz="1200" dirty="0">
              <a:latin typeface="Arial" charset="0"/>
            </a:endParaRPr>
          </a:p>
        </p:txBody>
      </p:sp>
      <p:sp>
        <p:nvSpPr>
          <p:cNvPr id="241666" name="Slide Image Placeholder 1"/>
          <p:cNvSpPr>
            <a:spLocks noGrp="1" noRot="1" noChangeAspect="1" noTextEdit="1"/>
          </p:cNvSpPr>
          <p:nvPr>
            <p:ph type="sldImg"/>
          </p:nvPr>
        </p:nvSpPr>
        <p:spPr>
          <a:ln/>
        </p:spPr>
      </p:sp>
      <p:sp>
        <p:nvSpPr>
          <p:cNvPr id="241667"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In the next exercise, we will use Nikto to find default pages.</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8C346C6A-A95F-5C4A-AD09-00A6FE41120F}" type="slidenum">
              <a:rPr lang="en-US" sz="1200">
                <a:latin typeface="Arial" charset="0"/>
              </a:rPr>
              <a:pPr/>
              <a:t>86</a:t>
            </a:fld>
            <a:endParaRPr lang="en-US" sz="1200" dirty="0">
              <a:latin typeface="Arial" charset="0"/>
            </a:endParaRPr>
          </a:p>
        </p:txBody>
      </p:sp>
      <p:sp>
        <p:nvSpPr>
          <p:cNvPr id="253954" name="Slide Image Placeholder 1"/>
          <p:cNvSpPr>
            <a:spLocks noGrp="1" noRot="1" noChangeAspect="1" noTextEdit="1"/>
          </p:cNvSpPr>
          <p:nvPr>
            <p:ph type="sldImg"/>
          </p:nvPr>
        </p:nvSpPr>
        <p:spPr>
          <a:ln/>
        </p:spPr>
      </p:sp>
      <p:sp>
        <p:nvSpPr>
          <p:cNvPr id="253955"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As part of mapping, we will now spider the site using various tools.</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2157394C-7F58-464A-B8AA-A4016149F86B}" type="slidenum">
              <a:rPr lang="en-US" sz="1200">
                <a:latin typeface="Arial" charset="0"/>
              </a:rPr>
              <a:pPr/>
              <a:t>87</a:t>
            </a:fld>
            <a:endParaRPr lang="en-US" sz="1200" dirty="0">
              <a:latin typeface="Arial" charset="0"/>
            </a:endParaRPr>
          </a:p>
        </p:txBody>
      </p:sp>
      <p:sp>
        <p:nvSpPr>
          <p:cNvPr id="256003" name="Text Box 3"/>
          <p:cNvSpPr>
            <a:spLocks noGrp="1" noChangeArrowheads="1"/>
          </p:cNvSpPr>
          <p:nvPr>
            <p:ph type="body"/>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lIns="95125" tIns="49465" rIns="95125" bIns="49465"/>
          <a:lstStyle/>
          <a:p>
            <a:pPr defTabSz="455613">
              <a:spcBef>
                <a:spcPts val="363"/>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GB" dirty="0">
                <a:ea typeface="MS PGothic" charset="0"/>
                <a:cs typeface="MS PGothic" charset="0"/>
              </a:rPr>
              <a:t>"Spidering" (or "crawling") a web site is when an attacker follows the links on a web site and downloads each page encountered. The result is that the attacker has a copy of the entire publicly-linked site. </a:t>
            </a:r>
          </a:p>
          <a:p>
            <a:pPr defTabSz="455613">
              <a:spcBef>
                <a:spcPts val="363"/>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GB" dirty="0">
              <a:ea typeface="MS PGothic" charset="0"/>
              <a:cs typeface="MS PGothic" charset="0"/>
            </a:endParaRPr>
          </a:p>
          <a:p>
            <a:pPr defTabSz="455613">
              <a:spcBef>
                <a:spcPts val="363"/>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GB" dirty="0">
                <a:ea typeface="MS PGothic" charset="0"/>
                <a:cs typeface="MS PGothic" charset="0"/>
              </a:rPr>
              <a:t>The attacker can then analyze the site offline at his or her leisure, browsing the source and identifying potential security weaknesses without creating additional server web logs. Dictionary creation tools will parse the downloaded web site and produce a list of keywords, which can then be used in password-guessing attacks.  The attacker also can scrape e-mail addresses, names, phone numbers and other data from the downloaded site for use as targets in brute-force or social engineering attacks. Finally, the attacker can conduct an exhaustive search for confidential data in the site (passwords in the source, or sensitive information accidentally made public), without tipping off the victim.</a:t>
            </a:r>
          </a:p>
          <a:p>
            <a:pPr defTabSz="455613">
              <a:spcBef>
                <a:spcPts val="363"/>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GB" dirty="0">
              <a:ea typeface="MS PGothic" charset="0"/>
              <a:cs typeface="MS PGothic" charset="0"/>
            </a:endParaRPr>
          </a:p>
          <a:p>
            <a:pPr defTabSz="455613">
              <a:spcBef>
                <a:spcPts val="363"/>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GB" dirty="0">
                <a:ea typeface="MS PGothic" charset="0"/>
                <a:cs typeface="MS PGothic" charset="0"/>
              </a:rPr>
              <a:t>Keep in mind that we will be spidering the site MANY times during our test.  Most of our tools for discovery will need to know that site, but there is no standard storage for results.  This means that each tool will need to spider the target.</a:t>
            </a:r>
          </a:p>
          <a:p>
            <a:pPr defTabSz="455613">
              <a:spcBef>
                <a:spcPts val="363"/>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GB" dirty="0">
              <a:ea typeface="MS PGothic" charset="0"/>
              <a:cs typeface="MS PGothic" charset="0"/>
            </a:endParaRPr>
          </a:p>
        </p:txBody>
      </p:sp>
      <p:sp>
        <p:nvSpPr>
          <p:cNvPr id="256004" name="Rectangle 4"/>
          <p:cNvSpPr>
            <a:spLocks noGrp="1" noRot="1" noChangeAspect="1" noChangeArrowheads="1" noTextEdit="1"/>
          </p:cNvSpPr>
          <p:nvPr>
            <p:ph type="sldImg"/>
          </p:nvPr>
        </p:nvSpPr>
        <p:spPr>
          <a:xfrm>
            <a:off x="1219200" y="720725"/>
            <a:ext cx="4800600" cy="3600450"/>
          </a:xfr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C734D208-0A6E-9741-8671-3A0CE3ECEB2E}" type="slidenum">
              <a:rPr lang="en-US" sz="1200">
                <a:latin typeface="Arial" charset="0"/>
              </a:rPr>
              <a:pPr/>
              <a:t>88</a:t>
            </a:fld>
            <a:endParaRPr lang="en-US" sz="1200" dirty="0">
              <a:latin typeface="Arial" charset="0"/>
            </a:endParaRPr>
          </a:p>
        </p:txBody>
      </p:sp>
      <p:sp>
        <p:nvSpPr>
          <p:cNvPr id="258051" name="Text Box 3"/>
          <p:cNvSpPr>
            <a:spLocks noGrp="1" noChangeArrowheads="1"/>
          </p:cNvSpPr>
          <p:nvPr>
            <p:ph type="body"/>
          </p:nvPr>
        </p:nvSpPr>
        <p:spPr>
          <a:xfrm>
            <a:off x="974725" y="4619625"/>
            <a:ext cx="5365750" cy="4321175"/>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lIns="0" tIns="0" rIns="0" bIns="0"/>
          <a:lstStyle/>
          <a:p>
            <a:pPr defTabSz="455613">
              <a:lnSpc>
                <a:spcPct val="98000"/>
              </a:lnSpc>
              <a:spcBef>
                <a:spcPts val="450"/>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GB" dirty="0">
                <a:ea typeface="MS PGothic" charset="0"/>
                <a:cs typeface="MS PGothic" charset="0"/>
              </a:rPr>
              <a:t>Spidering a site is a major part of any web penetration test.  As a matter of fact, it is quite common to repeatedly spider a site.  This is because of the tools we use requiring a site map, and not being able to read the results from a different tool.  (This is something that we should all be working to fix!)</a:t>
            </a:r>
          </a:p>
          <a:p>
            <a:pPr defTabSz="455613">
              <a:lnSpc>
                <a:spcPct val="98000"/>
              </a:lnSpc>
              <a:spcBef>
                <a:spcPts val="450"/>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GB" dirty="0">
              <a:ea typeface="MS PGothic" charset="0"/>
              <a:cs typeface="MS PGothic" charset="0"/>
            </a:endParaRPr>
          </a:p>
          <a:p>
            <a:pPr defTabSz="455613">
              <a:lnSpc>
                <a:spcPct val="98000"/>
              </a:lnSpc>
              <a:spcBef>
                <a:spcPts val="450"/>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GB" dirty="0">
                <a:ea typeface="MS PGothic" charset="0"/>
                <a:cs typeface="MS PGothic" charset="0"/>
              </a:rPr>
              <a:t>We can manually "spider" a site or use automated tools.  The manual method is basically browsing to each page and selecting the File -&gt; Save as option.</a:t>
            </a:r>
          </a:p>
        </p:txBody>
      </p:sp>
      <p:sp>
        <p:nvSpPr>
          <p:cNvPr id="258052" name="Rectangle 4"/>
          <p:cNvSpPr>
            <a:spLocks noGrp="1" noRot="1" noChangeAspect="1" noChangeArrowheads="1" noTextEdit="1"/>
          </p:cNvSpPr>
          <p:nvPr>
            <p:ph type="sldImg"/>
          </p:nvPr>
        </p:nvSpPr>
        <p:spPr>
          <a:xfrm>
            <a:off x="1219200" y="720725"/>
            <a:ext cx="4800600" cy="3600450"/>
          </a:xfr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A208E84-B8D2-434B-BD80-071E9859C037}" type="slidenum">
              <a:rPr lang="en-US" sz="1200">
                <a:latin typeface="Arial" charset="0"/>
              </a:rPr>
              <a:pPr/>
              <a:t>89</a:t>
            </a:fld>
            <a:endParaRPr lang="en-US" sz="1200" dirty="0">
              <a:latin typeface="Arial" charset="0"/>
            </a:endParaRPr>
          </a:p>
        </p:txBody>
      </p:sp>
      <p:sp>
        <p:nvSpPr>
          <p:cNvPr id="260099" name="Text Box 3"/>
          <p:cNvSpPr>
            <a:spLocks noGrp="1" noChangeArrowheads="1"/>
          </p:cNvSpPr>
          <p:nvPr>
            <p:ph type="body"/>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lIns="95125" tIns="49465" rIns="95125" bIns="49465"/>
          <a:lstStyle/>
          <a:p>
            <a:pPr defTabSz="455613">
              <a:spcBef>
                <a:spcPts val="450"/>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GB" dirty="0">
                <a:ea typeface="MS PGothic" charset="0"/>
                <a:cs typeface="MS PGothic" charset="0"/>
              </a:rPr>
              <a:t>Automated spidering tools are known as "robots."  These are often used by search engines, such as Google, to generate a database of pages available on the Web. Robots can also be used by web site administrators to check the validity of links, by spammers to gather e-mail addresses, or for other purposes.</a:t>
            </a:r>
          </a:p>
          <a:p>
            <a:pPr defTabSz="455613">
              <a:spcBef>
                <a:spcPts val="450"/>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GB" dirty="0">
              <a:ea typeface="MS PGothic" charset="0"/>
              <a:cs typeface="MS PGothic" charset="0"/>
            </a:endParaRPr>
          </a:p>
          <a:p>
            <a:pPr defTabSz="455613">
              <a:spcBef>
                <a:spcPts val="450"/>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GB" dirty="0">
                <a:ea typeface="MS PGothic" charset="0"/>
                <a:cs typeface="MS PGothic" charset="0"/>
              </a:rPr>
              <a:t>The Robots Exclusion Protocol is an unofficial, commonly used standard for allowing web site administrators to specify areas which robots should not crawl. The administrator simply creates a file called "robots.txt" in the root directory of their web site, and lists in it directories and pages which should not be crawled. Many robots, including the Google crawler, check for this file and act accordingly. However, robots can ignore this file, and it can also be helpful for attackers, since it provides a convenient list of pages and directories that the administrator does not wish to be widely accessed.</a:t>
            </a:r>
          </a:p>
          <a:p>
            <a:pPr defTabSz="455613">
              <a:spcBef>
                <a:spcPts val="450"/>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GB" dirty="0">
              <a:ea typeface="MS PGothic" charset="0"/>
              <a:cs typeface="MS PGothic" charset="0"/>
            </a:endParaRPr>
          </a:p>
          <a:p>
            <a:pPr defTabSz="455613">
              <a:spcBef>
                <a:spcPts val="450"/>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GB" dirty="0">
                <a:ea typeface="MS PGothic" charset="0"/>
                <a:cs typeface="MS PGothic" charset="0"/>
              </a:rPr>
              <a:t>Web site administrators can also use the HTML "Robots" META tag to indicate that robots should not view a particular page. However, this method is not in common use. </a:t>
            </a:r>
          </a:p>
          <a:p>
            <a:pPr defTabSz="455613">
              <a:spcBef>
                <a:spcPts val="450"/>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GB" dirty="0">
              <a:ea typeface="MS PGothic" charset="0"/>
              <a:cs typeface="MS PGothic" charset="0"/>
            </a:endParaRPr>
          </a:p>
          <a:p>
            <a:pPr defTabSz="455613">
              <a:spcBef>
                <a:spcPts val="450"/>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GB" dirty="0">
                <a:ea typeface="MS PGothic" charset="0"/>
                <a:cs typeface="MS PGothic" charset="0"/>
              </a:rPr>
              <a:t>Robots Exclusion Protocol:</a:t>
            </a:r>
          </a:p>
          <a:p>
            <a:pPr defTabSz="455613">
              <a:spcBef>
                <a:spcPts val="450"/>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GB" dirty="0">
                <a:ea typeface="MS PGothic" charset="0"/>
                <a:cs typeface="MS PGothic" charset="0"/>
              </a:rPr>
              <a:t>http://www.robotstxt.org</a:t>
            </a:r>
            <a:endParaRPr lang="en-GB" dirty="0">
              <a:ea typeface="MS PGothic" charset="0"/>
              <a:cs typeface="MS PGothic" charset="0"/>
              <a:hlinkClick r:id="rId3"/>
            </a:endParaRPr>
          </a:p>
        </p:txBody>
      </p:sp>
      <p:sp>
        <p:nvSpPr>
          <p:cNvPr id="260100" name="Rectangle 4"/>
          <p:cNvSpPr>
            <a:spLocks noGrp="1" noRot="1" noChangeAspect="1" noChangeArrowheads="1" noTextEdit="1"/>
          </p:cNvSpPr>
          <p:nvPr>
            <p:ph type="sldImg"/>
          </p:nvPr>
        </p:nvSpPr>
        <p:spPr>
          <a:xfrm>
            <a:off x="1219200" y="720725"/>
            <a:ext cx="4800600" cy="3600450"/>
          </a:xfr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5D6682DE-E346-9342-B2C2-24BE3950B579}" type="slidenum">
              <a:rPr lang="en-US" sz="1200">
                <a:latin typeface="Arial" charset="0"/>
              </a:rPr>
              <a:pPr/>
              <a:t>9</a:t>
            </a:fld>
            <a:endParaRPr lang="en-US" sz="1200" dirty="0">
              <a:latin typeface="Arial" charset="0"/>
            </a:endParaRPr>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pPr>
              <a:spcBef>
                <a:spcPts val="363"/>
              </a:spcBef>
            </a:pPr>
            <a:r>
              <a:rPr lang="en-GB" dirty="0">
                <a:ea typeface="MS PGothic" charset="0"/>
                <a:cs typeface="MS PGothic" charset="0"/>
              </a:rPr>
              <a:t>The WHOIS protocol has been used since the early 1980s to retrieve information about domain names and associated contact information. WHOIS can provide you with information such as a domain owner's name, contact information, and name servers which are authoritative for that domain. </a:t>
            </a:r>
          </a:p>
          <a:p>
            <a:pPr>
              <a:spcBef>
                <a:spcPts val="363"/>
              </a:spcBef>
            </a:pPr>
            <a:endParaRPr lang="en-GB" dirty="0">
              <a:ea typeface="MS PGothic" charset="0"/>
              <a:cs typeface="MS PGothic" charset="0"/>
            </a:endParaRPr>
          </a:p>
          <a:p>
            <a:pPr>
              <a:spcBef>
                <a:spcPts val="363"/>
              </a:spcBef>
            </a:pPr>
            <a:r>
              <a:rPr lang="en-GB" dirty="0">
                <a:ea typeface="MS PGothic" charset="0"/>
                <a:cs typeface="MS PGothic" charset="0"/>
              </a:rPr>
              <a:t>In the early days of the ARPANET there was only one central WHOIS server, but today there are many domain name registrars, and therefore many WHOIS servers. WHOIS servers for different domains return different information, and are maintained with varying levels of accuracy. Also, top-level domain registrars sometimes change their WHOIS server information without notifying the Internet Assigned Numbers Authority (IANA). Sometimes, if requested information is not available from one WHOIS server, the server will return a pointer to the appropriate registrar's WHOIS server. However, this is often not the case.  Ultimately it is up to your WHOIS client to query the correct WHOIS server.</a:t>
            </a:r>
          </a:p>
          <a:p>
            <a:pPr>
              <a:spcBef>
                <a:spcPts val="363"/>
              </a:spcBef>
            </a:pPr>
            <a:endParaRPr lang="en-GB" dirty="0">
              <a:ea typeface="MS PGothic" charset="0"/>
              <a:cs typeface="MS PGothic" charset="0"/>
            </a:endParaRPr>
          </a:p>
          <a:p>
            <a:pPr>
              <a:spcBef>
                <a:spcPts val="363"/>
              </a:spcBef>
            </a:pPr>
            <a:r>
              <a:rPr lang="en-GB" dirty="0">
                <a:ea typeface="MS PGothic" charset="0"/>
                <a:cs typeface="MS PGothic" charset="0"/>
              </a:rPr>
              <a:t>WHOIS can provide you with a great deal of information, but remember that this information is only as accurate and up-to-date as the corresponding registrar requires. </a:t>
            </a:r>
          </a:p>
          <a:p>
            <a:pPr>
              <a:spcBef>
                <a:spcPts val="363"/>
              </a:spcBef>
            </a:pPr>
            <a:endParaRPr lang="en-GB" dirty="0">
              <a:ea typeface="MS PGothic" charset="0"/>
              <a:cs typeface="MS PGothic" charset="0"/>
            </a:endParaRPr>
          </a:p>
          <a:p>
            <a:pPr>
              <a:spcBef>
                <a:spcPts val="363"/>
              </a:spcBef>
            </a:pPr>
            <a:endParaRPr lang="en-GB" dirty="0">
              <a:ea typeface="MS PGothic" charset="0"/>
              <a:cs typeface="MS PGothic"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41906624-ECEF-C347-9B36-9BFF352A0F47}" type="slidenum">
              <a:rPr lang="en-US" sz="1200">
                <a:latin typeface="Arial" charset="0"/>
              </a:rPr>
              <a:pPr/>
              <a:t>90</a:t>
            </a:fld>
            <a:endParaRPr lang="en-US" sz="1200" dirty="0">
              <a:latin typeface="Arial" charset="0"/>
            </a:endParaRPr>
          </a:p>
        </p:txBody>
      </p:sp>
      <p:sp>
        <p:nvSpPr>
          <p:cNvPr id="262147" name="Text Box 3"/>
          <p:cNvSpPr>
            <a:spLocks noGrp="1" noChangeArrowheads="1"/>
          </p:cNvSpPr>
          <p:nvPr>
            <p:ph type="body"/>
          </p:nvPr>
        </p:nvSpPr>
        <p:spPr>
          <a:xfrm>
            <a:off x="974725" y="4632325"/>
            <a:ext cx="5365750" cy="4227513"/>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lIns="0" tIns="0" rIns="0" bIns="0"/>
          <a:lstStyle/>
          <a:p>
            <a:pPr defTabSz="455613">
              <a:lnSpc>
                <a:spcPct val="98000"/>
              </a:lnSpc>
              <a:spcBef>
                <a:spcPts val="450"/>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GB" dirty="0">
                <a:ea typeface="MS PGothic" charset="0"/>
                <a:cs typeface="MS PGothic" charset="0"/>
              </a:rPr>
              <a:t>ZAP, the Zed Attack Proxy,</a:t>
            </a:r>
            <a:r>
              <a:rPr lang="en-GB" baseline="0" dirty="0">
                <a:ea typeface="MS PGothic" charset="0"/>
                <a:cs typeface="MS PGothic" charset="0"/>
              </a:rPr>
              <a:t> </a:t>
            </a:r>
            <a:r>
              <a:rPr lang="en-GB" dirty="0">
                <a:ea typeface="MS PGothic" charset="0"/>
                <a:cs typeface="MS PGothic" charset="0"/>
              </a:rPr>
              <a:t>is a general-purpose web application testing tool. It can be used to spider a web site. ZAP will gather a list of links, and fetch them on command. In this example, we will spider the web site hosted at 127.0.0.1:80. </a:t>
            </a:r>
          </a:p>
          <a:p>
            <a:pPr defTabSz="455613">
              <a:lnSpc>
                <a:spcPct val="97000"/>
              </a:lnSpc>
              <a:spcBef>
                <a:spcPts val="450"/>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GB" dirty="0">
              <a:ea typeface="MS PGothic" charset="0"/>
              <a:cs typeface="MS PGothic" charset="0"/>
            </a:endParaRPr>
          </a:p>
          <a:p>
            <a:pPr defTabSz="455613">
              <a:lnSpc>
                <a:spcPct val="97000"/>
              </a:lnSpc>
              <a:spcBef>
                <a:spcPts val="450"/>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GB" dirty="0">
                <a:ea typeface="MS PGothic" charset="0"/>
                <a:cs typeface="MS PGothic" charset="0"/>
              </a:rPr>
              <a:t>First, make sure your browser is configured to use a local proxy. Then, open ZAP, and click on the "Spider" tab.  Next, open Firefox, and enter "127.0.0.1:80" into the browser bar. Hit "Enter" to download the page. You will see the address for http://127.0.0.1:80 listed in ZAP.</a:t>
            </a:r>
          </a:p>
        </p:txBody>
      </p:sp>
      <p:sp>
        <p:nvSpPr>
          <p:cNvPr id="262148" name="Rectangle 4"/>
          <p:cNvSpPr>
            <a:spLocks noGrp="1" noRot="1" noChangeAspect="1" noChangeArrowheads="1" noTextEdit="1"/>
          </p:cNvSpPr>
          <p:nvPr>
            <p:ph type="sldImg"/>
          </p:nvPr>
        </p:nvSpPr>
        <p:spPr>
          <a:xfrm>
            <a:off x="1219200" y="720725"/>
            <a:ext cx="4800600" cy="3600450"/>
          </a:xfr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B82B20D8-8856-DA4B-9A20-208B86D581EE}" type="slidenum">
              <a:rPr lang="en-US" sz="1200">
                <a:latin typeface="Arial" charset="0"/>
              </a:rPr>
              <a:pPr/>
              <a:t>91</a:t>
            </a:fld>
            <a:endParaRPr lang="en-US" sz="1200" dirty="0">
              <a:latin typeface="Arial" charset="0"/>
            </a:endParaRPr>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a:xfrm>
            <a:off x="762000" y="4595813"/>
            <a:ext cx="5791200" cy="4319587"/>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ZAP, the Zed</a:t>
            </a:r>
            <a:r>
              <a:rPr lang="en-US" baseline="0" dirty="0">
                <a:ea typeface="MS PGothic" charset="0"/>
                <a:cs typeface="MS PGothic" charset="0"/>
              </a:rPr>
              <a:t> Attack Proxy, from OWASP is a great tool to use for spidering. It allows us to spider the site while providing some feedback on how long it will take.  It also includes a listing of out of scope targets it encountered during the spidering.  This allows us to see if additional targets may exist.</a:t>
            </a:r>
            <a:endParaRPr lang="en-US" dirty="0">
              <a:ea typeface="MS PGothic" charset="0"/>
              <a:cs typeface="MS PGothic"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44B14BAE-9D27-BD4B-B380-BA474C125F81}" type="slidenum">
              <a:rPr lang="en-US" sz="1200">
                <a:latin typeface="Arial" charset="0"/>
              </a:rPr>
              <a:pPr/>
              <a:t>92</a:t>
            </a:fld>
            <a:endParaRPr lang="en-US" sz="1200" dirty="0">
              <a:latin typeface="Arial" charset="0"/>
            </a:endParaRPr>
          </a:p>
        </p:txBody>
      </p:sp>
      <p:sp>
        <p:nvSpPr>
          <p:cNvPr id="268290" name="Slide Image Placeholder 1"/>
          <p:cNvSpPr>
            <a:spLocks noGrp="1" noRot="1" noChangeAspect="1" noTextEdit="1"/>
          </p:cNvSpPr>
          <p:nvPr>
            <p:ph type="sldImg"/>
          </p:nvPr>
        </p:nvSpPr>
        <p:spPr>
          <a:ln/>
        </p:spPr>
      </p:sp>
      <p:sp>
        <p:nvSpPr>
          <p:cNvPr id="268291"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Burp suite is a collection of tools that includes a pretty advanced web spider. (We will cover the rest tomorrow.) You can download Burp from portswigger.net.  Using the spider is very similar to ZAP and Paros.  We point our browser to the proxy port of Burp and browse to the starting point we want to launch the spider from.  We the select the spider tab within Burp and start it running.</a:t>
            </a:r>
          </a:p>
          <a:p>
            <a:endParaRPr lang="en-US" dirty="0">
              <a:ea typeface="MS PGothic" charset="0"/>
              <a:cs typeface="MS PGothic" charset="0"/>
            </a:endParaRPr>
          </a:p>
          <a:p>
            <a:r>
              <a:rPr lang="en-US" dirty="0">
                <a:ea typeface="MS PGothic" charset="0"/>
                <a:cs typeface="MS PGothic" charset="0"/>
              </a:rPr>
              <a:t>Burp Suite is available from portswigger.net.</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B7B8C434-4450-6245-964E-B3822F0E9304}" type="slidenum">
              <a:rPr lang="en-US" sz="1200">
                <a:latin typeface="Arial" charset="0"/>
              </a:rPr>
              <a:pPr/>
              <a:t>93</a:t>
            </a:fld>
            <a:endParaRPr lang="en-US" sz="1200" dirty="0">
              <a:latin typeface="Arial" charset="0"/>
            </a:endParaRPr>
          </a:p>
        </p:txBody>
      </p:sp>
      <p:sp>
        <p:nvSpPr>
          <p:cNvPr id="270339" name="Text Box 3"/>
          <p:cNvSpPr>
            <a:spLocks noGrp="1" noChangeArrowheads="1"/>
          </p:cNvSpPr>
          <p:nvPr>
            <p:ph type="body"/>
          </p:nvPr>
        </p:nvSpPr>
        <p:spPr>
          <a:xfrm>
            <a:off x="812800" y="4635500"/>
            <a:ext cx="5689600" cy="4400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lIns="0" tIns="0" rIns="0" bIns="0"/>
          <a:lstStyle/>
          <a:p>
            <a:pPr defTabSz="455613">
              <a:spcBef>
                <a:spcPts val="363"/>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GB" dirty="0">
                <a:ea typeface="MS PGothic" charset="0"/>
                <a:cs typeface="MS PGothic" charset="0"/>
              </a:rPr>
              <a:t>Wget is a utility distributed as part of the GNU free software project. It is packaged with most modern Linux operating systems, and has also been ported to Windows. </a:t>
            </a:r>
          </a:p>
          <a:p>
            <a:pPr defTabSz="455613">
              <a:spcBef>
                <a:spcPts val="363"/>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GB" dirty="0">
              <a:ea typeface="MS PGothic" charset="0"/>
              <a:cs typeface="MS PGothic" charset="0"/>
            </a:endParaRPr>
          </a:p>
          <a:p>
            <a:pPr defTabSz="455613">
              <a:spcBef>
                <a:spcPts val="363"/>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GB" dirty="0">
                <a:ea typeface="MS PGothic" charset="0"/>
                <a:cs typeface="MS PGothic" charset="0"/>
              </a:rPr>
              <a:t>The primary purpose of wget is simply to retrieve content from web sites, via HTTP, HTTPS and FTP. Its popularity arises from the fact that it can be run non-interactively from the command line, meaning that it can be included in scripts or easily configured to run periodically without human intervention. (It's also free, which helps.)</a:t>
            </a:r>
            <a:r>
              <a:rPr lang="x-none" dirty="0">
                <a:ea typeface="MS PGothic" charset="0"/>
                <a:cs typeface="Times New Roman" charset="0"/>
              </a:rPr>
              <a:t>‏</a:t>
            </a:r>
            <a:endParaRPr lang="en-GB" dirty="0">
              <a:ea typeface="MS PGothic" charset="0"/>
              <a:cs typeface="MS PGothic" charset="0"/>
            </a:endParaRPr>
          </a:p>
          <a:p>
            <a:pPr defTabSz="455613">
              <a:spcBef>
                <a:spcPts val="363"/>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GB" dirty="0">
              <a:ea typeface="MS PGothic" charset="0"/>
              <a:cs typeface="MS PGothic" charset="0"/>
            </a:endParaRPr>
          </a:p>
          <a:p>
            <a:pPr defTabSz="455613">
              <a:spcBef>
                <a:spcPts val="363"/>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GB" dirty="0">
                <a:ea typeface="MS PGothic" charset="0"/>
                <a:cs typeface="MS PGothic" charset="0"/>
              </a:rPr>
              <a:t>Wget can function as a simple spider, using the "--recursive" option. When using the "-r" option, wget will extract links from pages and download each linked page, recursively repeating this process until all resources have been downloaded or the maximum recursion depth set by the user has been reached.  </a:t>
            </a:r>
          </a:p>
          <a:p>
            <a:pPr defTabSz="455613">
              <a:spcBef>
                <a:spcPts val="363"/>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GB" dirty="0">
              <a:ea typeface="MS PGothic" charset="0"/>
              <a:cs typeface="MS PGothic" charset="0"/>
            </a:endParaRPr>
          </a:p>
          <a:p>
            <a:pPr defTabSz="455613">
              <a:spcBef>
                <a:spcPts val="363"/>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GB" dirty="0">
                <a:ea typeface="MS PGothic" charset="0"/>
                <a:cs typeface="MS PGothic" charset="0"/>
              </a:rPr>
              <a:t>Wget includes many helpful options. For more information, see:</a:t>
            </a:r>
          </a:p>
          <a:p>
            <a:pPr defTabSz="455613">
              <a:spcBef>
                <a:spcPts val="363"/>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GB" dirty="0">
              <a:ea typeface="MS PGothic" charset="0"/>
              <a:cs typeface="MS PGothic" charset="0"/>
            </a:endParaRPr>
          </a:p>
          <a:p>
            <a:pPr defTabSz="455613">
              <a:spcBef>
                <a:spcPts val="363"/>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GB" dirty="0">
                <a:ea typeface="MS PGothic" charset="0"/>
                <a:cs typeface="MS PGothic" charset="0"/>
              </a:rPr>
              <a:t>GNU Wget</a:t>
            </a:r>
          </a:p>
          <a:p>
            <a:pPr defTabSz="455613">
              <a:spcBef>
                <a:spcPts val="363"/>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GB" dirty="0">
                <a:ea typeface="MS PGothic" charset="0"/>
                <a:cs typeface="MS PGothic" charset="0"/>
              </a:rPr>
              <a:t>http://www.gnu.org/software/wget/</a:t>
            </a:r>
          </a:p>
        </p:txBody>
      </p:sp>
      <p:sp>
        <p:nvSpPr>
          <p:cNvPr id="270340" name="Rectangle 4"/>
          <p:cNvSpPr>
            <a:spLocks noGrp="1" noRot="1" noChangeAspect="1" noChangeArrowheads="1" noTextEdit="1"/>
          </p:cNvSpPr>
          <p:nvPr>
            <p:ph type="sldImg"/>
          </p:nvPr>
        </p:nvSpPr>
        <p:spPr>
          <a:xfrm>
            <a:off x="1219200" y="720725"/>
            <a:ext cx="4800600" cy="3600450"/>
          </a:xfr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Slide Image Placeholder 1"/>
          <p:cNvSpPr>
            <a:spLocks noGrp="1" noRot="1" noChangeAspect="1" noTextEdit="1"/>
          </p:cNvSpPr>
          <p:nvPr>
            <p:ph type="sldImg"/>
          </p:nvPr>
        </p:nvSpPr>
        <p:spPr>
          <a:ln/>
        </p:spPr>
      </p:sp>
      <p:sp>
        <p:nvSpPr>
          <p:cNvPr id="272386"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One of the other types of tools we may use during a penetration test are specialized spiders.  These spiders will scan a web site and return specific data that we need.  For example, there are ones that will return all of the comments in a site or grab e-mails exposed.</a:t>
            </a:r>
          </a:p>
          <a:p>
            <a:endParaRPr lang="en-US" dirty="0">
              <a:ea typeface="MS PGothic" charset="0"/>
              <a:cs typeface="MS PGothic" charset="0"/>
            </a:endParaRPr>
          </a:p>
          <a:p>
            <a:r>
              <a:rPr lang="en-US" dirty="0">
                <a:ea typeface="MS PGothic" charset="0"/>
                <a:cs typeface="MS PGothic" charset="0"/>
              </a:rPr>
              <a:t>One of the most commonly used ones is CeWL by Robin Wood.  CeWL, the Custom Word List Generator, spiders a web site and generates a word list based on both the contents of the site and EXIF data from any images found.  We can use these lists as passwords for any brute-force attacks we want to perform.</a:t>
            </a:r>
          </a:p>
        </p:txBody>
      </p:sp>
      <p:sp>
        <p:nvSpPr>
          <p:cNvPr id="272387" name="Slide Number Placeholder 3"/>
          <p:cNvSpPr>
            <a:spLocks noGrp="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86DE2FB-DCF6-F546-BACE-3D317F4BF906}" type="slidenum">
              <a:rPr lang="en-US" sz="1200">
                <a:latin typeface="Arial" charset="0"/>
              </a:rPr>
              <a:pPr/>
              <a:t>94</a:t>
            </a:fld>
            <a:endParaRPr lang="en-US" sz="1200" dirty="0">
              <a:latin typeface="Arial"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3F22C7A9-F8B8-0F47-B59E-BD1454D02723}" type="slidenum">
              <a:rPr lang="en-US" sz="1200">
                <a:latin typeface="Arial" charset="0"/>
              </a:rPr>
              <a:pPr/>
              <a:t>95</a:t>
            </a:fld>
            <a:endParaRPr lang="en-US" sz="1200" dirty="0">
              <a:latin typeface="Arial" charset="0"/>
            </a:endParaRPr>
          </a:p>
        </p:txBody>
      </p:sp>
      <p:sp>
        <p:nvSpPr>
          <p:cNvPr id="274434" name="Slide Image Placeholder 1"/>
          <p:cNvSpPr>
            <a:spLocks noGrp="1" noRot="1" noChangeAspect="1" noTextEdit="1"/>
          </p:cNvSpPr>
          <p:nvPr>
            <p:ph type="sldImg"/>
          </p:nvPr>
        </p:nvSpPr>
        <p:spPr>
          <a:ln/>
        </p:spPr>
      </p:sp>
      <p:sp>
        <p:nvSpPr>
          <p:cNvPr id="274435"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In this exercise we will use the various web spiders and examine how they work.</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21FCB1C6-E96D-8F4A-8C6A-9B3953D7E7AC}" type="slidenum">
              <a:rPr lang="en-US" sz="1200">
                <a:latin typeface="Arial" charset="0"/>
              </a:rPr>
              <a:pPr/>
              <a:t>96</a:t>
            </a:fld>
            <a:endParaRPr lang="en-US" sz="1200" dirty="0">
              <a:latin typeface="Arial" charset="0"/>
            </a:endParaRPr>
          </a:p>
        </p:txBody>
      </p:sp>
      <p:sp>
        <p:nvSpPr>
          <p:cNvPr id="294914" name="Slide Image Placeholder 1"/>
          <p:cNvSpPr>
            <a:spLocks noGrp="1" noRot="1" noChangeAspect="1" noTextEdit="1"/>
          </p:cNvSpPr>
          <p:nvPr>
            <p:ph type="sldImg"/>
          </p:nvPr>
        </p:nvSpPr>
        <p:spPr>
          <a:ln/>
        </p:spPr>
      </p:sp>
      <p:sp>
        <p:nvSpPr>
          <p:cNvPr id="294915"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What do we look for during spidering is explored in this next section.</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019A4F93-E84B-8948-93E3-D2D64F7E1E3F}" type="slidenum">
              <a:rPr lang="en-US" sz="1200">
                <a:latin typeface="Arial" charset="0"/>
              </a:rPr>
              <a:pPr/>
              <a:t>97</a:t>
            </a:fld>
            <a:endParaRPr lang="en-US" sz="1200" dirty="0">
              <a:latin typeface="Arial" charset="0"/>
            </a:endParaRPr>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Once you spider the site you can look for various interesting tidbits.  Some examples would be comments in the HTML, functionality that has been disabled and servers that are linked to the application.</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A6AC7EDD-270A-EC4F-929C-364485E39885}" type="slidenum">
              <a:rPr lang="en-US" sz="1200">
                <a:latin typeface="Arial" charset="0"/>
              </a:rPr>
              <a:pPr/>
              <a:t>98</a:t>
            </a:fld>
            <a:endParaRPr lang="en-US" sz="1200" dirty="0">
              <a:latin typeface="Arial" charset="0"/>
            </a:endParaRPr>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Comments can be very revealing.  They can include everything from usernames and passwords to obscenities regarding management and particular languages.  At the very least, comments can provide information that will help you launch social engineering attacks.  In many cases they can also show you how the application works under the hood, or point you at parts of the application that have problems.  For some reason developers often forget that the end user can just click "View Source"!</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defTabSz="965200">
              <a:defRPr sz="3600">
                <a:solidFill>
                  <a:schemeClr val="tx1"/>
                </a:solidFill>
                <a:latin typeface="Tahoma" charset="0"/>
                <a:ea typeface="MS PGothic" charset="0"/>
                <a:cs typeface="MS PGothic" charset="0"/>
              </a:defRPr>
            </a:lvl1pPr>
            <a:lvl2pPr marL="742950" indent="-285750" defTabSz="965200">
              <a:defRPr sz="3600">
                <a:solidFill>
                  <a:schemeClr val="tx1"/>
                </a:solidFill>
                <a:latin typeface="Tahoma" charset="0"/>
                <a:ea typeface="MS PGothic" charset="0"/>
                <a:cs typeface="MS PGothic" charset="0"/>
              </a:defRPr>
            </a:lvl2pPr>
            <a:lvl3pPr marL="1143000" indent="-228600" defTabSz="965200">
              <a:defRPr sz="3600">
                <a:solidFill>
                  <a:schemeClr val="tx1"/>
                </a:solidFill>
                <a:latin typeface="Tahoma" charset="0"/>
                <a:ea typeface="MS PGothic" charset="0"/>
                <a:cs typeface="MS PGothic" charset="0"/>
              </a:defRPr>
            </a:lvl3pPr>
            <a:lvl4pPr marL="1600200" indent="-228600" defTabSz="965200">
              <a:defRPr sz="3600">
                <a:solidFill>
                  <a:schemeClr val="tx1"/>
                </a:solidFill>
                <a:latin typeface="Tahoma" charset="0"/>
                <a:ea typeface="MS PGothic" charset="0"/>
                <a:cs typeface="MS PGothic" charset="0"/>
              </a:defRPr>
            </a:lvl4pPr>
            <a:lvl5pPr marL="2057400" indent="-228600" defTabSz="965200">
              <a:defRPr sz="3600">
                <a:solidFill>
                  <a:schemeClr val="tx1"/>
                </a:solidFill>
                <a:latin typeface="Tahoma" charset="0"/>
                <a:ea typeface="MS PGothic" charset="0"/>
                <a:cs typeface="MS PGothic" charset="0"/>
              </a:defRPr>
            </a:lvl5pPr>
            <a:lvl6pPr marL="25146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defTabSz="9652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fld id="{D392B020-D18B-2C4F-BFE7-82916D0DC8FA}" type="slidenum">
              <a:rPr lang="en-US" sz="1200">
                <a:latin typeface="Arial" charset="0"/>
              </a:rPr>
              <a:pPr/>
              <a:t>99</a:t>
            </a:fld>
            <a:endParaRPr lang="en-US" sz="1200" dirty="0">
              <a:latin typeface="Arial" charset="0"/>
            </a:endParaRPr>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a:lstStyle/>
          <a:p>
            <a:r>
              <a:rPr lang="en-US" dirty="0">
                <a:ea typeface="MS PGothic" charset="0"/>
                <a:cs typeface="MS PGothic" charset="0"/>
              </a:rPr>
              <a:t>As web applications grow and expand, some developers will leave disabled functionality within the application.  We may be able to find previous versions of the application or sections within it.  Or we may get a sneak peek into new areas being built.</a:t>
            </a:r>
          </a:p>
          <a:p>
            <a:endParaRPr lang="en-US" dirty="0">
              <a:ea typeface="MS PGothic" charset="0"/>
              <a:cs typeface="MS PGothic"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DB655-50C4-45E6-A578-CAA3EE3C9AF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28778"/>
            <a:ext cx="9144000" cy="5144786"/>
          </a:xfrm>
          <a:prstGeom prst="rect">
            <a:avLst/>
          </a:prstGeom>
        </p:spPr>
      </p:pic>
      <p:sp>
        <p:nvSpPr>
          <p:cNvPr id="361475" name="Rectangle 3"/>
          <p:cNvSpPr>
            <a:spLocks noGrp="1" noChangeArrowheads="1"/>
          </p:cNvSpPr>
          <p:nvPr>
            <p:ph type="ctrTitle"/>
          </p:nvPr>
        </p:nvSpPr>
        <p:spPr>
          <a:xfrm>
            <a:off x="685800" y="1905000"/>
            <a:ext cx="7772400" cy="1447800"/>
          </a:xfrm>
        </p:spPr>
        <p:txBody>
          <a:bodyPr/>
          <a:lstStyle>
            <a:lvl1pPr>
              <a:defRPr sz="4800"/>
            </a:lvl1pPr>
          </a:lstStyle>
          <a:p>
            <a:r>
              <a:rPr lang="en-US" dirty="0"/>
              <a:t>Click to edit Master title</a:t>
            </a:r>
          </a:p>
        </p:txBody>
      </p:sp>
      <p:sp>
        <p:nvSpPr>
          <p:cNvPr id="361476" name="Rectangle 4"/>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dirty="0"/>
              <a:t>Click to edit Master subtitle style</a:t>
            </a:r>
          </a:p>
        </p:txBody>
      </p:sp>
      <p:sp>
        <p:nvSpPr>
          <p:cNvPr id="11" name="Text Box 7"/>
          <p:cNvSpPr txBox="1">
            <a:spLocks noChangeArrowheads="1"/>
          </p:cNvSpPr>
          <p:nvPr userDrawn="1"/>
        </p:nvSpPr>
        <p:spPr bwMode="ltGray">
          <a:xfrm>
            <a:off x="-61608" y="6406961"/>
            <a:ext cx="685800" cy="369332"/>
          </a:xfrm>
          <a:prstGeom prst="rect">
            <a:avLst/>
          </a:prstGeom>
          <a:noFill/>
          <a:ln w="12700">
            <a:noFill/>
            <a:miter lim="800000"/>
            <a:headEnd type="none" w="sm" len="sm"/>
            <a:tailEnd type="none" w="sm" len="sm"/>
          </a:ln>
        </p:spPr>
        <p:txBody>
          <a:bodyPr>
            <a:spAutoFit/>
          </a:bodyPr>
          <a:lstStyle/>
          <a:p>
            <a:pPr algn="ctr">
              <a:spcBef>
                <a:spcPct val="50000"/>
              </a:spcBef>
              <a:defRPr/>
            </a:pPr>
            <a:fld id="{20B8B63F-B559-4CC7-A844-A7B51D6F17D1}" type="slidenum">
              <a:rPr lang="en-US" sz="1800" b="1">
                <a:solidFill>
                  <a:srgbClr val="FFCC00"/>
                </a:solidFill>
                <a:latin typeface="Arial" charset="0"/>
              </a:rPr>
              <a:pPr algn="ctr">
                <a:spcBef>
                  <a:spcPct val="50000"/>
                </a:spcBef>
                <a:defRPr/>
              </a:pPr>
              <a:t>‹#›</a:t>
            </a:fld>
            <a:endParaRPr lang="en-US" sz="1600" b="1" dirty="0">
              <a:solidFill>
                <a:srgbClr val="FFCC00"/>
              </a:solidFill>
              <a:latin typeface="Arial" charset="0"/>
            </a:endParaRPr>
          </a:p>
        </p:txBody>
      </p:sp>
    </p:spTree>
    <p:extLst>
      <p:ext uri="{BB962C8B-B14F-4D97-AF65-F5344CB8AC3E}">
        <p14:creationId xmlns:p14="http://schemas.microsoft.com/office/powerpoint/2010/main" val="1353586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075" y="152400"/>
            <a:ext cx="8734425" cy="1175273"/>
          </a:xfrm>
        </p:spPr>
        <p:txBody>
          <a:bodyPr/>
          <a:lstStyle>
            <a:lvl1pPr>
              <a:defRPr/>
            </a:lvl1pPr>
          </a:lstStyle>
          <a:p>
            <a:r>
              <a:rPr lang="en-US" dirty="0"/>
              <a:t>Click to edit Master title</a:t>
            </a:r>
          </a:p>
        </p:txBody>
      </p:sp>
      <p:sp>
        <p:nvSpPr>
          <p:cNvPr id="3" name="Content Placeholder 2"/>
          <p:cNvSpPr>
            <a:spLocks noGrp="1"/>
          </p:cNvSpPr>
          <p:nvPr>
            <p:ph idx="1"/>
          </p:nvPr>
        </p:nvSpPr>
        <p:spPr>
          <a:xfrm>
            <a:off x="228600" y="1578684"/>
            <a:ext cx="8686800" cy="4724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7027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0295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dirty="0"/>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7652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4D9F24-0869-4634-B169-903289646E1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891" y="1720996"/>
            <a:ext cx="9144000" cy="5144786"/>
          </a:xfrm>
          <a:prstGeom prst="rect">
            <a:avLst/>
          </a:prstGeom>
        </p:spPr>
      </p:pic>
      <p:sp>
        <p:nvSpPr>
          <p:cNvPr id="21507" name="Rectangle 3"/>
          <p:cNvSpPr>
            <a:spLocks noGrp="1" noChangeArrowheads="1"/>
          </p:cNvSpPr>
          <p:nvPr>
            <p:ph type="title"/>
          </p:nvPr>
        </p:nvSpPr>
        <p:spPr bwMode="auto">
          <a:xfrm>
            <a:off x="219075" y="152401"/>
            <a:ext cx="8734425" cy="114299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a:t>
            </a:r>
          </a:p>
        </p:txBody>
      </p:sp>
      <p:sp>
        <p:nvSpPr>
          <p:cNvPr id="21508" name="Rectangle 4"/>
          <p:cNvSpPr>
            <a:spLocks noGrp="1" noChangeArrowheads="1"/>
          </p:cNvSpPr>
          <p:nvPr>
            <p:ph type="body" idx="1"/>
          </p:nvPr>
        </p:nvSpPr>
        <p:spPr bwMode="auto">
          <a:xfrm>
            <a:off x="228600" y="1524000"/>
            <a:ext cx="86868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Box 7"/>
          <p:cNvSpPr txBox="1">
            <a:spLocks noChangeArrowheads="1"/>
          </p:cNvSpPr>
          <p:nvPr userDrawn="1"/>
        </p:nvSpPr>
        <p:spPr bwMode="ltGray">
          <a:xfrm>
            <a:off x="113489" y="6400799"/>
            <a:ext cx="685800" cy="304800"/>
          </a:xfrm>
          <a:prstGeom prst="rect">
            <a:avLst/>
          </a:prstGeom>
          <a:noFill/>
          <a:ln w="12700">
            <a:noFill/>
            <a:miter lim="800000"/>
            <a:headEnd type="none" w="sm" len="sm"/>
            <a:tailEnd type="none" w="sm" len="sm"/>
          </a:ln>
        </p:spPr>
        <p:txBody>
          <a:bodyPr>
            <a:spAutoFit/>
          </a:bodyPr>
          <a:lstStyle/>
          <a:p>
            <a:pPr algn="ctr">
              <a:spcBef>
                <a:spcPct val="50000"/>
              </a:spcBef>
              <a:defRPr/>
            </a:pPr>
            <a:fld id="{20B8B63F-B559-4CC7-A844-A7B51D6F17D1}" type="slidenum">
              <a:rPr lang="en-US" sz="1800" b="1">
                <a:solidFill>
                  <a:srgbClr val="FFCC00"/>
                </a:solidFill>
                <a:latin typeface="Arial" charset="0"/>
              </a:rPr>
              <a:pPr algn="ctr">
                <a:spcBef>
                  <a:spcPct val="50000"/>
                </a:spcBef>
                <a:defRPr/>
              </a:pPr>
              <a:t>‹#›</a:t>
            </a:fld>
            <a:endParaRPr lang="en-US" sz="1600" b="1" dirty="0">
              <a:solidFill>
                <a:srgbClr val="FFCC00"/>
              </a:solidFill>
              <a:latin typeface="Arial" charset="0"/>
            </a:endParaRPr>
          </a:p>
        </p:txBody>
      </p:sp>
    </p:spTree>
    <p:extLst>
      <p:ext uri="{BB962C8B-B14F-4D97-AF65-F5344CB8AC3E}">
        <p14:creationId xmlns:p14="http://schemas.microsoft.com/office/powerpoint/2010/main" val="416575605"/>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Lst>
  <p:txStyles>
    <p:title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Tahoma" pitchFamily="34" charset="0"/>
        </a:defRPr>
      </a:lvl2pPr>
      <a:lvl3pPr algn="ctr" rtl="0" eaLnBrk="0" fontAlgn="base" hangingPunct="0">
        <a:spcBef>
          <a:spcPct val="0"/>
        </a:spcBef>
        <a:spcAft>
          <a:spcPct val="0"/>
        </a:spcAft>
        <a:defRPr sz="4400">
          <a:solidFill>
            <a:schemeClr val="tx2"/>
          </a:solidFill>
          <a:latin typeface="Tahoma" pitchFamily="34" charset="0"/>
        </a:defRPr>
      </a:lvl3pPr>
      <a:lvl4pPr algn="ctr" rtl="0" eaLnBrk="0" fontAlgn="base" hangingPunct="0">
        <a:spcBef>
          <a:spcPct val="0"/>
        </a:spcBef>
        <a:spcAft>
          <a:spcPct val="0"/>
        </a:spcAft>
        <a:defRPr sz="4400">
          <a:solidFill>
            <a:schemeClr val="tx2"/>
          </a:solidFill>
          <a:latin typeface="Tahoma" pitchFamily="34" charset="0"/>
        </a:defRPr>
      </a:lvl4pPr>
      <a:lvl5pPr algn="ctr" rtl="0" eaLnBrk="0" fontAlgn="base" hangingPunct="0">
        <a:spcBef>
          <a:spcPct val="0"/>
        </a:spcBef>
        <a:spcAft>
          <a:spcPct val="0"/>
        </a:spcAft>
        <a:defRPr sz="4400">
          <a:solidFill>
            <a:schemeClr val="tx2"/>
          </a:solidFill>
          <a:latin typeface="Tahoma" pitchFamily="34" charset="0"/>
        </a:defRPr>
      </a:lvl5pPr>
      <a:lvl6pPr marL="457200" algn="ctr" rtl="0" eaLnBrk="0" fontAlgn="base" hangingPunct="0">
        <a:spcBef>
          <a:spcPct val="0"/>
        </a:spcBef>
        <a:spcAft>
          <a:spcPct val="0"/>
        </a:spcAft>
        <a:defRPr sz="4400">
          <a:solidFill>
            <a:schemeClr val="tx2"/>
          </a:solidFill>
          <a:latin typeface="Tahoma" pitchFamily="34" charset="0"/>
        </a:defRPr>
      </a:lvl6pPr>
      <a:lvl7pPr marL="914400" algn="ctr" rtl="0" eaLnBrk="0" fontAlgn="base" hangingPunct="0">
        <a:spcBef>
          <a:spcPct val="0"/>
        </a:spcBef>
        <a:spcAft>
          <a:spcPct val="0"/>
        </a:spcAft>
        <a:defRPr sz="4400">
          <a:solidFill>
            <a:schemeClr val="tx2"/>
          </a:solidFill>
          <a:latin typeface="Tahoma" pitchFamily="34" charset="0"/>
        </a:defRPr>
      </a:lvl7pPr>
      <a:lvl8pPr marL="1371600" algn="ctr" rtl="0" eaLnBrk="0" fontAlgn="base" hangingPunct="0">
        <a:spcBef>
          <a:spcPct val="0"/>
        </a:spcBef>
        <a:spcAft>
          <a:spcPct val="0"/>
        </a:spcAft>
        <a:defRPr sz="4400">
          <a:solidFill>
            <a:schemeClr val="tx2"/>
          </a:solidFill>
          <a:latin typeface="Tahoma" pitchFamily="34" charset="0"/>
        </a:defRPr>
      </a:lvl8pPr>
      <a:lvl9pPr marL="1828800" algn="ctr"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bitbucket.org/LaNMaSteR53/recon-ng"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bitbucket.org/LaNMaSteR53/recon-ng/wiki/Home"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2.wmf"/><Relationship Id="rId4" Type="http://schemas.openxmlformats.org/officeDocument/2006/relationships/oleObject" Target="../embeddings/oleObject1.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ctrTitle"/>
          </p:nvPr>
        </p:nvSpPr>
        <p:spPr>
          <a:xfrm>
            <a:off x="685800" y="1981200"/>
            <a:ext cx="7772400" cy="1143000"/>
          </a:xfrm>
        </p:spPr>
        <p:txBody>
          <a:bodyPr/>
          <a:lstStyle/>
          <a:p>
            <a:r>
              <a:rPr lang="en-US" sz="2800" dirty="0">
                <a:latin typeface="Tahoma" charset="0"/>
                <a:ea typeface="MS PGothic" charset="0"/>
              </a:rPr>
              <a:t>Web Penetration Testing and Ethical Hacking</a:t>
            </a:r>
            <a:br>
              <a:rPr lang="en-US" sz="4000" dirty="0">
                <a:latin typeface="Tahoma" charset="0"/>
                <a:ea typeface="MS PGothic" charset="0"/>
              </a:rPr>
            </a:br>
            <a:r>
              <a:rPr lang="en-US" sz="4000" dirty="0">
                <a:latin typeface="Tahoma" charset="0"/>
                <a:ea typeface="MS PGothic" charset="0"/>
              </a:rPr>
              <a:t>Reconnaissance and Mapping</a:t>
            </a:r>
            <a:endParaRPr lang="en-US" dirty="0">
              <a:latin typeface="Tahoma" charset="0"/>
              <a:ea typeface="MS PGothic" charset="0"/>
            </a:endParaRPr>
          </a:p>
        </p:txBody>
      </p:sp>
      <p:sp>
        <p:nvSpPr>
          <p:cNvPr id="5123" name="TextBox 4"/>
          <p:cNvSpPr txBox="1">
            <a:spLocks noChangeArrowheads="1"/>
          </p:cNvSpPr>
          <p:nvPr/>
        </p:nvSpPr>
        <p:spPr bwMode="auto">
          <a:xfrm>
            <a:off x="0" y="5394325"/>
            <a:ext cx="9144000"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600" dirty="0"/>
              <a:t>Copyright 2014, Secure Ideas</a:t>
            </a:r>
          </a:p>
          <a:p>
            <a:pPr algn="ctr"/>
            <a:r>
              <a:rPr lang="en-US" sz="1600" dirty="0"/>
              <a:t>Version 1Q14</a:t>
            </a:r>
          </a:p>
        </p:txBody>
      </p:sp>
      <p:sp>
        <p:nvSpPr>
          <p:cNvPr id="5" name="TextBox 2">
            <a:extLst>
              <a:ext uri="{FF2B5EF4-FFF2-40B4-BE49-F238E27FC236}">
                <a16:creationId xmlns:a16="http://schemas.microsoft.com/office/drawing/2014/main" id="{B98AE69C-DEAA-4D96-8A82-9CA6A1918A1F}"/>
              </a:ext>
            </a:extLst>
          </p:cNvPr>
          <p:cNvSpPr txBox="1">
            <a:spLocks noChangeArrowheads="1"/>
          </p:cNvSpPr>
          <p:nvPr/>
        </p:nvSpPr>
        <p:spPr bwMode="auto">
          <a:xfrm>
            <a:off x="0" y="3623494"/>
            <a:ext cx="9144000" cy="1643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600">
                <a:solidFill>
                  <a:schemeClr val="tx1"/>
                </a:solidFill>
                <a:latin typeface="Tahoma" charset="0"/>
                <a:ea typeface="MS PGothic" charset="0"/>
                <a:cs typeface="MS PGothic" charset="0"/>
              </a:defRPr>
            </a:lvl1pPr>
            <a:lvl2pPr marL="742950" indent="-285750" eaLnBrk="0" hangingPunct="0">
              <a:defRPr sz="3600">
                <a:solidFill>
                  <a:schemeClr val="tx1"/>
                </a:solidFill>
                <a:latin typeface="Tahoma" charset="0"/>
                <a:ea typeface="MS PGothic" charset="0"/>
                <a:cs typeface="MS PGothic" charset="0"/>
              </a:defRPr>
            </a:lvl2pPr>
            <a:lvl3pPr marL="1143000" indent="-228600" eaLnBrk="0" hangingPunct="0">
              <a:defRPr sz="3600">
                <a:solidFill>
                  <a:schemeClr val="tx1"/>
                </a:solidFill>
                <a:latin typeface="Tahoma" charset="0"/>
                <a:ea typeface="MS PGothic" charset="0"/>
                <a:cs typeface="MS PGothic" charset="0"/>
              </a:defRPr>
            </a:lvl3pPr>
            <a:lvl4pPr marL="1600200" indent="-228600" eaLnBrk="0" hangingPunct="0">
              <a:defRPr sz="3600">
                <a:solidFill>
                  <a:schemeClr val="tx1"/>
                </a:solidFill>
                <a:latin typeface="Tahoma" charset="0"/>
                <a:ea typeface="MS PGothic" charset="0"/>
                <a:cs typeface="MS PGothic" charset="0"/>
              </a:defRPr>
            </a:lvl4pPr>
            <a:lvl5pPr marL="2057400" indent="-228600" eaLnBrk="0" hangingPunct="0">
              <a:defRPr sz="3600">
                <a:solidFill>
                  <a:schemeClr val="tx1"/>
                </a:solidFill>
                <a:latin typeface="Tahoma" charset="0"/>
                <a:ea typeface="MS PGothic" charset="0"/>
                <a:cs typeface="MS PGothic" charset="0"/>
              </a:defRPr>
            </a:lvl5pPr>
            <a:lvl6pPr marL="2514600" indent="-228600" eaLnBrk="0" fontAlgn="base" hangingPunct="0">
              <a:spcBef>
                <a:spcPct val="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0"/>
              </a:spcBef>
              <a:spcAft>
                <a:spcPct val="0"/>
              </a:spcAft>
              <a:defRPr sz="3600">
                <a:solidFill>
                  <a:schemeClr val="tx1"/>
                </a:solidFill>
                <a:latin typeface="Tahoma" charset="0"/>
                <a:ea typeface="MS PGothic" charset="0"/>
                <a:cs typeface="MS PGothic" charset="0"/>
              </a:defRPr>
            </a:lvl9pPr>
          </a:lstStyle>
          <a:p>
            <a:pPr algn="ctr">
              <a:spcBef>
                <a:spcPct val="20000"/>
              </a:spcBef>
            </a:pPr>
            <a:r>
              <a:rPr lang="en-US" sz="2400" dirty="0"/>
              <a:t>Professionally Evil </a:t>
            </a:r>
            <a:br>
              <a:rPr lang="en-US" sz="2400" dirty="0"/>
            </a:br>
            <a:r>
              <a:rPr lang="en-US" sz="2400" dirty="0"/>
              <a:t>Web Application </a:t>
            </a:r>
          </a:p>
          <a:p>
            <a:pPr algn="ctr">
              <a:spcBef>
                <a:spcPct val="20000"/>
              </a:spcBef>
            </a:pPr>
            <a:r>
              <a:rPr lang="en-US" sz="2400" dirty="0"/>
              <a:t>Penetration Testing </a:t>
            </a:r>
            <a:br>
              <a:rPr lang="en-US" sz="2400" dirty="0"/>
            </a:br>
            <a:r>
              <a:rPr lang="en-US" sz="2400" dirty="0"/>
              <a:t>101.2</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685800" y="141605"/>
            <a:ext cx="7772400" cy="1143000"/>
          </a:xfrm>
        </p:spPr>
        <p:txBody>
          <a:bodyPr/>
          <a:lstStyle/>
          <a:p>
            <a:r>
              <a:rPr lang="en-US" dirty="0">
                <a:latin typeface="Tahoma" charset="0"/>
                <a:ea typeface="MS PGothic" charset="0"/>
              </a:rPr>
              <a:t>Whois Output</a:t>
            </a:r>
          </a:p>
        </p:txBody>
      </p:sp>
      <p:sp>
        <p:nvSpPr>
          <p:cNvPr id="64514" name="Content Placeholder 3"/>
          <p:cNvSpPr>
            <a:spLocks noGrp="1"/>
          </p:cNvSpPr>
          <p:nvPr>
            <p:ph sz="half" idx="1"/>
          </p:nvPr>
        </p:nvSpPr>
        <p:spPr>
          <a:xfrm>
            <a:off x="423863" y="1761158"/>
            <a:ext cx="4191000" cy="4114800"/>
          </a:xfrm>
        </p:spPr>
        <p:txBody>
          <a:bodyPr/>
          <a:lstStyle/>
          <a:p>
            <a:r>
              <a:rPr lang="en-US" dirty="0">
                <a:latin typeface="Tahoma" charset="0"/>
                <a:ea typeface="MS PGothic" charset="0"/>
                <a:cs typeface="MS PGothic" charset="0"/>
              </a:rPr>
              <a:t>Records contain:</a:t>
            </a:r>
          </a:p>
          <a:p>
            <a:pPr lvl="1"/>
            <a:r>
              <a:rPr lang="en-US" dirty="0">
                <a:latin typeface="Tahoma" charset="0"/>
                <a:ea typeface="MS PGothic" charset="0"/>
                <a:cs typeface="MS PGothic" charset="0"/>
              </a:rPr>
              <a:t>Contact information</a:t>
            </a:r>
          </a:p>
          <a:p>
            <a:pPr lvl="2"/>
            <a:r>
              <a:rPr lang="en-US" dirty="0">
                <a:latin typeface="Tahoma" charset="0"/>
                <a:ea typeface="MS PGothic" charset="0"/>
                <a:cs typeface="MS PGothic" charset="0"/>
              </a:rPr>
              <a:t>E-mail addresses</a:t>
            </a:r>
          </a:p>
          <a:p>
            <a:pPr lvl="2"/>
            <a:r>
              <a:rPr lang="en-US" dirty="0">
                <a:latin typeface="Tahoma" charset="0"/>
                <a:ea typeface="MS PGothic" charset="0"/>
                <a:cs typeface="MS PGothic" charset="0"/>
              </a:rPr>
              <a:t>Phone numbers</a:t>
            </a:r>
          </a:p>
          <a:p>
            <a:pPr lvl="2"/>
            <a:r>
              <a:rPr lang="en-US" dirty="0">
                <a:latin typeface="Tahoma" charset="0"/>
                <a:ea typeface="MS PGothic" charset="0"/>
                <a:cs typeface="MS PGothic" charset="0"/>
              </a:rPr>
              <a:t>Names of technical and management staff</a:t>
            </a:r>
          </a:p>
          <a:p>
            <a:pPr lvl="1"/>
            <a:r>
              <a:rPr lang="en-US" dirty="0">
                <a:latin typeface="Tahoma" charset="0"/>
                <a:ea typeface="MS PGothic" charset="0"/>
                <a:cs typeface="MS PGothic" charset="0"/>
              </a:rPr>
              <a:t>Authoritative name servers</a:t>
            </a:r>
          </a:p>
          <a:p>
            <a:pPr lvl="2"/>
            <a:r>
              <a:rPr lang="en-US" dirty="0">
                <a:latin typeface="Tahoma" charset="0"/>
                <a:ea typeface="MS PGothic" charset="0"/>
                <a:cs typeface="MS PGothic" charset="0"/>
              </a:rPr>
              <a:t>As seen here, these may contain other domains related to the target</a:t>
            </a:r>
          </a:p>
        </p:txBody>
      </p:sp>
      <p:pic>
        <p:nvPicPr>
          <p:cNvPr id="2" name="Picture 1">
            <a:extLst>
              <a:ext uri="{FF2B5EF4-FFF2-40B4-BE49-F238E27FC236}">
                <a16:creationId xmlns:a16="http://schemas.microsoft.com/office/drawing/2014/main" id="{95422A43-B316-4963-8B9B-21037401111B}"/>
              </a:ext>
            </a:extLst>
          </p:cNvPr>
          <p:cNvPicPr>
            <a:picLocks noChangeAspect="1"/>
          </p:cNvPicPr>
          <p:nvPr/>
        </p:nvPicPr>
        <p:blipFill rotWithShape="1">
          <a:blip r:embed="rId3"/>
          <a:srcRect r="35671"/>
          <a:stretch/>
        </p:blipFill>
        <p:spPr>
          <a:xfrm>
            <a:off x="4664052" y="1981200"/>
            <a:ext cx="4191001" cy="3413695"/>
          </a:xfrm>
          <a:prstGeom prst="rect">
            <a:avLst/>
          </a:prstGeom>
        </p:spPr>
      </p:pic>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2"/>
          <p:cNvSpPr>
            <a:spLocks noGrp="1" noChangeArrowheads="1"/>
          </p:cNvSpPr>
          <p:nvPr>
            <p:ph type="title"/>
          </p:nvPr>
        </p:nvSpPr>
        <p:spPr>
          <a:xfrm>
            <a:off x="0" y="140018"/>
            <a:ext cx="9144000" cy="1143000"/>
          </a:xfrm>
        </p:spPr>
        <p:txBody>
          <a:bodyPr/>
          <a:lstStyle/>
          <a:p>
            <a:r>
              <a:rPr lang="en-US" dirty="0">
                <a:latin typeface="Tahoma" charset="0"/>
                <a:ea typeface="MS PGothic" charset="0"/>
              </a:rPr>
              <a:t>Types of Disabled Functionality</a:t>
            </a:r>
          </a:p>
        </p:txBody>
      </p:sp>
      <p:sp>
        <p:nvSpPr>
          <p:cNvPr id="302082" name="Rectangle 3"/>
          <p:cNvSpPr>
            <a:spLocks noGrp="1" noChangeArrowheads="1"/>
          </p:cNvSpPr>
          <p:nvPr>
            <p:ph idx="1"/>
          </p:nvPr>
        </p:nvSpPr>
        <p:spPr bwMode="gray">
          <a:xfrm>
            <a:off x="319470" y="1478252"/>
            <a:ext cx="8610600" cy="4391025"/>
          </a:xfrm>
          <a:solidFill>
            <a:schemeClr val="bg1"/>
          </a:solidFill>
        </p:spPr>
        <p:txBody>
          <a:bodyPr/>
          <a:lstStyle/>
          <a:p>
            <a:r>
              <a:rPr lang="en-US" sz="2800" dirty="0">
                <a:latin typeface="Tahoma" charset="0"/>
                <a:ea typeface="MS PGothic" charset="0"/>
                <a:cs typeface="MS PGothic" charset="0"/>
              </a:rPr>
              <a:t>Links that have been commented out</a:t>
            </a:r>
          </a:p>
          <a:p>
            <a:pPr lvl="1"/>
            <a:r>
              <a:rPr lang="en-US" sz="2400" dirty="0">
                <a:latin typeface="Tahoma" charset="0"/>
                <a:ea typeface="MS PGothic" charset="0"/>
                <a:cs typeface="MS PGothic" charset="0"/>
              </a:rPr>
              <a:t>These links could link to older, future or privileged pages</a:t>
            </a:r>
          </a:p>
          <a:p>
            <a:pPr lvl="1"/>
            <a:r>
              <a:rPr lang="en-US" sz="2400" dirty="0">
                <a:latin typeface="Tahoma" charset="0"/>
                <a:ea typeface="MS PGothic" charset="0"/>
                <a:cs typeface="MS PGothic" charset="0"/>
              </a:rPr>
              <a:t>Most of the spidering tools will list comments found</a:t>
            </a:r>
          </a:p>
          <a:p>
            <a:r>
              <a:rPr lang="en-US" sz="2800" dirty="0">
                <a:latin typeface="Tahoma" charset="0"/>
                <a:ea typeface="MS PGothic" charset="0"/>
                <a:cs typeface="MS PGothic" charset="0"/>
              </a:rPr>
              <a:t>Client-side code that has been commented out</a:t>
            </a:r>
          </a:p>
          <a:p>
            <a:pPr lvl="1"/>
            <a:r>
              <a:rPr lang="en-US" sz="2400" dirty="0">
                <a:latin typeface="Tahoma" charset="0"/>
                <a:ea typeface="MS PGothic" charset="0"/>
                <a:cs typeface="MS PGothic" charset="0"/>
              </a:rPr>
              <a:t>This code could show how server side-code works</a:t>
            </a:r>
          </a:p>
          <a:p>
            <a:pPr lvl="1"/>
            <a:r>
              <a:rPr lang="en-US" sz="2400" dirty="0">
                <a:latin typeface="Tahoma" charset="0"/>
                <a:ea typeface="MS PGothic" charset="0"/>
                <a:cs typeface="MS PGothic" charset="0"/>
              </a:rPr>
              <a:t>Functionality that was replaced by server-side code</a:t>
            </a:r>
          </a:p>
          <a:p>
            <a:pPr lvl="1"/>
            <a:r>
              <a:rPr lang="en-US" sz="2400" dirty="0">
                <a:latin typeface="Tahoma" charset="0"/>
                <a:ea typeface="MS PGothic" charset="0"/>
                <a:cs typeface="MS PGothic" charset="0"/>
              </a:rPr>
              <a:t>Again the tools we have discussed will list comments and script code</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4129" name="Rectangle 2"/>
          <p:cNvSpPr>
            <a:spLocks noGrp="1" noChangeArrowheads="1"/>
          </p:cNvSpPr>
          <p:nvPr>
            <p:ph type="title"/>
          </p:nvPr>
        </p:nvSpPr>
        <p:spPr/>
        <p:txBody>
          <a:bodyPr/>
          <a:lstStyle/>
          <a:p>
            <a:endParaRPr lang="en-US" dirty="0">
              <a:latin typeface="Tahoma" charset="0"/>
              <a:ea typeface="MS PGothic" charset="0"/>
            </a:endParaRPr>
          </a:p>
        </p:txBody>
      </p:sp>
      <p:sp>
        <p:nvSpPr>
          <p:cNvPr id="304130" name="Rectangle 3"/>
          <p:cNvSpPr>
            <a:spLocks noGrp="1" noChangeArrowheads="1"/>
          </p:cNvSpPr>
          <p:nvPr>
            <p:ph idx="1"/>
          </p:nvPr>
        </p:nvSpPr>
        <p:spPr/>
        <p:txBody>
          <a:bodyPr/>
          <a:lstStyle/>
          <a:p>
            <a:endParaRPr lang="en-US" dirty="0">
              <a:latin typeface="Tahoma" charset="0"/>
              <a:ea typeface="MS PGothic" charset="0"/>
              <a:cs typeface="MS PGothic" charset="0"/>
            </a:endParaRPr>
          </a:p>
        </p:txBody>
      </p:sp>
    </p:spTree>
  </p:cSld>
  <p:clrMapOvr>
    <a:masterClrMapping/>
  </p:clrMapOvr>
  <p:transition advClick="0"/>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dirty="0">
                <a:latin typeface="Tahoma" charset="0"/>
                <a:ea typeface="MS PGothic" charset="0"/>
              </a:rPr>
              <a:t>Course Roadmap</a:t>
            </a:r>
          </a:p>
        </p:txBody>
      </p:sp>
      <p:sp>
        <p:nvSpPr>
          <p:cNvPr id="9" name="Rectangle 1042"/>
          <p:cNvSpPr>
            <a:spLocks noChangeArrowheads="1"/>
          </p:cNvSpPr>
          <p:nvPr/>
        </p:nvSpPr>
        <p:spPr bwMode="auto">
          <a:xfrm>
            <a:off x="152400" y="1905000"/>
            <a:ext cx="8458200" cy="4114800"/>
          </a:xfrm>
          <a:prstGeom prst="rect">
            <a:avLst/>
          </a:prstGeom>
          <a:noFill/>
          <a:ln w="9525">
            <a:noFill/>
            <a:miter lim="800000"/>
            <a:headEnd/>
            <a:tailEnd/>
          </a:ln>
          <a:effectLst/>
        </p:spPr>
        <p:txBody>
          <a:bodyPr/>
          <a:lstStyle/>
          <a:p>
            <a:pPr marL="342900" indent="-342900">
              <a:buFontTx/>
              <a:buChar char="•"/>
              <a:defRPr/>
            </a:pPr>
            <a:r>
              <a:rPr lang="en-US" sz="3200" dirty="0">
                <a:effectLst>
                  <a:outerShdw blurRad="38100" dist="38100" dir="2700000" algn="tl">
                    <a:srgbClr val="C0C0C0"/>
                  </a:outerShdw>
                </a:effectLst>
                <a:latin typeface="Tahoma" pitchFamily="34" charset="0"/>
                <a:ea typeface="ＭＳ Ｐゴシック" pitchFamily="34" charset="-128"/>
                <a:cs typeface="+mn-cs"/>
              </a:rPr>
              <a:t>Attacker's View, </a:t>
            </a:r>
            <a:br>
              <a:rPr lang="en-US" sz="3200" dirty="0">
                <a:effectLst>
                  <a:outerShdw blurRad="38100" dist="38100" dir="2700000" algn="tl">
                    <a:srgbClr val="C0C0C0"/>
                  </a:outerShdw>
                </a:effectLst>
                <a:latin typeface="Tahoma" pitchFamily="34" charset="0"/>
                <a:ea typeface="ＭＳ Ｐゴシック" pitchFamily="34" charset="-128"/>
                <a:cs typeface="+mn-cs"/>
              </a:rPr>
            </a:br>
            <a:r>
              <a:rPr lang="en-US" sz="3200" dirty="0">
                <a:effectLst>
                  <a:outerShdw blurRad="38100" dist="38100" dir="2700000" algn="tl">
                    <a:srgbClr val="C0C0C0"/>
                  </a:outerShdw>
                </a:effectLst>
                <a:latin typeface="Tahoma" pitchFamily="34" charset="0"/>
                <a:ea typeface="ＭＳ Ｐゴシック" pitchFamily="34" charset="-128"/>
                <a:cs typeface="+mn-cs"/>
              </a:rPr>
              <a:t>Pen-Testing &amp; Scoping</a:t>
            </a:r>
          </a:p>
          <a:p>
            <a:pPr marL="342900" indent="-342900">
              <a:buFontTx/>
              <a:buChar char="•"/>
              <a:defRPr/>
            </a:pPr>
            <a:r>
              <a:rPr lang="en-US" sz="3200" b="1" i="1" u="sng" dirty="0">
                <a:solidFill>
                  <a:srgbClr val="FF0000"/>
                </a:solidFill>
                <a:latin typeface="Tahoma" pitchFamily="34" charset="0"/>
                <a:ea typeface="ＭＳ Ｐゴシック" pitchFamily="34" charset="-128"/>
                <a:cs typeface="+mn-cs"/>
              </a:rPr>
              <a:t>Recon &amp; Mapping</a:t>
            </a:r>
          </a:p>
          <a:p>
            <a:pPr marL="342900" indent="-342900">
              <a:buFontTx/>
              <a:buChar char="•"/>
              <a:defRPr/>
            </a:pPr>
            <a:r>
              <a:rPr lang="en-US" sz="3200" dirty="0">
                <a:latin typeface="Tahoma" pitchFamily="34" charset="0"/>
                <a:ea typeface="ＭＳ Ｐゴシック" pitchFamily="34" charset="-128"/>
                <a:cs typeface="+mn-cs"/>
              </a:rPr>
              <a:t>Application Discovery</a:t>
            </a:r>
          </a:p>
          <a:p>
            <a:pPr marL="342900" indent="-342900">
              <a:buFontTx/>
              <a:buChar char="•"/>
              <a:defRPr/>
            </a:pPr>
            <a:r>
              <a:rPr lang="en-US" sz="3200" dirty="0">
                <a:latin typeface="Tahoma" pitchFamily="34" charset="0"/>
                <a:ea typeface="ＭＳ Ｐゴシック" pitchFamily="34" charset="-128"/>
                <a:cs typeface="+mn-cs"/>
              </a:rPr>
              <a:t>Application Discovery Cont.</a:t>
            </a:r>
          </a:p>
          <a:p>
            <a:pPr marL="342900" indent="-342900">
              <a:buFontTx/>
              <a:buChar char="•"/>
              <a:defRPr/>
            </a:pPr>
            <a:r>
              <a:rPr lang="en-US" sz="3200" dirty="0">
                <a:latin typeface="Tahoma" pitchFamily="34" charset="0"/>
                <a:ea typeface="ＭＳ Ｐゴシック" pitchFamily="34" charset="-128"/>
                <a:cs typeface="+mn-cs"/>
              </a:rPr>
              <a:t>Exploitation</a:t>
            </a:r>
          </a:p>
          <a:p>
            <a:pPr marL="342900" indent="-342900">
              <a:buFontTx/>
              <a:buChar char="•"/>
              <a:defRPr/>
            </a:pPr>
            <a:r>
              <a:rPr lang="en-US" sz="3200" dirty="0">
                <a:latin typeface="Tahoma" pitchFamily="34" charset="0"/>
                <a:ea typeface="ＭＳ Ｐゴシック" pitchFamily="34" charset="-128"/>
                <a:cs typeface="+mn-cs"/>
              </a:rPr>
              <a:t>Capture the Flag</a:t>
            </a:r>
            <a:endParaRPr lang="en-US" dirty="0">
              <a:latin typeface="Tahoma" pitchFamily="34" charset="0"/>
              <a:ea typeface="ＭＳ Ｐゴシック" pitchFamily="34" charset="-128"/>
              <a:cs typeface="+mn-cs"/>
            </a:endParaRPr>
          </a:p>
        </p:txBody>
      </p:sp>
      <p:sp>
        <p:nvSpPr>
          <p:cNvPr id="11" name="Freeform 1044"/>
          <p:cNvSpPr>
            <a:spLocks/>
          </p:cNvSpPr>
          <p:nvPr/>
        </p:nvSpPr>
        <p:spPr bwMode="blackWhite">
          <a:xfrm>
            <a:off x="4249738" y="412750"/>
            <a:ext cx="1524000" cy="5791200"/>
          </a:xfrm>
          <a:custGeom>
            <a:avLst/>
            <a:gdLst>
              <a:gd name="T0" fmla="*/ 0 w 808"/>
              <a:gd name="T1" fmla="*/ 2147483647 h 3984"/>
              <a:gd name="T2" fmla="*/ 2147483647 w 808"/>
              <a:gd name="T3" fmla="*/ 0 h 3984"/>
              <a:gd name="T4" fmla="*/ 2147483647 w 808"/>
              <a:gd name="T5" fmla="*/ 2147483647 h 3984"/>
              <a:gd name="T6" fmla="*/ 0 w 808"/>
              <a:gd name="T7" fmla="*/ 2147483647 h 3984"/>
              <a:gd name="T8" fmla="*/ 0 60000 65536"/>
              <a:gd name="T9" fmla="*/ 0 60000 65536"/>
              <a:gd name="T10" fmla="*/ 0 60000 65536"/>
              <a:gd name="T11" fmla="*/ 0 60000 65536"/>
              <a:gd name="T12" fmla="*/ 0 w 808"/>
              <a:gd name="T13" fmla="*/ 0 h 3984"/>
              <a:gd name="T14" fmla="*/ 808 w 808"/>
              <a:gd name="T15" fmla="*/ 3984 h 3984"/>
            </a:gdLst>
            <a:ahLst/>
            <a:cxnLst>
              <a:cxn ang="T8">
                <a:pos x="T0" y="T1"/>
              </a:cxn>
              <a:cxn ang="T9">
                <a:pos x="T2" y="T3"/>
              </a:cxn>
              <a:cxn ang="T10">
                <a:pos x="T4" y="T5"/>
              </a:cxn>
              <a:cxn ang="T11">
                <a:pos x="T6" y="T7"/>
              </a:cxn>
            </a:cxnLst>
            <a:rect l="T12" t="T13" r="T14" b="T15"/>
            <a:pathLst>
              <a:path w="808" h="3984">
                <a:moveTo>
                  <a:pt x="0" y="1972"/>
                </a:moveTo>
                <a:lnTo>
                  <a:pt x="808" y="0"/>
                </a:lnTo>
                <a:lnTo>
                  <a:pt x="808" y="3984"/>
                </a:lnTo>
                <a:lnTo>
                  <a:pt x="0" y="1972"/>
                </a:lnTo>
                <a:close/>
              </a:path>
            </a:pathLst>
          </a:custGeom>
          <a:solidFill>
            <a:srgbClr val="99CCFF">
              <a:alpha val="50195"/>
            </a:srgbClr>
          </a:solidFill>
          <a:ln w="12700">
            <a:solidFill>
              <a:schemeClr val="tx1"/>
            </a:solidFill>
            <a:round/>
            <a:headEnd type="none" w="sm" len="sm"/>
            <a:tailEnd type="none" w="sm" len="sm"/>
          </a:ln>
        </p:spPr>
        <p:txBody>
          <a:bodyPr/>
          <a:lstStyle/>
          <a:p>
            <a:endParaRPr lang="en-US" dirty="0"/>
          </a:p>
        </p:txBody>
      </p:sp>
      <p:sp>
        <p:nvSpPr>
          <p:cNvPr id="12" name="Rectangle 1043"/>
          <p:cNvSpPr>
            <a:spLocks noChangeArrowheads="1"/>
          </p:cNvSpPr>
          <p:nvPr/>
        </p:nvSpPr>
        <p:spPr bwMode="auto">
          <a:xfrm>
            <a:off x="5773738" y="412750"/>
            <a:ext cx="3276600" cy="5791200"/>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b="1" i="1"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 </a:t>
            </a:r>
            <a:r>
              <a:rPr lang="en-US" sz="1400" b="1" i="1" u="sng"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Reconnaissance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ＭＳ Ｐゴシック"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Mapping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Port Scanning, OS Finger-</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SSL Support</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Testing SSL</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Nikto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Web Spidering with </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wget, ZAP, and Burp</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Spidering Results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Linked Servers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Sniffing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Session Analysis</a:t>
            </a:r>
          </a:p>
        </p:txBody>
      </p:sp>
      <p:sp>
        <p:nvSpPr>
          <p:cNvPr id="13" name="Rectangle 1043"/>
          <p:cNvSpPr>
            <a:spLocks noChangeArrowheads="1"/>
          </p:cNvSpPr>
          <p:nvPr/>
        </p:nvSpPr>
        <p:spPr bwMode="auto">
          <a:xfrm>
            <a:off x="5773738" y="276753"/>
            <a:ext cx="3276600" cy="6011862"/>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dirty="0">
                <a:latin typeface="Tahoma" pitchFamily="34" charset="0"/>
                <a:ea typeface="MS PGothic" pitchFamily="34" charset="-128"/>
                <a:cs typeface="+mn-cs"/>
              </a:rPr>
              <a:t> Reconnaissance</a:t>
            </a:r>
          </a:p>
          <a:p>
            <a:pPr>
              <a:spcBef>
                <a:spcPts val="200"/>
              </a:spcBef>
              <a:buFont typeface="Arial" pitchFamily="34" charset="0"/>
              <a:buChar char="•"/>
              <a:defRPr/>
            </a:pPr>
            <a:r>
              <a:rPr lang="en-US" sz="1400" dirty="0">
                <a:latin typeface="Tahoma" pitchFamily="34" charset="0"/>
                <a:ea typeface="MS PGothic"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MS PGothic"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MS PGothic"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MS PGothic" pitchFamily="34" charset="-128"/>
                <a:cs typeface="+mn-cs"/>
              </a:rPr>
              <a:t> Mapping</a:t>
            </a:r>
          </a:p>
          <a:p>
            <a:pPr>
              <a:spcBef>
                <a:spcPts val="200"/>
              </a:spcBef>
              <a:buFont typeface="Arial" pitchFamily="34" charset="0"/>
              <a:buChar char="•"/>
              <a:defRPr/>
            </a:pPr>
            <a:r>
              <a:rPr lang="en-US" sz="1400" dirty="0">
                <a:latin typeface="Tahoma" pitchFamily="34" charset="0"/>
                <a:ea typeface="MS PGothic" pitchFamily="34" charset="-128"/>
                <a:cs typeface="+mn-cs"/>
              </a:rPr>
              <a:t> Port Scanning, OS Finger-</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MS PGothic"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MS PGothic" pitchFamily="34" charset="-128"/>
                <a:cs typeface="+mn-cs"/>
              </a:rPr>
              <a:t> Analyzing HTTPS Support</a:t>
            </a:r>
          </a:p>
          <a:p>
            <a:pPr>
              <a:spcBef>
                <a:spcPts val="200"/>
              </a:spcBef>
              <a:buFont typeface="Arial" pitchFamily="34" charset="0"/>
              <a:buChar char="•"/>
              <a:defRPr/>
            </a:pPr>
            <a:r>
              <a:rPr lang="en-US" sz="1400" dirty="0">
                <a:latin typeface="Tahoma" pitchFamily="34" charset="0"/>
                <a:ea typeface="MS PGothic" pitchFamily="34" charset="-128"/>
                <a:cs typeface="+mn-cs"/>
              </a:rPr>
              <a:t> Exercise: Testing HTTPS</a:t>
            </a:r>
          </a:p>
          <a:p>
            <a:pPr>
              <a:spcBef>
                <a:spcPts val="200"/>
              </a:spcBef>
              <a:buFont typeface="Arial" pitchFamily="34" charset="0"/>
              <a:buChar char="•"/>
              <a:defRPr/>
            </a:pPr>
            <a:r>
              <a:rPr lang="en-US" sz="1400" dirty="0">
                <a:latin typeface="Tahoma" pitchFamily="34" charset="0"/>
                <a:ea typeface="MS PGothic"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MS PGothic"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MS PGothic" pitchFamily="34" charset="-128"/>
                <a:cs typeface="+mn-cs"/>
              </a:rPr>
              <a:t> Exercise: Nikto</a:t>
            </a:r>
          </a:p>
          <a:p>
            <a:pPr>
              <a:spcBef>
                <a:spcPts val="200"/>
              </a:spcBef>
              <a:buFont typeface="Arial" pitchFamily="34" charset="0"/>
              <a:buChar char="•"/>
              <a:defRPr/>
            </a:pPr>
            <a:r>
              <a:rPr lang="en-US" sz="1400" dirty="0">
                <a:latin typeface="Tahoma" pitchFamily="34" charset="0"/>
                <a:ea typeface="MS PGothic"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MS PGothic" pitchFamily="34" charset="-128"/>
                <a:cs typeface="+mn-cs"/>
              </a:rPr>
              <a:t> Exercise: Web Spidering with </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wget, ZAP, and Burp</a:t>
            </a:r>
          </a:p>
          <a:p>
            <a:pPr>
              <a:spcBef>
                <a:spcPts val="200"/>
              </a:spcBef>
              <a:buFont typeface="Arial" pitchFamily="34" charset="0"/>
              <a:buChar char="•"/>
              <a:defRPr/>
            </a:pPr>
            <a:r>
              <a:rPr lang="en-US" sz="1400" dirty="0">
                <a:latin typeface="Tahoma" pitchFamily="34" charset="0"/>
                <a:ea typeface="MS PGothic" pitchFamily="34" charset="-128"/>
                <a:cs typeface="+mn-cs"/>
              </a:rPr>
              <a:t> Analyzing Spidering Results</a:t>
            </a:r>
          </a:p>
          <a:p>
            <a:pPr>
              <a:spcBef>
                <a:spcPts val="200"/>
              </a:spcBef>
              <a:buFont typeface="Arial" pitchFamily="34" charset="0"/>
              <a:buChar char="•"/>
              <a:defRPr/>
            </a:pPr>
            <a:r>
              <a:rPr lang="en-US" sz="1400" b="1" i="1" dirty="0">
                <a:solidFill>
                  <a:srgbClr val="FF0000"/>
                </a:solidFill>
                <a:latin typeface="Tahoma" pitchFamily="34" charset="0"/>
                <a:ea typeface="MS PGothic"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MS PGothic"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MS PGothic"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Session Analysis</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Rectangle 2"/>
          <p:cNvSpPr>
            <a:spLocks noGrp="1" noChangeArrowheads="1"/>
          </p:cNvSpPr>
          <p:nvPr>
            <p:ph type="title"/>
          </p:nvPr>
        </p:nvSpPr>
        <p:spPr/>
        <p:txBody>
          <a:bodyPr/>
          <a:lstStyle/>
          <a:p>
            <a:r>
              <a:rPr lang="en-US" dirty="0">
                <a:latin typeface="Tahoma" charset="0"/>
                <a:ea typeface="MS PGothic" charset="0"/>
              </a:rPr>
              <a:t>Charting the Application Flow</a:t>
            </a:r>
          </a:p>
        </p:txBody>
      </p:sp>
      <p:sp>
        <p:nvSpPr>
          <p:cNvPr id="308226" name="Rectangle 3"/>
          <p:cNvSpPr>
            <a:spLocks noGrp="1" noChangeArrowheads="1"/>
          </p:cNvSpPr>
          <p:nvPr>
            <p:ph idx="1"/>
          </p:nvPr>
        </p:nvSpPr>
        <p:spPr bwMode="gray">
          <a:xfrm>
            <a:off x="360363" y="1691640"/>
            <a:ext cx="8382000" cy="4114800"/>
          </a:xfrm>
          <a:solidFill>
            <a:srgbClr val="FFFFFF"/>
          </a:solidFill>
        </p:spPr>
        <p:txBody>
          <a:bodyPr/>
          <a:lstStyle/>
          <a:p>
            <a:pPr>
              <a:lnSpc>
                <a:spcPct val="90000"/>
              </a:lnSpc>
            </a:pPr>
            <a:r>
              <a:rPr lang="en-US" sz="2600" dirty="0">
                <a:latin typeface="Tahoma" charset="0"/>
                <a:ea typeface="MS PGothic" charset="0"/>
                <a:cs typeface="MS PGothic" charset="0"/>
              </a:rPr>
              <a:t>Pen testers need to understand and document an application's logic flow between pages and functions</a:t>
            </a:r>
          </a:p>
          <a:p>
            <a:pPr>
              <a:lnSpc>
                <a:spcPct val="90000"/>
              </a:lnSpc>
            </a:pPr>
            <a:r>
              <a:rPr lang="en-US" sz="2600" dirty="0">
                <a:latin typeface="Tahoma" charset="0"/>
                <a:ea typeface="MS PGothic" charset="0"/>
                <a:cs typeface="MS PGothic" charset="0"/>
              </a:rPr>
              <a:t>Flow charting enables an attacker to see the path through an app graphically </a:t>
            </a:r>
          </a:p>
          <a:p>
            <a:pPr>
              <a:lnSpc>
                <a:spcPct val="90000"/>
              </a:lnSpc>
            </a:pPr>
            <a:r>
              <a:rPr lang="en-US" sz="2600" dirty="0">
                <a:latin typeface="Tahoma" charset="0"/>
                <a:ea typeface="MS PGothic" charset="0"/>
                <a:cs typeface="MS PGothic" charset="0"/>
              </a:rPr>
              <a:t>Two different flows should be charted</a:t>
            </a:r>
          </a:p>
          <a:p>
            <a:pPr lvl="1">
              <a:lnSpc>
                <a:spcPct val="90000"/>
              </a:lnSpc>
            </a:pPr>
            <a:r>
              <a:rPr lang="en-US" sz="2200" dirty="0">
                <a:latin typeface="Tahoma" charset="0"/>
                <a:ea typeface="MS PGothic" charset="0"/>
                <a:cs typeface="MS PGothic" charset="0"/>
              </a:rPr>
              <a:t>Normal Usage and Abusive Usage</a:t>
            </a:r>
          </a:p>
          <a:p>
            <a:pPr>
              <a:lnSpc>
                <a:spcPct val="90000"/>
              </a:lnSpc>
            </a:pPr>
            <a:r>
              <a:rPr lang="en-US" sz="2600" dirty="0">
                <a:latin typeface="Tahoma" charset="0"/>
                <a:ea typeface="MS PGothic" charset="0"/>
                <a:cs typeface="MS PGothic" charset="0"/>
              </a:rPr>
              <a:t>Charting methods:</a:t>
            </a:r>
          </a:p>
          <a:p>
            <a:pPr lvl="1">
              <a:lnSpc>
                <a:spcPct val="90000"/>
              </a:lnSpc>
            </a:pPr>
            <a:r>
              <a:rPr lang="en-US" sz="2200" dirty="0">
                <a:latin typeface="Tahoma" charset="0"/>
                <a:ea typeface="MS PGothic" charset="0"/>
                <a:cs typeface="MS PGothic" charset="0"/>
              </a:rPr>
              <a:t>Simple pen and paper</a:t>
            </a:r>
          </a:p>
          <a:p>
            <a:pPr lvl="1">
              <a:lnSpc>
                <a:spcPct val="90000"/>
              </a:lnSpc>
            </a:pPr>
            <a:r>
              <a:rPr lang="en-US" sz="2200" dirty="0">
                <a:latin typeface="Tahoma" charset="0"/>
                <a:ea typeface="MS PGothic" charset="0"/>
                <a:cs typeface="MS PGothic" charset="0"/>
              </a:rPr>
              <a:t>Diagramming software</a:t>
            </a:r>
          </a:p>
          <a:p>
            <a:pPr lvl="1">
              <a:lnSpc>
                <a:spcPct val="90000"/>
              </a:lnSpc>
            </a:pPr>
            <a:r>
              <a:rPr lang="en-US" sz="2200" dirty="0">
                <a:latin typeface="Tahoma" charset="0"/>
                <a:ea typeface="MS PGothic" charset="0"/>
                <a:cs typeface="MS PGothic" charset="0"/>
              </a:rPr>
              <a:t>Spidering software</a:t>
            </a:r>
          </a:p>
        </p:txBody>
      </p:sp>
      <p:graphicFrame>
        <p:nvGraphicFramePr>
          <p:cNvPr id="5" name="Diagram 4"/>
          <p:cNvGraphicFramePr/>
          <p:nvPr/>
        </p:nvGraphicFramePr>
        <p:xfrm>
          <a:off x="4452076" y="3942413"/>
          <a:ext cx="4080422" cy="2253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Rectangle 2"/>
          <p:cNvSpPr>
            <a:spLocks noGrp="1" noChangeArrowheads="1"/>
          </p:cNvSpPr>
          <p:nvPr>
            <p:ph type="title"/>
          </p:nvPr>
        </p:nvSpPr>
        <p:spPr/>
        <p:txBody>
          <a:bodyPr/>
          <a:lstStyle/>
          <a:p>
            <a:r>
              <a:rPr lang="en-US" dirty="0">
                <a:latin typeface="Tahoma" charset="0"/>
                <a:ea typeface="MS PGothic" charset="0"/>
              </a:rPr>
              <a:t>App Flow Charting with</a:t>
            </a:r>
            <a:br>
              <a:rPr lang="en-US" dirty="0">
                <a:latin typeface="Tahoma" charset="0"/>
                <a:ea typeface="MS PGothic" charset="0"/>
              </a:rPr>
            </a:br>
            <a:r>
              <a:rPr lang="en-US" dirty="0">
                <a:latin typeface="Tahoma" charset="0"/>
                <a:ea typeface="MS PGothic" charset="0"/>
              </a:rPr>
              <a:t>Pen and Paper</a:t>
            </a:r>
          </a:p>
        </p:txBody>
      </p:sp>
      <p:sp>
        <p:nvSpPr>
          <p:cNvPr id="310274" name="Rectangle 3"/>
          <p:cNvSpPr>
            <a:spLocks noGrp="1" noChangeArrowheads="1"/>
          </p:cNvSpPr>
          <p:nvPr>
            <p:ph idx="1"/>
          </p:nvPr>
        </p:nvSpPr>
        <p:spPr>
          <a:xfrm>
            <a:off x="685800" y="1600200"/>
            <a:ext cx="7772400" cy="3248025"/>
          </a:xfrm>
        </p:spPr>
        <p:txBody>
          <a:bodyPr/>
          <a:lstStyle/>
          <a:p>
            <a:r>
              <a:rPr lang="en-US" sz="1800" dirty="0">
                <a:latin typeface="Tahoma" charset="0"/>
                <a:ea typeface="MS PGothic" charset="0"/>
                <a:cs typeface="MS PGothic" charset="0"/>
              </a:rPr>
              <a:t>Most familiar method</a:t>
            </a:r>
          </a:p>
          <a:p>
            <a:r>
              <a:rPr lang="en-US" sz="1800" dirty="0">
                <a:latin typeface="Tahoma" charset="0"/>
                <a:ea typeface="MS PGothic" charset="0"/>
                <a:cs typeface="MS PGothic" charset="0"/>
              </a:rPr>
              <a:t>Sketch out a diagram listing pages</a:t>
            </a:r>
          </a:p>
          <a:p>
            <a:r>
              <a:rPr lang="en-US" sz="1800" dirty="0">
                <a:latin typeface="Tahoma" charset="0"/>
                <a:ea typeface="MS PGothic" charset="0"/>
                <a:cs typeface="MS PGothic" charset="0"/>
              </a:rPr>
              <a:t>As we move from page to page, connect them with a line</a:t>
            </a:r>
          </a:p>
          <a:p>
            <a:pPr lvl="1"/>
            <a:r>
              <a:rPr lang="en-US" sz="1400" dirty="0">
                <a:latin typeface="Tahoma" charset="0"/>
                <a:ea typeface="MS PGothic" charset="0"/>
                <a:cs typeface="MS PGothic" charset="0"/>
              </a:rPr>
              <a:t>Multiple lines will connect a page to all of the others</a:t>
            </a:r>
          </a:p>
          <a:p>
            <a:r>
              <a:rPr lang="en-US" sz="1800" dirty="0">
                <a:latin typeface="Tahoma" charset="0"/>
                <a:ea typeface="MS PGothic" charset="0"/>
                <a:cs typeface="MS PGothic" charset="0"/>
              </a:rPr>
              <a:t>Notes for each page</a:t>
            </a:r>
          </a:p>
          <a:p>
            <a:pPr lvl="1"/>
            <a:r>
              <a:rPr lang="en-US" sz="1400" dirty="0">
                <a:latin typeface="Tahoma" charset="0"/>
                <a:ea typeface="MS PGothic" charset="0"/>
                <a:cs typeface="MS PGothic" charset="0"/>
              </a:rPr>
              <a:t>Interesting parameters</a:t>
            </a:r>
          </a:p>
          <a:p>
            <a:pPr lvl="1"/>
            <a:r>
              <a:rPr lang="en-US" sz="1400" dirty="0">
                <a:latin typeface="Tahoma" charset="0"/>
                <a:ea typeface="MS PGothic" charset="0"/>
                <a:cs typeface="MS PGothic" charset="0"/>
              </a:rPr>
              <a:t>Forms or interesting content</a:t>
            </a:r>
          </a:p>
          <a:p>
            <a:r>
              <a:rPr lang="en-US" sz="1800" dirty="0">
                <a:latin typeface="Tahoma" charset="0"/>
                <a:ea typeface="MS PGothic" charset="0"/>
                <a:cs typeface="MS PGothic" charset="0"/>
              </a:rPr>
              <a:t>Pros:</a:t>
            </a:r>
            <a:r>
              <a:rPr lang="en-US" sz="1600" dirty="0">
                <a:latin typeface="Tahoma" charset="0"/>
                <a:ea typeface="MS PGothic" charset="0"/>
                <a:cs typeface="MS PGothic" charset="0"/>
              </a:rPr>
              <a:t> </a:t>
            </a:r>
          </a:p>
          <a:p>
            <a:pPr lvl="1"/>
            <a:r>
              <a:rPr lang="en-US" sz="1400" dirty="0">
                <a:latin typeface="Tahoma" charset="0"/>
                <a:ea typeface="MS PGothic" charset="0"/>
                <a:cs typeface="MS PGothic" charset="0"/>
              </a:rPr>
              <a:t>Inexpensive, quick and easy</a:t>
            </a:r>
          </a:p>
          <a:p>
            <a:r>
              <a:rPr lang="en-US" sz="1800" dirty="0">
                <a:latin typeface="Tahoma" charset="0"/>
                <a:ea typeface="MS PGothic" charset="0"/>
                <a:cs typeface="MS PGothic" charset="0"/>
              </a:rPr>
              <a:t>Cons:</a:t>
            </a:r>
            <a:r>
              <a:rPr lang="en-US" sz="1600" dirty="0">
                <a:latin typeface="Tahoma" charset="0"/>
                <a:ea typeface="MS PGothic" charset="0"/>
                <a:cs typeface="MS PGothic" charset="0"/>
              </a:rPr>
              <a:t> </a:t>
            </a:r>
          </a:p>
          <a:p>
            <a:pPr lvl="1"/>
            <a:r>
              <a:rPr lang="en-US" sz="1400" dirty="0">
                <a:latin typeface="Tahoma" charset="0"/>
                <a:ea typeface="MS PGothic" charset="0"/>
                <a:cs typeface="MS PGothic" charset="0"/>
              </a:rPr>
              <a:t>Sharing scribbles can be a problem, not directly usable in reports</a:t>
            </a:r>
          </a:p>
        </p:txBody>
      </p:sp>
      <p:pic>
        <p:nvPicPr>
          <p:cNvPr id="310275" name="Picture 4" descr="mapping.jpeg"/>
          <p:cNvPicPr>
            <a:picLocks noChangeAspect="1"/>
          </p:cNvPicPr>
          <p:nvPr/>
        </p:nvPicPr>
        <p:blipFill>
          <a:blip r:embed="rId3" cstate="print">
            <a:lum bright="-12000" contrast="8000"/>
            <a:extLst>
              <a:ext uri="{28A0092B-C50C-407E-A947-70E740481C1C}">
                <a14:useLocalDpi xmlns:a14="http://schemas.microsoft.com/office/drawing/2010/main"/>
              </a:ext>
            </a:extLst>
          </a:blip>
          <a:srcRect/>
          <a:stretch>
            <a:fillRect/>
          </a:stretch>
        </p:blipFill>
        <p:spPr bwMode="auto">
          <a:xfrm>
            <a:off x="1031875" y="5073650"/>
            <a:ext cx="6884988" cy="1603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0276" name="Picture 5"/>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5907088" y="2754313"/>
            <a:ext cx="3121025" cy="2459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2"/>
          <p:cNvSpPr>
            <a:spLocks noGrp="1" noChangeArrowheads="1"/>
          </p:cNvSpPr>
          <p:nvPr>
            <p:ph type="title"/>
          </p:nvPr>
        </p:nvSpPr>
        <p:spPr>
          <a:xfrm>
            <a:off x="685800" y="137478"/>
            <a:ext cx="7772400" cy="1143000"/>
          </a:xfrm>
        </p:spPr>
        <p:txBody>
          <a:bodyPr/>
          <a:lstStyle/>
          <a:p>
            <a:r>
              <a:rPr lang="en-US" dirty="0">
                <a:latin typeface="Tahoma" charset="0"/>
                <a:ea typeface="MS PGothic" charset="0"/>
              </a:rPr>
              <a:t>App Flow Charting with Diagramming Software</a:t>
            </a:r>
          </a:p>
        </p:txBody>
      </p:sp>
      <p:sp>
        <p:nvSpPr>
          <p:cNvPr id="312322" name="Rectangle 3"/>
          <p:cNvSpPr>
            <a:spLocks noGrp="1" noChangeArrowheads="1"/>
          </p:cNvSpPr>
          <p:nvPr>
            <p:ph idx="1"/>
          </p:nvPr>
        </p:nvSpPr>
        <p:spPr>
          <a:xfrm>
            <a:off x="277813" y="1981200"/>
            <a:ext cx="4217987" cy="4346575"/>
          </a:xfrm>
        </p:spPr>
        <p:txBody>
          <a:bodyPr/>
          <a:lstStyle/>
          <a:p>
            <a:pPr>
              <a:spcBef>
                <a:spcPts val="200"/>
              </a:spcBef>
            </a:pPr>
            <a:r>
              <a:rPr lang="en-US" sz="2200" dirty="0">
                <a:latin typeface="Tahoma" charset="0"/>
                <a:ea typeface="MS PGothic" charset="0"/>
                <a:cs typeface="MS PGothic" charset="0"/>
              </a:rPr>
              <a:t>Using various graphing tools, we can build the site map</a:t>
            </a:r>
          </a:p>
          <a:p>
            <a:pPr lvl="1">
              <a:spcBef>
                <a:spcPts val="200"/>
              </a:spcBef>
            </a:pPr>
            <a:r>
              <a:rPr lang="en-US" sz="1900" dirty="0">
                <a:latin typeface="Tahoma" charset="0"/>
                <a:ea typeface="MS PGothic" charset="0"/>
                <a:cs typeface="MS PGothic" charset="0"/>
              </a:rPr>
              <a:t>Examples include Visio, Kivio, and Omnigraffle</a:t>
            </a:r>
          </a:p>
          <a:p>
            <a:pPr>
              <a:spcBef>
                <a:spcPts val="200"/>
              </a:spcBef>
            </a:pPr>
            <a:r>
              <a:rPr lang="en-US" sz="2200" dirty="0">
                <a:latin typeface="Tahoma" charset="0"/>
                <a:ea typeface="MS PGothic" charset="0"/>
                <a:cs typeface="MS PGothic" charset="0"/>
              </a:rPr>
              <a:t>Note each page and the links between pages representing application logic flow</a:t>
            </a:r>
          </a:p>
          <a:p>
            <a:pPr>
              <a:spcBef>
                <a:spcPts val="200"/>
              </a:spcBef>
            </a:pPr>
            <a:r>
              <a:rPr lang="en-US" sz="2200" dirty="0">
                <a:latin typeface="Tahoma" charset="0"/>
                <a:ea typeface="MS PGothic" charset="0"/>
                <a:cs typeface="MS PGothic" charset="0"/>
              </a:rPr>
              <a:t>The one major benefit is the amount of data per page that can be stored</a:t>
            </a:r>
          </a:p>
          <a:p>
            <a:pPr lvl="1">
              <a:spcBef>
                <a:spcPts val="200"/>
              </a:spcBef>
            </a:pPr>
            <a:r>
              <a:rPr lang="en-US" sz="1900" dirty="0">
                <a:latin typeface="Tahoma" charset="0"/>
                <a:ea typeface="MS PGothic" charset="0"/>
                <a:cs typeface="MS PGothic" charset="0"/>
              </a:rPr>
              <a:t>Limited only by your hard drive</a:t>
            </a:r>
          </a:p>
        </p:txBody>
      </p:sp>
      <p:pic>
        <p:nvPicPr>
          <p:cNvPr id="312323"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02150" y="1905000"/>
            <a:ext cx="4489450"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2324" name="TextBox 3"/>
          <p:cNvSpPr txBox="1">
            <a:spLocks noChangeArrowheads="1"/>
          </p:cNvSpPr>
          <p:nvPr/>
        </p:nvSpPr>
        <p:spPr bwMode="gray">
          <a:xfrm>
            <a:off x="7239000" y="5181600"/>
            <a:ext cx="1600200" cy="73818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400" dirty="0">
                <a:latin typeface="Times New Roman" charset="0"/>
                <a:cs typeface="Times New Roman" charset="0"/>
              </a:rPr>
              <a:t>As of Visio 2003, web mapping is a feature</a:t>
            </a:r>
          </a:p>
        </p:txBody>
      </p:sp>
      <p:sp>
        <p:nvSpPr>
          <p:cNvPr id="312325" name="Left Arrow 4"/>
          <p:cNvSpPr>
            <a:spLocks noChangeArrowheads="1"/>
          </p:cNvSpPr>
          <p:nvPr/>
        </p:nvSpPr>
        <p:spPr bwMode="auto">
          <a:xfrm rot="4025600">
            <a:off x="7442200" y="4556125"/>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dirty="0"/>
          </a:p>
        </p:txBody>
      </p:sp>
      <p:sp>
        <p:nvSpPr>
          <p:cNvPr id="312326" name="TextBox 3"/>
          <p:cNvSpPr txBox="1">
            <a:spLocks noChangeArrowheads="1"/>
          </p:cNvSpPr>
          <p:nvPr/>
        </p:nvSpPr>
        <p:spPr bwMode="gray">
          <a:xfrm>
            <a:off x="4572000" y="2971800"/>
            <a:ext cx="990600" cy="73818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400" dirty="0">
                <a:latin typeface="Times New Roman" charset="0"/>
                <a:cs typeface="Times New Roman" charset="0"/>
              </a:rPr>
              <a:t>Visio icons with connectors</a:t>
            </a:r>
          </a:p>
        </p:txBody>
      </p:sp>
      <p:sp>
        <p:nvSpPr>
          <p:cNvPr id="312327" name="Left Arrow 4"/>
          <p:cNvSpPr>
            <a:spLocks noChangeArrowheads="1"/>
          </p:cNvSpPr>
          <p:nvPr/>
        </p:nvSpPr>
        <p:spPr bwMode="auto">
          <a:xfrm rot="9734355">
            <a:off x="4930775" y="2547938"/>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dirty="0"/>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2"/>
          <p:cNvSpPr>
            <a:spLocks noGrp="1" noChangeArrowheads="1"/>
          </p:cNvSpPr>
          <p:nvPr>
            <p:ph type="title"/>
          </p:nvPr>
        </p:nvSpPr>
        <p:spPr>
          <a:xfrm>
            <a:off x="685800" y="137478"/>
            <a:ext cx="7772400" cy="1143000"/>
          </a:xfrm>
        </p:spPr>
        <p:txBody>
          <a:bodyPr/>
          <a:lstStyle/>
          <a:p>
            <a:r>
              <a:rPr lang="en-US" dirty="0">
                <a:latin typeface="Tahoma" charset="0"/>
                <a:ea typeface="MS PGothic" charset="0"/>
              </a:rPr>
              <a:t>App Flow Charting with</a:t>
            </a:r>
            <a:br>
              <a:rPr lang="en-US" dirty="0">
                <a:latin typeface="Tahoma" charset="0"/>
                <a:ea typeface="MS PGothic" charset="0"/>
              </a:rPr>
            </a:br>
            <a:r>
              <a:rPr lang="en-US" dirty="0">
                <a:latin typeface="Tahoma" charset="0"/>
                <a:ea typeface="MS PGothic" charset="0"/>
              </a:rPr>
              <a:t>Spidering Software</a:t>
            </a:r>
          </a:p>
        </p:txBody>
      </p:sp>
      <p:sp>
        <p:nvSpPr>
          <p:cNvPr id="314370" name="Rectangle 3"/>
          <p:cNvSpPr>
            <a:spLocks noGrp="1" noChangeArrowheads="1"/>
          </p:cNvSpPr>
          <p:nvPr>
            <p:ph idx="1"/>
          </p:nvPr>
        </p:nvSpPr>
        <p:spPr>
          <a:xfrm>
            <a:off x="304800" y="1645920"/>
            <a:ext cx="5029200" cy="4114800"/>
          </a:xfrm>
        </p:spPr>
        <p:txBody>
          <a:bodyPr/>
          <a:lstStyle/>
          <a:p>
            <a:r>
              <a:rPr lang="en-US" sz="2800" dirty="0">
                <a:latin typeface="Tahoma" charset="0"/>
                <a:ea typeface="MS PGothic" charset="0"/>
                <a:cs typeface="MS PGothic" charset="0"/>
              </a:rPr>
              <a:t>Some spidering tools generate their output of spidered links in a graphical format</a:t>
            </a:r>
          </a:p>
          <a:p>
            <a:pPr lvl="1"/>
            <a:r>
              <a:rPr lang="en-US" sz="2400" dirty="0">
                <a:latin typeface="Tahoma" charset="0"/>
                <a:ea typeface="MS PGothic" charset="0"/>
                <a:cs typeface="MS PGothic" charset="0"/>
              </a:rPr>
              <a:t>If not, most will at least record and display lists of inter-related links</a:t>
            </a:r>
          </a:p>
          <a:p>
            <a:r>
              <a:rPr lang="en-US" sz="2800" dirty="0">
                <a:latin typeface="Tahoma" charset="0"/>
                <a:ea typeface="MS PGothic" charset="0"/>
                <a:cs typeface="MS PGothic" charset="0"/>
              </a:rPr>
              <a:t>Use the results to identify relationships</a:t>
            </a:r>
          </a:p>
        </p:txBody>
      </p:sp>
      <p:pic>
        <p:nvPicPr>
          <p:cNvPr id="2" name="Picture 1">
            <a:extLst>
              <a:ext uri="{FF2B5EF4-FFF2-40B4-BE49-F238E27FC236}">
                <a16:creationId xmlns:a16="http://schemas.microsoft.com/office/drawing/2014/main" id="{8A3AD109-FDB7-472C-B663-B0E3485C85F8}"/>
              </a:ext>
            </a:extLst>
          </p:cNvPr>
          <p:cNvPicPr>
            <a:picLocks noChangeAspect="1"/>
          </p:cNvPicPr>
          <p:nvPr/>
        </p:nvPicPr>
        <p:blipFill>
          <a:blip r:embed="rId3"/>
          <a:stretch>
            <a:fillRect/>
          </a:stretch>
        </p:blipFill>
        <p:spPr>
          <a:xfrm>
            <a:off x="5396138" y="1589196"/>
            <a:ext cx="2375397" cy="4526419"/>
          </a:xfrm>
          <a:prstGeom prst="rect">
            <a:avLst/>
          </a:prstGeom>
        </p:spPr>
      </p:pic>
      <p:sp>
        <p:nvSpPr>
          <p:cNvPr id="314372" name="TextBox 3"/>
          <p:cNvSpPr txBox="1">
            <a:spLocks noChangeArrowheads="1"/>
          </p:cNvSpPr>
          <p:nvPr/>
        </p:nvSpPr>
        <p:spPr bwMode="gray">
          <a:xfrm>
            <a:off x="7543800" y="4079875"/>
            <a:ext cx="1600200" cy="5238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400" dirty="0">
                <a:latin typeface="Times New Roman" charset="0"/>
                <a:cs typeface="Times New Roman" charset="0"/>
              </a:rPr>
              <a:t>Sitemap within the Burp Suite</a:t>
            </a:r>
          </a:p>
        </p:txBody>
      </p:sp>
      <p:sp>
        <p:nvSpPr>
          <p:cNvPr id="314373" name="Left Arrow 4"/>
          <p:cNvSpPr>
            <a:spLocks noChangeArrowheads="1"/>
          </p:cNvSpPr>
          <p:nvPr/>
        </p:nvSpPr>
        <p:spPr bwMode="auto">
          <a:xfrm rot="2369003">
            <a:off x="7234276" y="3347996"/>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dirty="0"/>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Rectangle 1041"/>
          <p:cNvSpPr>
            <a:spLocks noGrp="1" noChangeArrowheads="1"/>
          </p:cNvSpPr>
          <p:nvPr>
            <p:ph type="title"/>
          </p:nvPr>
        </p:nvSpPr>
        <p:spPr>
          <a:noFill/>
        </p:spPr>
        <p:txBody>
          <a:bodyPr/>
          <a:lstStyle/>
          <a:p>
            <a:pPr algn="l"/>
            <a:r>
              <a:rPr lang="en-US" dirty="0">
                <a:latin typeface="Tahoma" charset="0"/>
                <a:ea typeface="MS PGothic" charset="0"/>
              </a:rPr>
              <a:t>Course Roadmap</a:t>
            </a:r>
          </a:p>
        </p:txBody>
      </p:sp>
      <p:sp>
        <p:nvSpPr>
          <p:cNvPr id="6" name="Rectangle 1042"/>
          <p:cNvSpPr>
            <a:spLocks noChangeArrowheads="1"/>
          </p:cNvSpPr>
          <p:nvPr/>
        </p:nvSpPr>
        <p:spPr bwMode="auto">
          <a:xfrm>
            <a:off x="152400" y="1905000"/>
            <a:ext cx="8458200" cy="4114800"/>
          </a:xfrm>
          <a:prstGeom prst="rect">
            <a:avLst/>
          </a:prstGeom>
          <a:noFill/>
          <a:ln w="9525">
            <a:noFill/>
            <a:miter lim="800000"/>
            <a:headEnd/>
            <a:tailEnd/>
          </a:ln>
          <a:effectLst/>
        </p:spPr>
        <p:txBody>
          <a:bodyPr/>
          <a:lstStyle/>
          <a:p>
            <a:pPr marL="342900" indent="-342900">
              <a:buFontTx/>
              <a:buChar char="•"/>
              <a:defRPr/>
            </a:pPr>
            <a:r>
              <a:rPr lang="en-US" sz="3200" dirty="0">
                <a:effectLst>
                  <a:outerShdw blurRad="38100" dist="38100" dir="2700000" algn="tl">
                    <a:srgbClr val="C0C0C0"/>
                  </a:outerShdw>
                </a:effectLst>
                <a:latin typeface="Tahoma" pitchFamily="34" charset="0"/>
                <a:ea typeface="ＭＳ Ｐゴシック" pitchFamily="34" charset="-128"/>
                <a:cs typeface="+mn-cs"/>
              </a:rPr>
              <a:t>Attacker's View, </a:t>
            </a:r>
            <a:br>
              <a:rPr lang="en-US" sz="3200" dirty="0">
                <a:effectLst>
                  <a:outerShdw blurRad="38100" dist="38100" dir="2700000" algn="tl">
                    <a:srgbClr val="C0C0C0"/>
                  </a:outerShdw>
                </a:effectLst>
                <a:latin typeface="Tahoma" pitchFamily="34" charset="0"/>
                <a:ea typeface="ＭＳ Ｐゴシック" pitchFamily="34" charset="-128"/>
                <a:cs typeface="+mn-cs"/>
              </a:rPr>
            </a:br>
            <a:r>
              <a:rPr lang="en-US" sz="3200" dirty="0">
                <a:effectLst>
                  <a:outerShdw blurRad="38100" dist="38100" dir="2700000" algn="tl">
                    <a:srgbClr val="C0C0C0"/>
                  </a:outerShdw>
                </a:effectLst>
                <a:latin typeface="Tahoma" pitchFamily="34" charset="0"/>
                <a:ea typeface="ＭＳ Ｐゴシック" pitchFamily="34" charset="-128"/>
                <a:cs typeface="+mn-cs"/>
              </a:rPr>
              <a:t>Pen-Testing &amp; Scoping</a:t>
            </a:r>
          </a:p>
          <a:p>
            <a:pPr marL="342900" indent="-342900">
              <a:buFontTx/>
              <a:buChar char="•"/>
              <a:defRPr/>
            </a:pPr>
            <a:r>
              <a:rPr lang="en-US" sz="3200" b="1" i="1" u="sng" dirty="0">
                <a:solidFill>
                  <a:srgbClr val="FF0000"/>
                </a:solidFill>
                <a:latin typeface="Tahoma" pitchFamily="34" charset="0"/>
                <a:ea typeface="ＭＳ Ｐゴシック" pitchFamily="34" charset="-128"/>
                <a:cs typeface="+mn-cs"/>
              </a:rPr>
              <a:t>Recon &amp; Mapping</a:t>
            </a:r>
          </a:p>
          <a:p>
            <a:pPr marL="342900" indent="-342900">
              <a:buFontTx/>
              <a:buChar char="•"/>
              <a:defRPr/>
            </a:pPr>
            <a:r>
              <a:rPr lang="en-US" sz="3200" dirty="0">
                <a:latin typeface="Tahoma" pitchFamily="34" charset="0"/>
                <a:ea typeface="ＭＳ Ｐゴシック" pitchFamily="34" charset="-128"/>
                <a:cs typeface="+mn-cs"/>
              </a:rPr>
              <a:t>Application Discovery</a:t>
            </a:r>
          </a:p>
          <a:p>
            <a:pPr marL="342900" indent="-342900">
              <a:buFontTx/>
              <a:buChar char="•"/>
              <a:defRPr/>
            </a:pPr>
            <a:r>
              <a:rPr lang="en-US" sz="3200" dirty="0">
                <a:latin typeface="Tahoma" pitchFamily="34" charset="0"/>
                <a:ea typeface="ＭＳ Ｐゴシック" pitchFamily="34" charset="-128"/>
                <a:cs typeface="+mn-cs"/>
              </a:rPr>
              <a:t>Client-Side Discovery</a:t>
            </a:r>
          </a:p>
          <a:p>
            <a:pPr marL="342900" indent="-342900">
              <a:buFontTx/>
              <a:buChar char="•"/>
              <a:defRPr/>
            </a:pPr>
            <a:r>
              <a:rPr lang="en-US" sz="3200" dirty="0">
                <a:latin typeface="Tahoma" pitchFamily="34" charset="0"/>
                <a:ea typeface="ＭＳ Ｐゴシック" pitchFamily="34" charset="-128"/>
                <a:cs typeface="+mn-cs"/>
              </a:rPr>
              <a:t>Exploitation</a:t>
            </a:r>
          </a:p>
          <a:p>
            <a:pPr marL="342900" indent="-342900">
              <a:buFontTx/>
              <a:buChar char="•"/>
              <a:defRPr/>
            </a:pPr>
            <a:r>
              <a:rPr lang="en-US" sz="3200" dirty="0">
                <a:latin typeface="Tahoma" pitchFamily="34" charset="0"/>
                <a:ea typeface="ＭＳ Ｐゴシック" pitchFamily="34" charset="-128"/>
                <a:cs typeface="+mn-cs"/>
              </a:rPr>
              <a:t>Capture the Flag</a:t>
            </a:r>
            <a:endParaRPr lang="en-US" dirty="0">
              <a:latin typeface="Tahoma" pitchFamily="34" charset="0"/>
              <a:ea typeface="ＭＳ Ｐゴシック" pitchFamily="34" charset="-128"/>
              <a:cs typeface="+mn-cs"/>
            </a:endParaRPr>
          </a:p>
        </p:txBody>
      </p:sp>
      <p:sp>
        <p:nvSpPr>
          <p:cNvPr id="316419" name="Freeform 1044"/>
          <p:cNvSpPr>
            <a:spLocks/>
          </p:cNvSpPr>
          <p:nvPr/>
        </p:nvSpPr>
        <p:spPr bwMode="blackWhite">
          <a:xfrm>
            <a:off x="4249738" y="398463"/>
            <a:ext cx="1524000" cy="5791200"/>
          </a:xfrm>
          <a:custGeom>
            <a:avLst/>
            <a:gdLst>
              <a:gd name="T0" fmla="*/ 0 w 808"/>
              <a:gd name="T1" fmla="*/ 2147483647 h 3984"/>
              <a:gd name="T2" fmla="*/ 2147483647 w 808"/>
              <a:gd name="T3" fmla="*/ 0 h 3984"/>
              <a:gd name="T4" fmla="*/ 2147483647 w 808"/>
              <a:gd name="T5" fmla="*/ 2147483647 h 3984"/>
              <a:gd name="T6" fmla="*/ 0 w 808"/>
              <a:gd name="T7" fmla="*/ 2147483647 h 3984"/>
              <a:gd name="T8" fmla="*/ 0 60000 65536"/>
              <a:gd name="T9" fmla="*/ 0 60000 65536"/>
              <a:gd name="T10" fmla="*/ 0 60000 65536"/>
              <a:gd name="T11" fmla="*/ 0 60000 65536"/>
              <a:gd name="T12" fmla="*/ 0 w 808"/>
              <a:gd name="T13" fmla="*/ 0 h 3984"/>
              <a:gd name="T14" fmla="*/ 808 w 808"/>
              <a:gd name="T15" fmla="*/ 3984 h 3984"/>
            </a:gdLst>
            <a:ahLst/>
            <a:cxnLst>
              <a:cxn ang="T8">
                <a:pos x="T0" y="T1"/>
              </a:cxn>
              <a:cxn ang="T9">
                <a:pos x="T2" y="T3"/>
              </a:cxn>
              <a:cxn ang="T10">
                <a:pos x="T4" y="T5"/>
              </a:cxn>
              <a:cxn ang="T11">
                <a:pos x="T6" y="T7"/>
              </a:cxn>
            </a:cxnLst>
            <a:rect l="T12" t="T13" r="T14" b="T15"/>
            <a:pathLst>
              <a:path w="808" h="3984">
                <a:moveTo>
                  <a:pt x="0" y="1972"/>
                </a:moveTo>
                <a:lnTo>
                  <a:pt x="808" y="0"/>
                </a:lnTo>
                <a:lnTo>
                  <a:pt x="808" y="3984"/>
                </a:lnTo>
                <a:lnTo>
                  <a:pt x="0" y="1972"/>
                </a:lnTo>
                <a:close/>
              </a:path>
            </a:pathLst>
          </a:custGeom>
          <a:solidFill>
            <a:srgbClr val="99CCFF">
              <a:alpha val="50195"/>
            </a:srgbClr>
          </a:solidFill>
          <a:ln w="12700">
            <a:solidFill>
              <a:schemeClr val="tx1"/>
            </a:solidFill>
            <a:round/>
            <a:headEnd type="none" w="sm" len="sm"/>
            <a:tailEnd type="none" w="sm" len="sm"/>
          </a:ln>
        </p:spPr>
        <p:txBody>
          <a:bodyPr/>
          <a:lstStyle/>
          <a:p>
            <a:endParaRPr lang="en-US" dirty="0"/>
          </a:p>
        </p:txBody>
      </p:sp>
      <p:sp>
        <p:nvSpPr>
          <p:cNvPr id="10" name="Rectangle 1043"/>
          <p:cNvSpPr>
            <a:spLocks noChangeArrowheads="1"/>
          </p:cNvSpPr>
          <p:nvPr/>
        </p:nvSpPr>
        <p:spPr bwMode="auto">
          <a:xfrm>
            <a:off x="5773738" y="398463"/>
            <a:ext cx="3276600" cy="5791200"/>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b="1" i="1" dirty="0">
                <a:solidFill>
                  <a:srgbClr val="000000"/>
                </a:solidFill>
                <a:latin typeface="Tahoma" pitchFamily="34" charset="0"/>
                <a:ea typeface="ＭＳ Ｐゴシック" pitchFamily="34" charset="-128"/>
                <a:cs typeface="+mn-cs"/>
              </a:rPr>
              <a:t> </a:t>
            </a:r>
            <a:r>
              <a:rPr lang="en-US" sz="1400" dirty="0">
                <a:solidFill>
                  <a:srgbClr val="000000"/>
                </a:solidFill>
                <a:latin typeface="Tahoma" pitchFamily="34" charset="0"/>
                <a:ea typeface="ＭＳ Ｐゴシック" pitchFamily="34" charset="-128"/>
                <a:cs typeface="+mn-cs"/>
              </a:rPr>
              <a:t>Reconnaissance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ＭＳ Ｐゴシック"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Mapping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Port Scanning, OS Finger-</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SSL Support</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Testing SSL</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Nikto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Web Spidering with </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wget, ZAP, and Burp</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Spidering Results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Linked Servers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Sniffing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Application Flow Charting</a:t>
            </a:r>
          </a:p>
          <a:p>
            <a:pPr lvl="1">
              <a:spcBef>
                <a:spcPts val="200"/>
              </a:spcBef>
              <a:buFont typeface="Wingdings" pitchFamily="2" charset="2"/>
              <a:buChar char="Ø"/>
              <a:defRPr/>
            </a:pPr>
            <a:r>
              <a:rPr lang="en-US" sz="1400" b="1" i="1"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 </a:t>
            </a:r>
            <a:r>
              <a:rPr lang="en-US" sz="1400" b="1" i="1" u="sng"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Relationship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Session Analysis</a:t>
            </a:r>
          </a:p>
        </p:txBody>
      </p:sp>
      <p:sp>
        <p:nvSpPr>
          <p:cNvPr id="7" name="Rectangle 1043"/>
          <p:cNvSpPr>
            <a:spLocks noChangeArrowheads="1"/>
          </p:cNvSpPr>
          <p:nvPr/>
        </p:nvSpPr>
        <p:spPr bwMode="auto">
          <a:xfrm>
            <a:off x="5773738" y="177800"/>
            <a:ext cx="3276600" cy="6621463"/>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dirty="0">
                <a:latin typeface="Tahoma" pitchFamily="34" charset="0"/>
                <a:ea typeface="MS PGothic" pitchFamily="34" charset="-128"/>
                <a:cs typeface="+mn-cs"/>
              </a:rPr>
              <a:t> Creating Custom Scripts for </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Penetration Testing</a:t>
            </a:r>
          </a:p>
          <a:p>
            <a:pPr lvl="1">
              <a:spcBef>
                <a:spcPts val="200"/>
              </a:spcBef>
              <a:buFont typeface="Wingdings" pitchFamily="2" charset="2"/>
              <a:buChar char="Ø"/>
              <a:defRPr/>
            </a:pPr>
            <a:r>
              <a:rPr lang="en-US" sz="1400" dirty="0">
                <a:latin typeface="Tahoma" pitchFamily="34" charset="0"/>
                <a:ea typeface="MS PGothic" pitchFamily="34" charset="-128"/>
                <a:cs typeface="+mn-cs"/>
              </a:rPr>
              <a:t> Python for Penetration Testing</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Python Scripting </a:t>
            </a:r>
          </a:p>
          <a:p>
            <a:pPr>
              <a:spcBef>
                <a:spcPts val="200"/>
              </a:spcBef>
              <a:buFont typeface="Arial" pitchFamily="34" charset="0"/>
              <a:buChar char="•"/>
              <a:defRPr/>
            </a:pPr>
            <a:r>
              <a:rPr lang="en-US" sz="1400" dirty="0">
                <a:latin typeface="Tahoma" pitchFamily="34" charset="0"/>
                <a:ea typeface="MS PGothic" pitchFamily="34" charset="-128"/>
                <a:cs typeface="+mn-cs"/>
              </a:rPr>
              <a:t> Reconnaissance</a:t>
            </a:r>
          </a:p>
          <a:p>
            <a:pPr>
              <a:spcBef>
                <a:spcPts val="200"/>
              </a:spcBef>
              <a:buFont typeface="Arial" pitchFamily="34" charset="0"/>
              <a:buChar char="•"/>
              <a:defRPr/>
            </a:pPr>
            <a:r>
              <a:rPr lang="en-US" sz="1400" dirty="0">
                <a:latin typeface="Tahoma" pitchFamily="34" charset="0"/>
                <a:ea typeface="MS PGothic"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MS PGothic"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MS PGothic"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MS PGothic" pitchFamily="34" charset="-128"/>
                <a:cs typeface="+mn-cs"/>
              </a:rPr>
              <a:t> Mapping</a:t>
            </a:r>
          </a:p>
          <a:p>
            <a:pPr>
              <a:spcBef>
                <a:spcPts val="200"/>
              </a:spcBef>
              <a:buFont typeface="Arial" pitchFamily="34" charset="0"/>
              <a:buChar char="•"/>
              <a:defRPr/>
            </a:pPr>
            <a:r>
              <a:rPr lang="en-US" sz="1400" dirty="0">
                <a:latin typeface="Tahoma" pitchFamily="34" charset="0"/>
                <a:ea typeface="MS PGothic" pitchFamily="34" charset="-128"/>
                <a:cs typeface="+mn-cs"/>
              </a:rPr>
              <a:t> Port Scanning, OS Finger-</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MS PGothic"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MS PGothic" pitchFamily="34" charset="-128"/>
                <a:cs typeface="+mn-cs"/>
              </a:rPr>
              <a:t> Analyzing HTTPS Support</a:t>
            </a:r>
          </a:p>
          <a:p>
            <a:pPr>
              <a:spcBef>
                <a:spcPts val="200"/>
              </a:spcBef>
              <a:buFont typeface="Arial" pitchFamily="34" charset="0"/>
              <a:buChar char="•"/>
              <a:defRPr/>
            </a:pPr>
            <a:r>
              <a:rPr lang="en-US" sz="1400" dirty="0">
                <a:latin typeface="Tahoma" pitchFamily="34" charset="0"/>
                <a:ea typeface="MS PGothic" pitchFamily="34" charset="-128"/>
                <a:cs typeface="+mn-cs"/>
              </a:rPr>
              <a:t> Exercise: Testing HTTPS</a:t>
            </a:r>
          </a:p>
          <a:p>
            <a:pPr>
              <a:spcBef>
                <a:spcPts val="200"/>
              </a:spcBef>
              <a:buFont typeface="Arial" pitchFamily="34" charset="0"/>
              <a:buChar char="•"/>
              <a:defRPr/>
            </a:pPr>
            <a:r>
              <a:rPr lang="en-US" sz="1400" dirty="0">
                <a:latin typeface="Tahoma" pitchFamily="34" charset="0"/>
                <a:ea typeface="MS PGothic"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MS PGothic"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MS PGothic" pitchFamily="34" charset="-128"/>
                <a:cs typeface="+mn-cs"/>
              </a:rPr>
              <a:t> Exercise: Nikto</a:t>
            </a:r>
          </a:p>
          <a:p>
            <a:pPr>
              <a:spcBef>
                <a:spcPts val="200"/>
              </a:spcBef>
              <a:buFont typeface="Arial" pitchFamily="34" charset="0"/>
              <a:buChar char="•"/>
              <a:defRPr/>
            </a:pPr>
            <a:r>
              <a:rPr lang="en-US" sz="1400" dirty="0">
                <a:latin typeface="Tahoma" pitchFamily="34" charset="0"/>
                <a:ea typeface="MS PGothic"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MS PGothic" pitchFamily="34" charset="-128"/>
                <a:cs typeface="+mn-cs"/>
              </a:rPr>
              <a:t> Exercise: Web Spidering with </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wget, ZAP, and Burp</a:t>
            </a:r>
          </a:p>
          <a:p>
            <a:pPr>
              <a:spcBef>
                <a:spcPts val="200"/>
              </a:spcBef>
              <a:buFont typeface="Arial" pitchFamily="34" charset="0"/>
              <a:buChar char="•"/>
              <a:defRPr/>
            </a:pPr>
            <a:r>
              <a:rPr lang="en-US" sz="1400" dirty="0">
                <a:latin typeface="Tahoma" pitchFamily="34" charset="0"/>
                <a:ea typeface="MS PGothic" pitchFamily="34" charset="-128"/>
                <a:cs typeface="+mn-cs"/>
              </a:rPr>
              <a:t> Analyzing Spidering Results</a:t>
            </a:r>
          </a:p>
          <a:p>
            <a:pPr>
              <a:spcBef>
                <a:spcPts val="200"/>
              </a:spcBef>
              <a:buFont typeface="Arial" pitchFamily="34" charset="0"/>
              <a:buChar char="•"/>
              <a:defRPr/>
            </a:pPr>
            <a:r>
              <a:rPr lang="en-US" sz="1400" dirty="0">
                <a:latin typeface="Tahoma" pitchFamily="34" charset="0"/>
                <a:ea typeface="MS PGothic" pitchFamily="34" charset="-128"/>
                <a:cs typeface="+mn-cs"/>
              </a:rPr>
              <a:t> Application Flow Charting</a:t>
            </a:r>
          </a:p>
          <a:p>
            <a:pPr lvl="1">
              <a:spcBef>
                <a:spcPts val="200"/>
              </a:spcBef>
              <a:buFont typeface="Wingdings" pitchFamily="2" charset="2"/>
              <a:buChar char="Ø"/>
              <a:defRPr/>
            </a:pPr>
            <a:r>
              <a:rPr lang="en-US" sz="1400" b="1" i="1" dirty="0">
                <a:solidFill>
                  <a:srgbClr val="FF0000"/>
                </a:solidFill>
                <a:effectLst>
                  <a:outerShdw blurRad="38100" dist="38100" dir="2700000" algn="tl">
                    <a:srgbClr val="000000"/>
                  </a:outerShdw>
                </a:effectLst>
                <a:latin typeface="Tahoma" pitchFamily="34" charset="0"/>
                <a:ea typeface="MS PGothic" pitchFamily="34" charset="-128"/>
                <a:cs typeface="+mn-cs"/>
              </a:rPr>
              <a:t> </a:t>
            </a:r>
            <a:r>
              <a:rPr lang="en-US" sz="1400" b="1" i="1" u="sng" dirty="0">
                <a:solidFill>
                  <a:srgbClr val="FF0000"/>
                </a:solidFill>
                <a:latin typeface="Tahoma" pitchFamily="34" charset="0"/>
                <a:ea typeface="MS PGothic" pitchFamily="34" charset="-128"/>
                <a:cs typeface="+mn-cs"/>
              </a:rPr>
              <a:t>Relationship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MS PGothic"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Session Analysis</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Rectangle 2"/>
          <p:cNvSpPr>
            <a:spLocks noGrp="1" noChangeArrowheads="1"/>
          </p:cNvSpPr>
          <p:nvPr>
            <p:ph type="title"/>
          </p:nvPr>
        </p:nvSpPr>
        <p:spPr/>
        <p:txBody>
          <a:bodyPr/>
          <a:lstStyle/>
          <a:p>
            <a:r>
              <a:rPr lang="en-US" dirty="0">
                <a:latin typeface="Tahoma" charset="0"/>
                <a:ea typeface="MS PGothic" charset="0"/>
              </a:rPr>
              <a:t>Relationship Analysis</a:t>
            </a:r>
          </a:p>
        </p:txBody>
      </p:sp>
      <p:sp>
        <p:nvSpPr>
          <p:cNvPr id="318466" name="Rectangle 3"/>
          <p:cNvSpPr>
            <a:spLocks noGrp="1" noChangeArrowheads="1"/>
          </p:cNvSpPr>
          <p:nvPr>
            <p:ph idx="1"/>
          </p:nvPr>
        </p:nvSpPr>
        <p:spPr>
          <a:xfrm>
            <a:off x="152400" y="1764665"/>
            <a:ext cx="8839200" cy="4114800"/>
          </a:xfrm>
        </p:spPr>
        <p:txBody>
          <a:bodyPr/>
          <a:lstStyle/>
          <a:p>
            <a:pPr>
              <a:lnSpc>
                <a:spcPct val="90000"/>
              </a:lnSpc>
            </a:pPr>
            <a:r>
              <a:rPr lang="en-US" sz="2700" dirty="0">
                <a:latin typeface="Tahoma" charset="0"/>
                <a:ea typeface="MS PGothic" charset="0"/>
                <a:cs typeface="MS PGothic" charset="0"/>
              </a:rPr>
              <a:t>Now that we have a site map, we need to analyze the results</a:t>
            </a:r>
          </a:p>
          <a:p>
            <a:pPr>
              <a:lnSpc>
                <a:spcPct val="90000"/>
              </a:lnSpc>
            </a:pPr>
            <a:r>
              <a:rPr lang="en-US" sz="2700" dirty="0">
                <a:latin typeface="Tahoma" charset="0"/>
                <a:ea typeface="MS PGothic" charset="0"/>
                <a:cs typeface="MS PGothic" charset="0"/>
              </a:rPr>
              <a:t>We are looking for relationships between the various parts of the application</a:t>
            </a:r>
          </a:p>
          <a:p>
            <a:pPr lvl="1">
              <a:lnSpc>
                <a:spcPct val="90000"/>
              </a:lnSpc>
            </a:pPr>
            <a:r>
              <a:rPr lang="en-US" sz="2400" dirty="0">
                <a:latin typeface="Tahoma" charset="0"/>
                <a:ea typeface="MS PGothic" charset="0"/>
                <a:cs typeface="MS PGothic" charset="0"/>
              </a:rPr>
              <a:t>Pages, sections, code styles, naming systems</a:t>
            </a:r>
          </a:p>
          <a:p>
            <a:pPr>
              <a:lnSpc>
                <a:spcPct val="90000"/>
              </a:lnSpc>
            </a:pPr>
            <a:r>
              <a:rPr lang="en-US" sz="2700" dirty="0">
                <a:latin typeface="Tahoma" charset="0"/>
                <a:ea typeface="MS PGothic" charset="0"/>
                <a:cs typeface="MS PGothic" charset="0"/>
              </a:rPr>
              <a:t>We need to find areas of the site we have missed</a:t>
            </a:r>
          </a:p>
          <a:p>
            <a:pPr>
              <a:lnSpc>
                <a:spcPct val="90000"/>
              </a:lnSpc>
            </a:pPr>
            <a:r>
              <a:rPr lang="en-US" sz="2700" dirty="0">
                <a:latin typeface="Tahoma" charset="0"/>
                <a:ea typeface="MS PGothic" charset="0"/>
                <a:cs typeface="MS PGothic" charset="0"/>
              </a:rPr>
              <a:t>We can also start looking for potential weaknesses </a:t>
            </a:r>
          </a:p>
          <a:p>
            <a:pPr lvl="1">
              <a:lnSpc>
                <a:spcPct val="90000"/>
              </a:lnSpc>
            </a:pPr>
            <a:r>
              <a:rPr lang="en-US" sz="2400" dirty="0">
                <a:latin typeface="Tahoma" charset="0"/>
                <a:ea typeface="MS PGothic" charset="0"/>
                <a:cs typeface="MS PGothic" charset="0"/>
              </a:rPr>
              <a:t>Authorization bypass</a:t>
            </a:r>
          </a:p>
          <a:p>
            <a:pPr lvl="1">
              <a:lnSpc>
                <a:spcPct val="90000"/>
              </a:lnSpc>
            </a:pPr>
            <a:r>
              <a:rPr lang="en-US" sz="2400" dirty="0">
                <a:latin typeface="Tahoma" charset="0"/>
                <a:ea typeface="MS PGothic" charset="0"/>
                <a:cs typeface="MS PGothic" charset="0"/>
              </a:rPr>
              <a:t>Issues with filtering not correctly preventing attacks</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Rectangle 2"/>
          <p:cNvSpPr>
            <a:spLocks noGrp="1" noChangeArrowheads="1"/>
          </p:cNvSpPr>
          <p:nvPr>
            <p:ph type="title"/>
          </p:nvPr>
        </p:nvSpPr>
        <p:spPr>
          <a:xfrm>
            <a:off x="685800" y="137478"/>
            <a:ext cx="7772400" cy="1143000"/>
          </a:xfrm>
        </p:spPr>
        <p:txBody>
          <a:bodyPr/>
          <a:lstStyle/>
          <a:p>
            <a:r>
              <a:rPr lang="en-US" dirty="0">
                <a:latin typeface="Tahoma" charset="0"/>
                <a:ea typeface="MS PGothic" charset="0"/>
              </a:rPr>
              <a:t>Relationship Analysis:</a:t>
            </a:r>
            <a:br>
              <a:rPr lang="en-US" dirty="0">
                <a:latin typeface="Tahoma" charset="0"/>
                <a:ea typeface="MS PGothic" charset="0"/>
              </a:rPr>
            </a:br>
            <a:r>
              <a:rPr lang="en-US" dirty="0">
                <a:latin typeface="Tahoma" charset="0"/>
                <a:ea typeface="MS PGothic" charset="0"/>
              </a:rPr>
              <a:t>Dividing the App into Sections</a:t>
            </a:r>
          </a:p>
        </p:txBody>
      </p:sp>
      <p:sp>
        <p:nvSpPr>
          <p:cNvPr id="320514" name="Rectangle 3"/>
          <p:cNvSpPr>
            <a:spLocks noGrp="1" noChangeArrowheads="1"/>
          </p:cNvSpPr>
          <p:nvPr>
            <p:ph idx="1"/>
          </p:nvPr>
        </p:nvSpPr>
        <p:spPr>
          <a:xfrm>
            <a:off x="419100" y="1499225"/>
            <a:ext cx="8305800" cy="4114800"/>
          </a:xfrm>
        </p:spPr>
        <p:txBody>
          <a:bodyPr/>
          <a:lstStyle/>
          <a:p>
            <a:r>
              <a:rPr lang="en-US" sz="1800" dirty="0">
                <a:latin typeface="Tahoma" charset="0"/>
                <a:ea typeface="MS PGothic" charset="0"/>
                <a:cs typeface="MS PGothic" charset="0"/>
              </a:rPr>
              <a:t>Now that we have looked for missing pages, we need to determine which sections of the application exist</a:t>
            </a:r>
          </a:p>
          <a:p>
            <a:r>
              <a:rPr lang="en-US" sz="1800" dirty="0">
                <a:latin typeface="Tahoma" charset="0"/>
                <a:ea typeface="MS PGothic" charset="0"/>
                <a:cs typeface="MS PGothic" charset="0"/>
              </a:rPr>
              <a:t>Similar to pages as to what we are looking for</a:t>
            </a:r>
          </a:p>
          <a:p>
            <a:r>
              <a:rPr lang="en-US" sz="1800" dirty="0">
                <a:latin typeface="Tahoma" charset="0"/>
                <a:ea typeface="MS PGothic" charset="0"/>
                <a:cs typeface="MS PGothic" charset="0"/>
              </a:rPr>
              <a:t>Sections are groupings of related pages</a:t>
            </a:r>
          </a:p>
          <a:p>
            <a:r>
              <a:rPr lang="en-US" sz="1800" dirty="0">
                <a:latin typeface="Tahoma" charset="0"/>
                <a:ea typeface="MS PGothic" charset="0"/>
                <a:cs typeface="MS PGothic" charset="0"/>
              </a:rPr>
              <a:t>Identify how pages are organized</a:t>
            </a:r>
          </a:p>
          <a:p>
            <a:r>
              <a:rPr lang="en-US" sz="1800" dirty="0">
                <a:latin typeface="Tahoma" charset="0"/>
                <a:ea typeface="MS PGothic" charset="0"/>
                <a:cs typeface="MS PGothic" charset="0"/>
              </a:rPr>
              <a:t>Common section break downs may be</a:t>
            </a:r>
          </a:p>
          <a:p>
            <a:pPr lvl="1"/>
            <a:r>
              <a:rPr lang="en-US" sz="1400" dirty="0">
                <a:latin typeface="Tahoma" charset="0"/>
                <a:ea typeface="MS PGothic" charset="0"/>
                <a:cs typeface="MS PGothic" charset="0"/>
              </a:rPr>
              <a:t>"About the company" pages</a:t>
            </a:r>
          </a:p>
          <a:p>
            <a:pPr lvl="1"/>
            <a:r>
              <a:rPr lang="en-US" sz="1400" dirty="0">
                <a:latin typeface="Tahoma" charset="0"/>
                <a:ea typeface="MS PGothic" charset="0"/>
                <a:cs typeface="MS PGothic" charset="0"/>
              </a:rPr>
              <a:t>Search pages</a:t>
            </a:r>
          </a:p>
          <a:p>
            <a:pPr lvl="1"/>
            <a:r>
              <a:rPr lang="en-US" sz="1400" dirty="0">
                <a:latin typeface="Tahoma" charset="0"/>
                <a:ea typeface="MS PGothic" charset="0"/>
                <a:cs typeface="MS PGothic" charset="0"/>
              </a:rPr>
              <a:t>Catalog pages</a:t>
            </a:r>
          </a:p>
          <a:p>
            <a:pPr lvl="1"/>
            <a:r>
              <a:rPr lang="en-US" sz="1400" dirty="0">
                <a:latin typeface="Tahoma" charset="0"/>
                <a:ea typeface="MS PGothic" charset="0"/>
                <a:cs typeface="MS PGothic" charset="0"/>
              </a:rPr>
              <a:t>User management pages</a:t>
            </a:r>
          </a:p>
          <a:p>
            <a:pPr lvl="1"/>
            <a:r>
              <a:rPr lang="en-US" sz="1400" dirty="0">
                <a:latin typeface="Tahoma" charset="0"/>
                <a:ea typeface="MS PGothic" charset="0"/>
                <a:cs typeface="MS PGothic" charset="0"/>
              </a:rPr>
              <a:t>Order processing</a:t>
            </a:r>
          </a:p>
          <a:p>
            <a:r>
              <a:rPr lang="en-US" sz="1800" dirty="0">
                <a:latin typeface="Tahoma" charset="0"/>
                <a:ea typeface="MS PGothic" charset="0"/>
                <a:cs typeface="MS PGothic" charset="0"/>
              </a:rPr>
              <a:t>Finding these sections allows us to focus on what we are looking for</a:t>
            </a:r>
          </a:p>
          <a:p>
            <a:pPr lvl="1"/>
            <a:r>
              <a:rPr lang="en-US" sz="1400" dirty="0">
                <a:latin typeface="Tahoma" charset="0"/>
                <a:ea typeface="MS PGothic" charset="0"/>
                <a:cs typeface="MS PGothic" charset="0"/>
              </a:rPr>
              <a:t>"About the company" pages reveal data for password guessing</a:t>
            </a:r>
          </a:p>
          <a:p>
            <a:pPr lvl="1"/>
            <a:r>
              <a:rPr lang="en-US" sz="1400" dirty="0">
                <a:latin typeface="Tahoma" charset="0"/>
                <a:ea typeface="MS PGothic" charset="0"/>
                <a:cs typeface="MS PGothic" charset="0"/>
              </a:rPr>
              <a:t>Catalog pages may be a focus of SQL injection</a:t>
            </a:r>
          </a:p>
          <a:p>
            <a:pPr lvl="1"/>
            <a:r>
              <a:rPr lang="en-US" sz="1400" dirty="0">
                <a:latin typeface="Tahoma" charset="0"/>
                <a:ea typeface="MS PGothic" charset="0"/>
                <a:cs typeface="MS PGothic" charset="0"/>
              </a:rPr>
              <a:t>User management would be a place to search for authorization bypass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gray">
          <a:xfrm>
            <a:off x="5410200" y="1281430"/>
            <a:ext cx="3459163" cy="28829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chemeClr val="tx1"/>
              </a:solidFill>
              <a:effectLst/>
              <a:latin typeface="Times New Roman" pitchFamily="18" charset="0"/>
            </a:endParaRPr>
          </a:p>
        </p:txBody>
      </p:sp>
      <p:cxnSp>
        <p:nvCxnSpPr>
          <p:cNvPr id="66561" name="Straight Connector 10"/>
          <p:cNvCxnSpPr>
            <a:cxnSpLocks noChangeShapeType="1"/>
          </p:cNvCxnSpPr>
          <p:nvPr/>
        </p:nvCxnSpPr>
        <p:spPr bwMode="auto">
          <a:xfrm>
            <a:off x="6646863" y="2282825"/>
            <a:ext cx="1447800" cy="1060450"/>
          </a:xfrm>
          <a:prstGeom prst="line">
            <a:avLst/>
          </a:prstGeom>
          <a:noFill/>
          <a:ln w="38100">
            <a:solidFill>
              <a:schemeClr val="tx1"/>
            </a:solidFill>
            <a:round/>
            <a:headEnd type="triangle" w="lg" len="lg"/>
            <a:tailEnd type="triangle" w="lg" len="lg"/>
          </a:ln>
          <a:extLst>
            <a:ext uri="{909E8E84-426E-40dd-AFC4-6F175D3DCCD1}">
              <a14:hiddenFill xmlns="" xmlns:a14="http://schemas.microsoft.com/office/drawing/2010/main">
                <a:noFill/>
              </a14:hiddenFill>
            </a:ext>
          </a:extLst>
        </p:spPr>
      </p:cxnSp>
      <p:sp>
        <p:nvSpPr>
          <p:cNvPr id="66562" name="Title 1"/>
          <p:cNvSpPr>
            <a:spLocks noGrp="1"/>
          </p:cNvSpPr>
          <p:nvPr>
            <p:ph type="title"/>
          </p:nvPr>
        </p:nvSpPr>
        <p:spPr>
          <a:xfrm>
            <a:off x="685800" y="138430"/>
            <a:ext cx="7772400" cy="1143000"/>
          </a:xfrm>
        </p:spPr>
        <p:txBody>
          <a:bodyPr/>
          <a:lstStyle/>
          <a:p>
            <a:r>
              <a:rPr lang="en-US" dirty="0">
                <a:latin typeface="Tahoma" charset="0"/>
                <a:ea typeface="MS PGothic" charset="0"/>
              </a:rPr>
              <a:t>Domain Name Services</a:t>
            </a:r>
            <a:br>
              <a:rPr lang="en-US" dirty="0">
                <a:latin typeface="Tahoma" charset="0"/>
                <a:ea typeface="MS PGothic" charset="0"/>
              </a:rPr>
            </a:br>
            <a:r>
              <a:rPr lang="en-US" dirty="0">
                <a:latin typeface="Tahoma" charset="0"/>
                <a:ea typeface="MS PGothic" charset="0"/>
              </a:rPr>
              <a:t>(DNS)</a:t>
            </a:r>
          </a:p>
        </p:txBody>
      </p:sp>
      <p:sp>
        <p:nvSpPr>
          <p:cNvPr id="66563" name="Content Placeholder 2"/>
          <p:cNvSpPr>
            <a:spLocks noGrp="1"/>
          </p:cNvSpPr>
          <p:nvPr>
            <p:ph idx="1"/>
          </p:nvPr>
        </p:nvSpPr>
        <p:spPr>
          <a:xfrm>
            <a:off x="533400" y="1949450"/>
            <a:ext cx="4876800" cy="4114800"/>
          </a:xfrm>
        </p:spPr>
        <p:txBody>
          <a:bodyPr/>
          <a:lstStyle/>
          <a:p>
            <a:r>
              <a:rPr lang="en-US" sz="2200" dirty="0">
                <a:latin typeface="Tahoma" charset="0"/>
                <a:ea typeface="MS PGothic" charset="0"/>
                <a:cs typeface="MS PGothic" charset="0"/>
              </a:rPr>
              <a:t>DNS is the phonebook of the Internet</a:t>
            </a:r>
          </a:p>
          <a:p>
            <a:r>
              <a:rPr lang="en-US" sz="2200" dirty="0">
                <a:latin typeface="Tahoma" charset="0"/>
                <a:ea typeface="MS PGothic" charset="0"/>
                <a:cs typeface="MS PGothic" charset="0"/>
              </a:rPr>
              <a:t>It maps friendly names to IP addresses, among other functions</a:t>
            </a:r>
          </a:p>
          <a:p>
            <a:pPr lvl="1"/>
            <a:r>
              <a:rPr lang="en-US" sz="1800" dirty="0">
                <a:latin typeface="Tahoma" charset="0"/>
                <a:ea typeface="MS PGothic" charset="0"/>
                <a:cs typeface="MS PGothic" charset="0"/>
              </a:rPr>
              <a:t>www.secureideas.com to 52.88.70.156</a:t>
            </a:r>
          </a:p>
          <a:p>
            <a:r>
              <a:rPr lang="en-US" sz="2200" dirty="0">
                <a:latin typeface="Tahoma" charset="0"/>
                <a:ea typeface="MS PGothic" charset="0"/>
                <a:cs typeface="MS PGothic" charset="0"/>
              </a:rPr>
              <a:t>Each domain name has one or more authoritative servers</a:t>
            </a:r>
          </a:p>
          <a:p>
            <a:r>
              <a:rPr lang="en-US" sz="2200" dirty="0">
                <a:latin typeface="Tahoma" charset="0"/>
                <a:ea typeface="MS PGothic" charset="0"/>
                <a:cs typeface="MS PGothic" charset="0"/>
              </a:rPr>
              <a:t>These servers are responsible for the domain records</a:t>
            </a:r>
          </a:p>
          <a:p>
            <a:r>
              <a:rPr lang="en-US" sz="2200" dirty="0">
                <a:latin typeface="Tahoma" charset="0"/>
                <a:ea typeface="MS PGothic" charset="0"/>
                <a:cs typeface="MS PGothic" charset="0"/>
              </a:rPr>
              <a:t>All other servers should ask these for the information </a:t>
            </a:r>
          </a:p>
        </p:txBody>
      </p:sp>
      <p:cxnSp>
        <p:nvCxnSpPr>
          <p:cNvPr id="66564" name="Straight Connector 10"/>
          <p:cNvCxnSpPr>
            <a:cxnSpLocks noChangeShapeType="1"/>
          </p:cNvCxnSpPr>
          <p:nvPr/>
        </p:nvCxnSpPr>
        <p:spPr bwMode="auto">
          <a:xfrm rot="10800000" flipV="1">
            <a:off x="7180263" y="4187825"/>
            <a:ext cx="457200" cy="1019175"/>
          </a:xfrm>
          <a:prstGeom prst="line">
            <a:avLst/>
          </a:prstGeom>
          <a:noFill/>
          <a:ln w="38100">
            <a:solidFill>
              <a:schemeClr val="tx1"/>
            </a:solidFill>
            <a:round/>
            <a:headEnd type="triangle" w="lg" len="lg"/>
            <a:tailEnd type="triangle" w="lg" len="lg"/>
          </a:ln>
          <a:extLst>
            <a:ext uri="{909E8E84-426E-40dd-AFC4-6F175D3DCCD1}">
              <a14:hiddenFill xmlns="" xmlns:a14="http://schemas.microsoft.com/office/drawing/2010/main">
                <a:noFill/>
              </a14:hiddenFill>
            </a:ext>
          </a:extLst>
        </p:spPr>
      </p:cxnSp>
      <p:sp>
        <p:nvSpPr>
          <p:cNvPr id="66565" name="Text Box 13"/>
          <p:cNvSpPr txBox="1">
            <a:spLocks noChangeArrowheads="1"/>
          </p:cNvSpPr>
          <p:nvPr/>
        </p:nvSpPr>
        <p:spPr bwMode="auto">
          <a:xfrm>
            <a:off x="6734175" y="1844675"/>
            <a:ext cx="1166813" cy="438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lnSpc>
                <a:spcPct val="95000"/>
              </a:lnSpc>
              <a:spcBef>
                <a:spcPct val="30000"/>
              </a:spcBef>
            </a:pPr>
            <a:r>
              <a:rPr lang="en-US" sz="1200" b="1" dirty="0">
                <a:latin typeface="Arial" charset="0"/>
              </a:rPr>
              <a:t>Authoritative </a:t>
            </a:r>
            <a:br>
              <a:rPr lang="en-US" sz="1200" b="1" dirty="0">
                <a:latin typeface="Arial" charset="0"/>
              </a:rPr>
            </a:br>
            <a:r>
              <a:rPr lang="en-US" sz="1200" b="1" dirty="0">
                <a:latin typeface="Arial" charset="0"/>
              </a:rPr>
              <a:t>DNS Server</a:t>
            </a:r>
            <a:endParaRPr lang="en-US" sz="1600" dirty="0">
              <a:latin typeface="Arial" charset="0"/>
            </a:endParaRPr>
          </a:p>
        </p:txBody>
      </p:sp>
      <p:sp>
        <p:nvSpPr>
          <p:cNvPr id="66566" name="Text Box 13"/>
          <p:cNvSpPr txBox="1">
            <a:spLocks noChangeArrowheads="1"/>
          </p:cNvSpPr>
          <p:nvPr/>
        </p:nvSpPr>
        <p:spPr bwMode="auto">
          <a:xfrm>
            <a:off x="8424863" y="3343275"/>
            <a:ext cx="655637" cy="438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lnSpc>
                <a:spcPct val="95000"/>
              </a:lnSpc>
              <a:spcBef>
                <a:spcPct val="30000"/>
              </a:spcBef>
            </a:pPr>
            <a:r>
              <a:rPr lang="en-US" sz="1200" b="1" dirty="0">
                <a:latin typeface="Arial" charset="0"/>
              </a:rPr>
              <a:t>DNS </a:t>
            </a:r>
            <a:br>
              <a:rPr lang="en-US" sz="1200" b="1" dirty="0">
                <a:latin typeface="Arial" charset="0"/>
              </a:rPr>
            </a:br>
            <a:r>
              <a:rPr lang="en-US" sz="1200" b="1" dirty="0">
                <a:latin typeface="Arial" charset="0"/>
              </a:rPr>
              <a:t>Server</a:t>
            </a:r>
            <a:endParaRPr lang="en-US" sz="1600" dirty="0">
              <a:latin typeface="Arial" charset="0"/>
            </a:endParaRPr>
          </a:p>
        </p:txBody>
      </p:sp>
      <p:sp>
        <p:nvSpPr>
          <p:cNvPr id="66567" name="Oval 75"/>
          <p:cNvSpPr>
            <a:spLocks noChangeArrowheads="1"/>
          </p:cNvSpPr>
          <p:nvPr/>
        </p:nvSpPr>
        <p:spPr bwMode="auto">
          <a:xfrm>
            <a:off x="7027863" y="2505075"/>
            <a:ext cx="381000" cy="381000"/>
          </a:xfrm>
          <a:prstGeom prst="ellipse">
            <a:avLst/>
          </a:prstGeom>
          <a:solidFill>
            <a:srgbClr val="FFCC00"/>
          </a:solidFill>
          <a:ln w="38100">
            <a:solidFill>
              <a:schemeClr val="tx1"/>
            </a:solidFill>
            <a:round/>
            <a:headEnd type="none" w="sm" len="sm"/>
            <a:tailEnd type="none" w="sm" len="sm"/>
          </a:ln>
        </p:spPr>
        <p:txBody>
          <a:bodyPr wrap="none" anchor="ctr"/>
          <a:lstStyle/>
          <a:p>
            <a:pPr algn="ctr"/>
            <a:r>
              <a:rPr lang="en-US" sz="2000" b="1" dirty="0">
                <a:latin typeface="Times New Roman" charset="0"/>
                <a:cs typeface="Times New Roman" charset="0"/>
              </a:rPr>
              <a:t>2</a:t>
            </a:r>
          </a:p>
        </p:txBody>
      </p:sp>
      <p:sp>
        <p:nvSpPr>
          <p:cNvPr id="66568" name="Text Box 13"/>
          <p:cNvSpPr txBox="1">
            <a:spLocks noChangeArrowheads="1"/>
          </p:cNvSpPr>
          <p:nvPr/>
        </p:nvSpPr>
        <p:spPr bwMode="auto">
          <a:xfrm>
            <a:off x="5808663" y="2625725"/>
            <a:ext cx="1676400" cy="1906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nSpc>
                <a:spcPct val="95000"/>
              </a:lnSpc>
              <a:spcBef>
                <a:spcPct val="30000"/>
              </a:spcBef>
            </a:pPr>
            <a:r>
              <a:rPr lang="en-US" sz="1400" b="1" dirty="0">
                <a:latin typeface="Times New Roman" charset="0"/>
                <a:cs typeface="Times New Roman" charset="0"/>
              </a:rPr>
              <a:t>Client's DNS server queries the authoritative name server, perhaps passing requests through other name servers recursively to get forwarded here</a:t>
            </a:r>
            <a:endParaRPr lang="en-US" sz="1400" dirty="0">
              <a:latin typeface="Times New Roman" charset="0"/>
              <a:cs typeface="Times New Roman" charset="0"/>
            </a:endParaRPr>
          </a:p>
        </p:txBody>
      </p:sp>
      <p:sp>
        <p:nvSpPr>
          <p:cNvPr id="66569" name="TextBox 20"/>
          <p:cNvSpPr txBox="1">
            <a:spLocks noChangeArrowheads="1"/>
          </p:cNvSpPr>
          <p:nvPr/>
        </p:nvSpPr>
        <p:spPr bwMode="auto">
          <a:xfrm>
            <a:off x="7573963" y="5083175"/>
            <a:ext cx="1295400" cy="942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r>
              <a:rPr lang="en-US" sz="1400" b="1" dirty="0">
                <a:latin typeface="Times New Roman" charset="0"/>
                <a:cs typeface="Times New Roman" charset="0"/>
              </a:rPr>
              <a:t>Client machines makes DNS request</a:t>
            </a:r>
          </a:p>
        </p:txBody>
      </p:sp>
      <p:pic>
        <p:nvPicPr>
          <p:cNvPr id="66570" name="Picture 20"/>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732463" y="947738"/>
            <a:ext cx="914400" cy="168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6571" name="Picture 2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637463" y="3343275"/>
            <a:ext cx="914400" cy="168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6572" name="Picture 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494463" y="5172075"/>
            <a:ext cx="914400" cy="168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573" name="Text Box 13"/>
          <p:cNvSpPr txBox="1">
            <a:spLocks noChangeArrowheads="1"/>
          </p:cNvSpPr>
          <p:nvPr/>
        </p:nvSpPr>
        <p:spPr bwMode="auto">
          <a:xfrm>
            <a:off x="5884863" y="5400675"/>
            <a:ext cx="800100" cy="269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lnSpc>
                <a:spcPct val="95000"/>
              </a:lnSpc>
              <a:spcBef>
                <a:spcPct val="30000"/>
              </a:spcBef>
            </a:pPr>
            <a:r>
              <a:rPr lang="en-US" sz="1200" b="1" dirty="0">
                <a:latin typeface="Arial" charset="0"/>
              </a:rPr>
              <a:t>Browser</a:t>
            </a:r>
            <a:endParaRPr lang="en-US" sz="1600" dirty="0">
              <a:latin typeface="Arial" charset="0"/>
            </a:endParaRPr>
          </a:p>
        </p:txBody>
      </p:sp>
      <p:sp>
        <p:nvSpPr>
          <p:cNvPr id="66574" name="Oval 75"/>
          <p:cNvSpPr>
            <a:spLocks noChangeArrowheads="1"/>
          </p:cNvSpPr>
          <p:nvPr/>
        </p:nvSpPr>
        <p:spPr bwMode="auto">
          <a:xfrm>
            <a:off x="7180263" y="4562475"/>
            <a:ext cx="381000" cy="381000"/>
          </a:xfrm>
          <a:prstGeom prst="ellipse">
            <a:avLst/>
          </a:prstGeom>
          <a:solidFill>
            <a:srgbClr val="FFCC00"/>
          </a:solidFill>
          <a:ln w="38100">
            <a:solidFill>
              <a:schemeClr val="tx1"/>
            </a:solidFill>
            <a:round/>
            <a:headEnd type="none" w="sm" len="sm"/>
            <a:tailEnd type="none" w="sm" len="sm"/>
          </a:ln>
        </p:spPr>
        <p:txBody>
          <a:bodyPr wrap="none" anchor="ctr"/>
          <a:lstStyle/>
          <a:p>
            <a:pPr algn="ctr"/>
            <a:r>
              <a:rPr lang="en-US" sz="2000" b="1" dirty="0">
                <a:latin typeface="Times New Roman" charset="0"/>
                <a:cs typeface="Times New Roman" charset="0"/>
              </a:rPr>
              <a:t>1</a:t>
            </a: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Rectangle 2"/>
          <p:cNvSpPr>
            <a:spLocks noGrp="1" noChangeArrowheads="1"/>
          </p:cNvSpPr>
          <p:nvPr>
            <p:ph type="title"/>
          </p:nvPr>
        </p:nvSpPr>
        <p:spPr>
          <a:xfrm>
            <a:off x="685800" y="152718"/>
            <a:ext cx="7772400" cy="1143000"/>
          </a:xfrm>
        </p:spPr>
        <p:txBody>
          <a:bodyPr/>
          <a:lstStyle/>
          <a:p>
            <a:r>
              <a:rPr lang="en-US" dirty="0">
                <a:latin typeface="Tahoma" charset="0"/>
                <a:ea typeface="MS PGothic" charset="0"/>
              </a:rPr>
              <a:t>Relationship Analysis:</a:t>
            </a:r>
            <a:br>
              <a:rPr lang="en-US" dirty="0">
                <a:latin typeface="Tahoma" charset="0"/>
                <a:ea typeface="MS PGothic" charset="0"/>
              </a:rPr>
            </a:br>
            <a:r>
              <a:rPr lang="en-US" dirty="0">
                <a:latin typeface="Tahoma" charset="0"/>
                <a:ea typeface="MS PGothic" charset="0"/>
              </a:rPr>
              <a:t>Looking for Missed Pages</a:t>
            </a:r>
          </a:p>
        </p:txBody>
      </p:sp>
      <p:sp>
        <p:nvSpPr>
          <p:cNvPr id="322562" name="Rectangle 3"/>
          <p:cNvSpPr>
            <a:spLocks noGrp="1" noChangeArrowheads="1"/>
          </p:cNvSpPr>
          <p:nvPr>
            <p:ph idx="1"/>
          </p:nvPr>
        </p:nvSpPr>
        <p:spPr>
          <a:xfrm>
            <a:off x="685800" y="1464996"/>
            <a:ext cx="7772400" cy="4816475"/>
          </a:xfrm>
        </p:spPr>
        <p:txBody>
          <a:bodyPr/>
          <a:lstStyle/>
          <a:p>
            <a:r>
              <a:rPr lang="en-US" sz="2000" dirty="0">
                <a:latin typeface="Tahoma" charset="0"/>
                <a:ea typeface="MS PGothic" charset="0"/>
                <a:cs typeface="MS PGothic" charset="0"/>
              </a:rPr>
              <a:t>One of the first items to look for are pages that have been missed</a:t>
            </a:r>
          </a:p>
          <a:p>
            <a:pPr lvl="1"/>
            <a:r>
              <a:rPr lang="en-US" sz="1800" dirty="0">
                <a:latin typeface="Tahoma" charset="0"/>
                <a:ea typeface="MS PGothic" charset="0"/>
                <a:cs typeface="MS PGothic" charset="0"/>
              </a:rPr>
              <a:t>Pages that should be there…</a:t>
            </a:r>
          </a:p>
          <a:p>
            <a:pPr lvl="1"/>
            <a:r>
              <a:rPr lang="en-US" sz="1800" dirty="0">
                <a:latin typeface="Tahoma" charset="0"/>
                <a:ea typeface="MS PGothic" charset="0"/>
                <a:cs typeface="MS PGothic" charset="0"/>
              </a:rPr>
              <a:t>…but we've (so far) found no links to them or they have been missed by our spidering tools</a:t>
            </a:r>
          </a:p>
          <a:p>
            <a:r>
              <a:rPr lang="en-US" sz="2000" dirty="0">
                <a:latin typeface="Tahoma" charset="0"/>
                <a:ea typeface="MS PGothic" charset="0"/>
                <a:cs typeface="MS PGothic" charset="0"/>
              </a:rPr>
              <a:t>Look for items that should be there based on the application's functionality</a:t>
            </a:r>
          </a:p>
          <a:p>
            <a:pPr lvl="1"/>
            <a:r>
              <a:rPr lang="en-US" sz="1800" dirty="0">
                <a:latin typeface="Tahoma" charset="0"/>
                <a:ea typeface="MS PGothic" charset="0"/>
                <a:cs typeface="MS PGothic" charset="0"/>
              </a:rPr>
              <a:t>Online bank: Check balances, transfer funds, manage accounts, report problems, get help</a:t>
            </a:r>
          </a:p>
          <a:p>
            <a:pPr lvl="1"/>
            <a:r>
              <a:rPr lang="en-US" sz="1800" dirty="0">
                <a:latin typeface="Tahoma" charset="0"/>
                <a:ea typeface="MS PGothic" charset="0"/>
                <a:cs typeface="MS PGothic" charset="0"/>
              </a:rPr>
              <a:t>Social Network: Profile, friend management, external applications, messaging </a:t>
            </a:r>
          </a:p>
          <a:p>
            <a:r>
              <a:rPr lang="en-US" sz="2000" dirty="0">
                <a:latin typeface="Tahoma" charset="0"/>
                <a:ea typeface="MS PGothic" charset="0"/>
                <a:cs typeface="MS PGothic" charset="0"/>
              </a:rPr>
              <a:t>As an example, if you have found pages such as adduser.php, viewuser.php and deluser.php, check for edituser.php as this is a common function that fits the others</a:t>
            </a: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2"/>
          <p:cNvSpPr>
            <a:spLocks noGrp="1" noChangeArrowheads="1"/>
          </p:cNvSpPr>
          <p:nvPr>
            <p:ph type="title"/>
          </p:nvPr>
        </p:nvSpPr>
        <p:spPr>
          <a:xfrm>
            <a:off x="685800" y="152718"/>
            <a:ext cx="7772400" cy="1143000"/>
          </a:xfrm>
        </p:spPr>
        <p:txBody>
          <a:bodyPr/>
          <a:lstStyle/>
          <a:p>
            <a:r>
              <a:rPr lang="en-US" dirty="0">
                <a:latin typeface="Tahoma" charset="0"/>
                <a:ea typeface="MS PGothic" charset="0"/>
              </a:rPr>
              <a:t>Relationship Analysis: </a:t>
            </a:r>
            <a:br>
              <a:rPr lang="en-US" dirty="0">
                <a:latin typeface="Tahoma" charset="0"/>
                <a:ea typeface="MS PGothic" charset="0"/>
              </a:rPr>
            </a:br>
            <a:r>
              <a:rPr lang="en-US" dirty="0">
                <a:latin typeface="Tahoma" charset="0"/>
                <a:ea typeface="MS PGothic" charset="0"/>
              </a:rPr>
              <a:t>Identifying Code Styles</a:t>
            </a:r>
          </a:p>
        </p:txBody>
      </p:sp>
      <p:sp>
        <p:nvSpPr>
          <p:cNvPr id="324610" name="Rectangle 3"/>
          <p:cNvSpPr>
            <a:spLocks noGrp="1" noChangeArrowheads="1"/>
          </p:cNvSpPr>
          <p:nvPr>
            <p:ph idx="1"/>
          </p:nvPr>
        </p:nvSpPr>
        <p:spPr>
          <a:xfrm>
            <a:off x="320040" y="1630680"/>
            <a:ext cx="8458200" cy="2546350"/>
          </a:xfrm>
        </p:spPr>
        <p:txBody>
          <a:bodyPr/>
          <a:lstStyle/>
          <a:p>
            <a:r>
              <a:rPr lang="en-US" sz="2000" dirty="0">
                <a:latin typeface="Tahoma" charset="0"/>
                <a:ea typeface="MS PGothic" charset="0"/>
                <a:cs typeface="MS PGothic" charset="0"/>
              </a:rPr>
              <a:t>Now we should look at client-side code</a:t>
            </a:r>
          </a:p>
          <a:p>
            <a:pPr lvl="1"/>
            <a:r>
              <a:rPr lang="en-US" sz="1600" dirty="0">
                <a:latin typeface="Tahoma" charset="0"/>
                <a:ea typeface="MS PGothic" charset="0"/>
                <a:cs typeface="MS PGothic" charset="0"/>
              </a:rPr>
              <a:t>Analyze both the HTML and scripts sent back to the browser</a:t>
            </a:r>
          </a:p>
          <a:p>
            <a:r>
              <a:rPr lang="en-US" sz="2000" dirty="0">
                <a:latin typeface="Tahoma" charset="0"/>
                <a:ea typeface="MS PGothic" charset="0"/>
                <a:cs typeface="MS PGothic" charset="0"/>
              </a:rPr>
              <a:t>Look at the coding style to find weaknesses and vulnerabilities</a:t>
            </a:r>
          </a:p>
          <a:p>
            <a:r>
              <a:rPr lang="en-US" sz="2000" dirty="0">
                <a:latin typeface="Tahoma" charset="0"/>
                <a:ea typeface="MS PGothic" charset="0"/>
                <a:cs typeface="MS PGothic" charset="0"/>
              </a:rPr>
              <a:t>Also look for signs of different developers</a:t>
            </a:r>
          </a:p>
          <a:p>
            <a:pPr lvl="1"/>
            <a:r>
              <a:rPr lang="en-US" sz="1600" dirty="0">
                <a:latin typeface="Tahoma" charset="0"/>
                <a:ea typeface="MS PGothic" charset="0"/>
                <a:cs typeface="MS PGothic" charset="0"/>
              </a:rPr>
              <a:t>Different code styles also show that the site may not be following an organizational standard</a:t>
            </a:r>
          </a:p>
          <a:p>
            <a:pPr lvl="1"/>
            <a:r>
              <a:rPr lang="en-US" sz="1600" dirty="0">
                <a:latin typeface="Tahoma" charset="0"/>
                <a:ea typeface="MS PGothic" charset="0"/>
                <a:cs typeface="MS PGothic" charset="0"/>
              </a:rPr>
              <a:t>Difference could include variable naming schemes, function naming schemes, tendency to split code into blocks, use of comments, use of whitespace</a:t>
            </a:r>
          </a:p>
        </p:txBody>
      </p:sp>
      <p:cxnSp>
        <p:nvCxnSpPr>
          <p:cNvPr id="324613" name="Straight Arrow Connector 4"/>
          <p:cNvCxnSpPr>
            <a:cxnSpLocks noChangeShapeType="1"/>
          </p:cNvCxnSpPr>
          <p:nvPr/>
        </p:nvCxnSpPr>
        <p:spPr bwMode="auto">
          <a:xfrm flipV="1">
            <a:off x="5508625" y="5472113"/>
            <a:ext cx="638175" cy="185737"/>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329735" name="TextBox 3"/>
          <p:cNvSpPr txBox="1">
            <a:spLocks noChangeArrowheads="1"/>
          </p:cNvSpPr>
          <p:nvPr/>
        </p:nvSpPr>
        <p:spPr bwMode="gray">
          <a:xfrm>
            <a:off x="3879850" y="4818063"/>
            <a:ext cx="1905000" cy="1600200"/>
          </a:xfrm>
          <a:prstGeom prst="rect">
            <a:avLst/>
          </a:prstGeom>
          <a:ln/>
        </p:spPr>
        <p:style>
          <a:lnRef idx="2">
            <a:schemeClr val="dk1"/>
          </a:lnRef>
          <a:fillRef idx="1">
            <a:schemeClr val="lt1"/>
          </a:fillRef>
          <a:effectRef idx="0">
            <a:schemeClr val="dk1"/>
          </a:effectRef>
          <a:fontRef idx="minor">
            <a:schemeClr val="dk1"/>
          </a:fontRef>
        </p:style>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defRPr/>
            </a:pPr>
            <a:r>
              <a:rPr lang="en-US" sz="1400" dirty="0">
                <a:latin typeface="Times New Roman" charset="0"/>
                <a:cs typeface="Times New Roman" charset="0"/>
              </a:rPr>
              <a:t>As we can see the code on the left uses generated code while on the right we have what appears to be manually generated code</a:t>
            </a:r>
          </a:p>
        </p:txBody>
      </p:sp>
      <p:pic>
        <p:nvPicPr>
          <p:cNvPr id="2" name="Picture 1">
            <a:extLst>
              <a:ext uri="{FF2B5EF4-FFF2-40B4-BE49-F238E27FC236}">
                <a16:creationId xmlns:a16="http://schemas.microsoft.com/office/drawing/2014/main" id="{C7D010B7-D3C2-415C-9B95-A35D74B1005F}"/>
              </a:ext>
            </a:extLst>
          </p:cNvPr>
          <p:cNvPicPr>
            <a:picLocks noChangeAspect="1"/>
          </p:cNvPicPr>
          <p:nvPr/>
        </p:nvPicPr>
        <p:blipFill>
          <a:blip r:embed="rId3"/>
          <a:stretch>
            <a:fillRect/>
          </a:stretch>
        </p:blipFill>
        <p:spPr>
          <a:xfrm>
            <a:off x="312228" y="4364038"/>
            <a:ext cx="3287595" cy="2216149"/>
          </a:xfrm>
          <a:prstGeom prst="rect">
            <a:avLst/>
          </a:prstGeom>
        </p:spPr>
      </p:pic>
      <p:cxnSp>
        <p:nvCxnSpPr>
          <p:cNvPr id="324614" name="Straight Arrow Connector 4"/>
          <p:cNvCxnSpPr>
            <a:cxnSpLocks noChangeShapeType="1"/>
          </p:cNvCxnSpPr>
          <p:nvPr/>
        </p:nvCxnSpPr>
        <p:spPr bwMode="auto">
          <a:xfrm rot="10800000">
            <a:off x="3473450" y="5359400"/>
            <a:ext cx="841375" cy="223838"/>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pic>
        <p:nvPicPr>
          <p:cNvPr id="3" name="Picture 2">
            <a:extLst>
              <a:ext uri="{FF2B5EF4-FFF2-40B4-BE49-F238E27FC236}">
                <a16:creationId xmlns:a16="http://schemas.microsoft.com/office/drawing/2014/main" id="{C07D1CF3-05AE-450E-9706-BE4D671A6900}"/>
              </a:ext>
            </a:extLst>
          </p:cNvPr>
          <p:cNvPicPr>
            <a:picLocks noChangeAspect="1"/>
          </p:cNvPicPr>
          <p:nvPr/>
        </p:nvPicPr>
        <p:blipFill>
          <a:blip r:embed="rId4"/>
          <a:stretch>
            <a:fillRect/>
          </a:stretch>
        </p:blipFill>
        <p:spPr>
          <a:xfrm>
            <a:off x="6146800" y="4380715"/>
            <a:ext cx="2737926" cy="2286511"/>
          </a:xfrm>
          <a:prstGeom prst="rect">
            <a:avLst/>
          </a:prstGeom>
        </p:spPr>
      </p:pic>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Rectangle 2"/>
          <p:cNvSpPr>
            <a:spLocks noGrp="1" noChangeArrowheads="1"/>
          </p:cNvSpPr>
          <p:nvPr>
            <p:ph type="title"/>
          </p:nvPr>
        </p:nvSpPr>
        <p:spPr>
          <a:xfrm>
            <a:off x="685800" y="167958"/>
            <a:ext cx="7772400" cy="1143000"/>
          </a:xfrm>
        </p:spPr>
        <p:txBody>
          <a:bodyPr/>
          <a:lstStyle/>
          <a:p>
            <a:r>
              <a:rPr lang="en-US" dirty="0">
                <a:latin typeface="Tahoma" charset="0"/>
                <a:ea typeface="MS PGothic" charset="0"/>
              </a:rPr>
              <a:t>Different Developers Could Lead to Security Flaws</a:t>
            </a:r>
          </a:p>
        </p:txBody>
      </p:sp>
      <p:sp>
        <p:nvSpPr>
          <p:cNvPr id="326658" name="Rectangle 3"/>
          <p:cNvSpPr>
            <a:spLocks noGrp="1" noChangeArrowheads="1"/>
          </p:cNvSpPr>
          <p:nvPr>
            <p:ph idx="1"/>
          </p:nvPr>
        </p:nvSpPr>
        <p:spPr>
          <a:xfrm>
            <a:off x="478155" y="1431527"/>
            <a:ext cx="8159750" cy="4114800"/>
          </a:xfrm>
        </p:spPr>
        <p:txBody>
          <a:bodyPr/>
          <a:lstStyle/>
          <a:p>
            <a:pPr>
              <a:spcBef>
                <a:spcPts val="900"/>
              </a:spcBef>
            </a:pPr>
            <a:r>
              <a:rPr lang="en-US" sz="2400" dirty="0">
                <a:solidFill>
                  <a:srgbClr val="000000"/>
                </a:solidFill>
                <a:latin typeface="Tahoma" charset="0"/>
                <a:ea typeface="MS PGothic" charset="0"/>
                <a:cs typeface="MS PGothic" charset="0"/>
              </a:rPr>
              <a:t>Where different developers write code, </a:t>
            </a:r>
            <a:r>
              <a:rPr lang="en-US" sz="2400" dirty="0">
                <a:solidFill>
                  <a:srgbClr val="000000"/>
                </a:solidFill>
                <a:latin typeface="DejaVu Sans" charset="0"/>
                <a:ea typeface="MS PGothic" charset="0"/>
                <a:cs typeface="MS PGothic" charset="0"/>
              </a:rPr>
              <a:t> </a:t>
            </a:r>
            <a:r>
              <a:rPr lang="en-US" sz="2400" dirty="0">
                <a:solidFill>
                  <a:srgbClr val="000000"/>
                </a:solidFill>
                <a:latin typeface="Tahoma" charset="0"/>
                <a:ea typeface="MS PGothic" charset="0"/>
                <a:cs typeface="MS PGothic" charset="0"/>
              </a:rPr>
              <a:t>misunderstandings can abound</a:t>
            </a:r>
          </a:p>
          <a:p>
            <a:pPr>
              <a:spcBef>
                <a:spcPts val="900"/>
              </a:spcBef>
            </a:pPr>
            <a:r>
              <a:rPr lang="en-US" sz="2400" dirty="0">
                <a:solidFill>
                  <a:srgbClr val="000000"/>
                </a:solidFill>
                <a:latin typeface="Tahoma" charset="0"/>
                <a:ea typeface="MS PGothic" charset="0"/>
                <a:cs typeface="MS PGothic" charset="0"/>
              </a:rPr>
              <a:t>Misunderstandings can often be </a:t>
            </a:r>
            <a:r>
              <a:rPr lang="en-US" sz="2400" dirty="0">
                <a:solidFill>
                  <a:srgbClr val="000000"/>
                </a:solidFill>
                <a:latin typeface="DejaVu Sans" charset="0"/>
                <a:ea typeface="MS PGothic" charset="0"/>
                <a:cs typeface="MS PGothic" charset="0"/>
              </a:rPr>
              <a:t> </a:t>
            </a:r>
            <a:r>
              <a:rPr lang="en-US" sz="2400" dirty="0">
                <a:solidFill>
                  <a:srgbClr val="000000"/>
                </a:solidFill>
                <a:latin typeface="Tahoma" charset="0"/>
                <a:ea typeface="MS PGothic" charset="0"/>
                <a:cs typeface="MS PGothic" charset="0"/>
              </a:rPr>
              <a:t>leveraged for attack</a:t>
            </a:r>
          </a:p>
          <a:p>
            <a:pPr lvl="1">
              <a:spcBef>
                <a:spcPts val="900"/>
              </a:spcBef>
            </a:pPr>
            <a:r>
              <a:rPr lang="en-US" sz="2000" dirty="0">
                <a:solidFill>
                  <a:srgbClr val="000000"/>
                </a:solidFill>
                <a:latin typeface="Tahoma" charset="0"/>
                <a:ea typeface="MS PGothic" charset="0"/>
                <a:cs typeface="MS PGothic" charset="0"/>
              </a:rPr>
              <a:t>These assumptions can be exploited</a:t>
            </a:r>
            <a:endParaRPr lang="en-US" sz="2000" dirty="0">
              <a:latin typeface="Tahoma" charset="0"/>
              <a:ea typeface="MS PGothic" charset="0"/>
              <a:cs typeface="MS PGothic" charset="0"/>
            </a:endParaRPr>
          </a:p>
          <a:p>
            <a:pPr lvl="1">
              <a:spcBef>
                <a:spcPts val="900"/>
              </a:spcBef>
            </a:pPr>
            <a:r>
              <a:rPr lang="en-US" sz="2000" dirty="0">
                <a:solidFill>
                  <a:srgbClr val="000000"/>
                </a:solidFill>
                <a:latin typeface="Tahoma" charset="0"/>
                <a:ea typeface="MS PGothic" charset="0"/>
                <a:cs typeface="MS PGothic" charset="0"/>
              </a:rPr>
              <a:t>For example, one developer may assume that the previous part of the site validated authorization, leaving another part of the site completely exposed</a:t>
            </a:r>
          </a:p>
          <a:p>
            <a:pPr lvl="1">
              <a:spcBef>
                <a:spcPts val="900"/>
              </a:spcBef>
            </a:pPr>
            <a:r>
              <a:rPr lang="en-US" sz="2000" dirty="0">
                <a:solidFill>
                  <a:srgbClr val="000000"/>
                </a:solidFill>
                <a:latin typeface="Tahoma" charset="0"/>
                <a:ea typeface="MS PGothic" charset="0"/>
                <a:cs typeface="MS PGothic" charset="0"/>
              </a:rPr>
              <a:t>Or, one developer may write code that blindly accepts a session token from the browser, assuming that it was set by a separate component of the application developed by someone else</a:t>
            </a:r>
          </a:p>
          <a:p>
            <a:pPr lvl="1">
              <a:spcBef>
                <a:spcPts val="900"/>
              </a:spcBef>
            </a:pPr>
            <a:r>
              <a:rPr lang="en-US" sz="2000" dirty="0">
                <a:solidFill>
                  <a:srgbClr val="000000"/>
                </a:solidFill>
                <a:latin typeface="Tahoma" charset="0"/>
                <a:ea typeface="MS PGothic" charset="0"/>
                <a:cs typeface="MS PGothic" charset="0"/>
              </a:rPr>
              <a:t>Or, one developer may perform input filtering to block XSS while another may only do output encoding</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Rectangle 2"/>
          <p:cNvSpPr>
            <a:spLocks noGrp="1" noChangeArrowheads="1"/>
          </p:cNvSpPr>
          <p:nvPr>
            <p:ph type="title"/>
          </p:nvPr>
        </p:nvSpPr>
        <p:spPr>
          <a:xfrm>
            <a:off x="219075" y="137160"/>
            <a:ext cx="8734425" cy="1175273"/>
          </a:xfrm>
        </p:spPr>
        <p:txBody>
          <a:bodyPr/>
          <a:lstStyle/>
          <a:p>
            <a:r>
              <a:rPr lang="en-US" dirty="0">
                <a:latin typeface="Tahoma" charset="0"/>
                <a:ea typeface="MS PGothic" charset="0"/>
              </a:rPr>
              <a:t>Identifying Naming Systems Used in a Web Application</a:t>
            </a:r>
          </a:p>
        </p:txBody>
      </p:sp>
      <p:sp>
        <p:nvSpPr>
          <p:cNvPr id="328706" name="Rectangle 3"/>
          <p:cNvSpPr>
            <a:spLocks noGrp="1" noChangeArrowheads="1"/>
          </p:cNvSpPr>
          <p:nvPr>
            <p:ph idx="1"/>
          </p:nvPr>
        </p:nvSpPr>
        <p:spPr>
          <a:xfrm>
            <a:off x="237808" y="1722120"/>
            <a:ext cx="8637587" cy="4114800"/>
          </a:xfrm>
        </p:spPr>
        <p:txBody>
          <a:bodyPr/>
          <a:lstStyle/>
          <a:p>
            <a:pPr>
              <a:spcBef>
                <a:spcPts val="900"/>
              </a:spcBef>
            </a:pPr>
            <a:r>
              <a:rPr lang="en-US" sz="2000" dirty="0">
                <a:solidFill>
                  <a:srgbClr val="000000"/>
                </a:solidFill>
                <a:latin typeface="Tahoma" charset="0"/>
                <a:ea typeface="MS PGothic" charset="0"/>
                <a:cs typeface="MS PGothic" charset="0"/>
              </a:rPr>
              <a:t>Naming systems are standards the developers have decided on, or are imposed by their development environment</a:t>
            </a:r>
            <a:endParaRPr lang="en-US" sz="1600" dirty="0">
              <a:solidFill>
                <a:srgbClr val="000000"/>
              </a:solidFill>
              <a:latin typeface="Tahoma" charset="0"/>
              <a:ea typeface="MS PGothic" charset="0"/>
              <a:cs typeface="MS PGothic" charset="0"/>
            </a:endParaRPr>
          </a:p>
          <a:p>
            <a:pPr>
              <a:spcBef>
                <a:spcPts val="900"/>
              </a:spcBef>
            </a:pPr>
            <a:r>
              <a:rPr lang="en-US" sz="2000" dirty="0">
                <a:solidFill>
                  <a:srgbClr val="000000"/>
                </a:solidFill>
                <a:latin typeface="Tahoma" charset="0"/>
                <a:ea typeface="MS PGothic" charset="0"/>
                <a:cs typeface="MS PGothic" charset="0"/>
              </a:rPr>
              <a:t>Pages, applet class files, include files, and configurations are all items discoverable with this understanding</a:t>
            </a:r>
          </a:p>
          <a:p>
            <a:pPr>
              <a:spcBef>
                <a:spcPts val="900"/>
              </a:spcBef>
            </a:pPr>
            <a:r>
              <a:rPr lang="en-US" sz="2000" dirty="0">
                <a:solidFill>
                  <a:srgbClr val="000000"/>
                </a:solidFill>
                <a:latin typeface="Tahoma" charset="0"/>
                <a:ea typeface="MS PGothic" charset="0"/>
                <a:cs typeface="MS PGothic" charset="0"/>
              </a:rPr>
              <a:t>The naming systems assist us in finding parts of the site we are missing</a:t>
            </a:r>
          </a:p>
          <a:p>
            <a:pPr>
              <a:spcBef>
                <a:spcPts val="900"/>
              </a:spcBef>
            </a:pPr>
            <a:r>
              <a:rPr lang="en-US" sz="2000" dirty="0">
                <a:solidFill>
                  <a:srgbClr val="000000"/>
                </a:solidFill>
                <a:latin typeface="Tahoma" charset="0"/>
                <a:ea typeface="MS PGothic" charset="0"/>
                <a:cs typeface="MS PGothic" charset="0"/>
              </a:rPr>
              <a:t>For example, there are many development frameworks</a:t>
            </a:r>
          </a:p>
          <a:p>
            <a:pPr>
              <a:spcBef>
                <a:spcPts val="900"/>
              </a:spcBef>
            </a:pPr>
            <a:r>
              <a:rPr lang="en-US" sz="2000" dirty="0">
                <a:solidFill>
                  <a:srgbClr val="000000"/>
                </a:solidFill>
                <a:latin typeface="Tahoma" charset="0"/>
                <a:ea typeface="MS PGothic" charset="0"/>
                <a:cs typeface="MS PGothic" charset="0"/>
              </a:rPr>
              <a:t>These frameworks use a naming structure for pages and actions</a:t>
            </a:r>
          </a:p>
          <a:p>
            <a:pPr>
              <a:spcBef>
                <a:spcPts val="900"/>
              </a:spcBef>
            </a:pPr>
            <a:r>
              <a:rPr lang="en-US" sz="2000" dirty="0">
                <a:solidFill>
                  <a:srgbClr val="000000"/>
                </a:solidFill>
                <a:latin typeface="Tahoma" charset="0"/>
                <a:ea typeface="MS PGothic" charset="0"/>
                <a:cs typeface="MS PGothic" charset="0"/>
              </a:rPr>
              <a:t>An example of this is the Fusebox framework</a:t>
            </a:r>
          </a:p>
          <a:p>
            <a:pPr lvl="1">
              <a:spcBef>
                <a:spcPts val="900"/>
              </a:spcBef>
            </a:pPr>
            <a:r>
              <a:rPr lang="en-US" sz="1800" dirty="0">
                <a:solidFill>
                  <a:srgbClr val="000000"/>
                </a:solidFill>
                <a:latin typeface="Tahoma" charset="0"/>
                <a:ea typeface="MS PGothic" charset="0"/>
                <a:cs typeface="MS PGothic" charset="0"/>
              </a:rPr>
              <a:t>Pages that display information start with "</a:t>
            </a:r>
            <a:r>
              <a:rPr lang="en-US" sz="1800" dirty="0">
                <a:solidFill>
                  <a:srgbClr val="000000"/>
                </a:solidFill>
                <a:latin typeface="Courier New" charset="0"/>
                <a:ea typeface="MS PGothic" charset="0"/>
                <a:cs typeface="MS PGothic" charset="0"/>
              </a:rPr>
              <a:t>dsp</a:t>
            </a:r>
            <a:r>
              <a:rPr lang="en-US" sz="1800" dirty="0">
                <a:solidFill>
                  <a:srgbClr val="000000"/>
                </a:solidFill>
                <a:latin typeface="Tahoma" charset="0"/>
                <a:ea typeface="MS PGothic" charset="0"/>
                <a:cs typeface="MS PGothic" charset="0"/>
              </a:rPr>
              <a:t>" in the page name</a:t>
            </a:r>
          </a:p>
          <a:p>
            <a:pPr lvl="1">
              <a:spcBef>
                <a:spcPts val="900"/>
              </a:spcBef>
            </a:pPr>
            <a:r>
              <a:rPr lang="en-US" sz="1800" dirty="0">
                <a:solidFill>
                  <a:srgbClr val="000000"/>
                </a:solidFill>
                <a:latin typeface="Tahoma" charset="0"/>
                <a:ea typeface="MS PGothic" charset="0"/>
                <a:cs typeface="MS PGothic" charset="0"/>
              </a:rPr>
              <a:t>Queries to the datastore happen in pages that begin with "</a:t>
            </a:r>
            <a:r>
              <a:rPr lang="en-US" sz="1800" dirty="0">
                <a:solidFill>
                  <a:srgbClr val="000000"/>
                </a:solidFill>
                <a:latin typeface="Courier New" charset="0"/>
                <a:ea typeface="MS PGothic" charset="0"/>
                <a:cs typeface="MS PGothic" charset="0"/>
              </a:rPr>
              <a:t>qry</a:t>
            </a:r>
            <a:r>
              <a:rPr lang="en-US" sz="1800" dirty="0">
                <a:solidFill>
                  <a:srgbClr val="000000"/>
                </a:solidFill>
                <a:latin typeface="Tahoma" charset="0"/>
                <a:ea typeface="MS PGothic" charset="0"/>
                <a:cs typeface="MS PGothic" charset="0"/>
              </a:rPr>
              <a:t>"</a:t>
            </a:r>
          </a:p>
          <a:p>
            <a:pPr lvl="1">
              <a:spcBef>
                <a:spcPts val="900"/>
              </a:spcBef>
            </a:pPr>
            <a:r>
              <a:rPr lang="en-US" sz="1800" dirty="0">
                <a:solidFill>
                  <a:srgbClr val="000000"/>
                </a:solidFill>
                <a:latin typeface="Tahoma" charset="0"/>
                <a:ea typeface="MS PGothic" charset="0"/>
                <a:cs typeface="MS PGothic" charset="0"/>
              </a:rPr>
              <a:t>Pages that allow a user to perform an action begin with "</a:t>
            </a:r>
            <a:r>
              <a:rPr lang="en-US" sz="1800" dirty="0">
                <a:solidFill>
                  <a:srgbClr val="000000"/>
                </a:solidFill>
                <a:latin typeface="Courier New" charset="0"/>
                <a:ea typeface="MS PGothic" charset="0"/>
                <a:cs typeface="MS PGothic" charset="0"/>
              </a:rPr>
              <a:t>act</a:t>
            </a:r>
            <a:r>
              <a:rPr lang="en-US" sz="1800" dirty="0">
                <a:solidFill>
                  <a:srgbClr val="000000"/>
                </a:solidFill>
                <a:latin typeface="Tahoma" charset="0"/>
                <a:ea typeface="MS PGothic" charset="0"/>
                <a:cs typeface="MS PGothic" charset="0"/>
              </a:rPr>
              <a:t>"</a:t>
            </a: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3" name="Rectangle 2"/>
          <p:cNvSpPr>
            <a:spLocks noGrp="1" noChangeArrowheads="1"/>
          </p:cNvSpPr>
          <p:nvPr>
            <p:ph type="title"/>
          </p:nvPr>
        </p:nvSpPr>
        <p:spPr>
          <a:xfrm>
            <a:off x="685800" y="121920"/>
            <a:ext cx="7772400" cy="1143000"/>
          </a:xfrm>
        </p:spPr>
        <p:txBody>
          <a:bodyPr/>
          <a:lstStyle/>
          <a:p>
            <a:pPr>
              <a:spcBef>
                <a:spcPts val="800"/>
              </a:spcBef>
            </a:pPr>
            <a:r>
              <a:rPr lang="en-US" dirty="0">
                <a:solidFill>
                  <a:srgbClr val="000000"/>
                </a:solidFill>
                <a:latin typeface="Tahoma" charset="0"/>
                <a:ea typeface="MS PGothic" charset="0"/>
              </a:rPr>
              <a:t>OWASP DirBuster</a:t>
            </a:r>
          </a:p>
        </p:txBody>
      </p:sp>
      <p:sp>
        <p:nvSpPr>
          <p:cNvPr id="332804" name="Rectangle 3"/>
          <p:cNvSpPr>
            <a:spLocks noGrp="1" noChangeArrowheads="1"/>
          </p:cNvSpPr>
          <p:nvPr>
            <p:ph idx="1"/>
          </p:nvPr>
        </p:nvSpPr>
        <p:spPr bwMode="gray">
          <a:xfrm>
            <a:off x="228600" y="1335088"/>
            <a:ext cx="4800600" cy="4891087"/>
          </a:xfrm>
          <a:solidFill>
            <a:srgbClr val="FFFFFF"/>
          </a:solidFill>
        </p:spPr>
        <p:txBody>
          <a:bodyPr/>
          <a:lstStyle/>
          <a:p>
            <a:pPr>
              <a:spcBef>
                <a:spcPts val="800"/>
              </a:spcBef>
            </a:pPr>
            <a:r>
              <a:rPr lang="en-US" sz="1600" dirty="0">
                <a:solidFill>
                  <a:srgbClr val="000000"/>
                </a:solidFill>
                <a:latin typeface="Tahoma" charset="0"/>
                <a:ea typeface="MS PGothic" charset="0"/>
                <a:cs typeface="MS PGothic" charset="0"/>
              </a:rPr>
              <a:t>DirBuster is cross-platform Java application from OWASP</a:t>
            </a:r>
          </a:p>
          <a:p>
            <a:pPr>
              <a:spcBef>
                <a:spcPts val="800"/>
              </a:spcBef>
            </a:pPr>
            <a:r>
              <a:rPr lang="en-US" sz="1600" dirty="0">
                <a:solidFill>
                  <a:srgbClr val="000000"/>
                </a:solidFill>
                <a:latin typeface="Tahoma" charset="0"/>
                <a:ea typeface="MS PGothic" charset="0"/>
                <a:cs typeface="MS PGothic" charset="0"/>
              </a:rPr>
              <a:t>Attempts to retrieve pages based on a list of terms</a:t>
            </a:r>
          </a:p>
          <a:p>
            <a:pPr lvl="1">
              <a:spcBef>
                <a:spcPts val="800"/>
              </a:spcBef>
            </a:pPr>
            <a:r>
              <a:rPr lang="en-US" sz="1400" dirty="0">
                <a:solidFill>
                  <a:srgbClr val="000000"/>
                </a:solidFill>
                <a:latin typeface="Tahoma" charset="0"/>
                <a:ea typeface="MS PGothic" charset="0"/>
                <a:cs typeface="MS PGothic" charset="0"/>
              </a:rPr>
              <a:t>Sends HTTP requests with guesses of directory and/or file names</a:t>
            </a:r>
          </a:p>
          <a:p>
            <a:pPr lvl="1">
              <a:spcBef>
                <a:spcPts val="800"/>
              </a:spcBef>
            </a:pPr>
            <a:r>
              <a:rPr lang="en-US" sz="1400" dirty="0">
                <a:solidFill>
                  <a:srgbClr val="000000"/>
                </a:solidFill>
                <a:latin typeface="Tahoma" charset="0"/>
                <a:ea typeface="MS PGothic" charset="0"/>
                <a:cs typeface="MS PGothic" charset="0"/>
              </a:rPr>
              <a:t>Includes word lists that were built by large-scale crawling of the Internet to identify common directory and file names</a:t>
            </a:r>
          </a:p>
          <a:p>
            <a:pPr lvl="1">
              <a:spcBef>
                <a:spcPts val="800"/>
              </a:spcBef>
            </a:pPr>
            <a:r>
              <a:rPr lang="en-US" sz="1400" dirty="0">
                <a:solidFill>
                  <a:srgbClr val="000000"/>
                </a:solidFill>
                <a:latin typeface="Tahoma" charset="0"/>
                <a:ea typeface="MS PGothic" charset="0"/>
                <a:cs typeface="MS PGothic" charset="0"/>
              </a:rPr>
              <a:t>Other tools' word lists or custom lists can be used too</a:t>
            </a:r>
          </a:p>
          <a:p>
            <a:pPr lvl="1">
              <a:spcBef>
                <a:spcPts val="800"/>
              </a:spcBef>
            </a:pPr>
            <a:r>
              <a:rPr lang="en-US" sz="1400" dirty="0">
                <a:solidFill>
                  <a:srgbClr val="000000"/>
                </a:solidFill>
                <a:latin typeface="Tahoma" charset="0"/>
                <a:ea typeface="MS PGothic" charset="0"/>
                <a:cs typeface="MS PGothic" charset="0"/>
              </a:rPr>
              <a:t>It uses the extensions configured by the tester</a:t>
            </a:r>
          </a:p>
          <a:p>
            <a:pPr>
              <a:spcBef>
                <a:spcPts val="800"/>
              </a:spcBef>
            </a:pPr>
            <a:r>
              <a:rPr lang="en-US" sz="1600" dirty="0">
                <a:solidFill>
                  <a:srgbClr val="000000"/>
                </a:solidFill>
                <a:latin typeface="Tahoma" charset="0"/>
                <a:ea typeface="MS PGothic" charset="0"/>
                <a:cs typeface="MS PGothic" charset="0"/>
              </a:rPr>
              <a:t>It also spiders any files found, grabbing a copy for off-line analysis</a:t>
            </a:r>
          </a:p>
          <a:p>
            <a:pPr>
              <a:spcBef>
                <a:spcPts val="800"/>
              </a:spcBef>
            </a:pPr>
            <a:r>
              <a:rPr lang="en-US" sz="1600" dirty="0">
                <a:solidFill>
                  <a:srgbClr val="000000"/>
                </a:solidFill>
                <a:latin typeface="Tahoma" charset="0"/>
                <a:ea typeface="MS PGothic" charset="0"/>
                <a:cs typeface="MS PGothic" charset="0"/>
              </a:rPr>
              <a:t>While many testers write a script to handle such searches, the multithreaded nature of DirBuster ranks it as one of the better tools</a:t>
            </a:r>
          </a:p>
        </p:txBody>
      </p:sp>
      <p:pic>
        <p:nvPicPr>
          <p:cNvPr id="2" name="Picture 1">
            <a:extLst>
              <a:ext uri="{FF2B5EF4-FFF2-40B4-BE49-F238E27FC236}">
                <a16:creationId xmlns:a16="http://schemas.microsoft.com/office/drawing/2014/main" id="{07BFE49B-FBBE-4CE5-85E0-47CEA4BF3FE3}"/>
              </a:ext>
            </a:extLst>
          </p:cNvPr>
          <p:cNvPicPr>
            <a:picLocks noChangeAspect="1"/>
          </p:cNvPicPr>
          <p:nvPr/>
        </p:nvPicPr>
        <p:blipFill>
          <a:blip r:embed="rId3"/>
          <a:stretch>
            <a:fillRect/>
          </a:stretch>
        </p:blipFill>
        <p:spPr>
          <a:xfrm>
            <a:off x="4888642" y="1043906"/>
            <a:ext cx="4215885" cy="5306953"/>
          </a:xfrm>
          <a:prstGeom prst="rect">
            <a:avLst/>
          </a:prstGeom>
        </p:spPr>
      </p:pic>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dirty="0">
                <a:latin typeface="Tahoma" charset="0"/>
                <a:ea typeface="MS PGothic" charset="0"/>
              </a:rPr>
              <a:t>Course Roadmap</a:t>
            </a:r>
          </a:p>
        </p:txBody>
      </p:sp>
      <p:sp>
        <p:nvSpPr>
          <p:cNvPr id="9" name="Rectangle 1042"/>
          <p:cNvSpPr>
            <a:spLocks noChangeArrowheads="1"/>
          </p:cNvSpPr>
          <p:nvPr/>
        </p:nvSpPr>
        <p:spPr bwMode="auto">
          <a:xfrm>
            <a:off x="152400" y="1905000"/>
            <a:ext cx="8458200" cy="4114800"/>
          </a:xfrm>
          <a:prstGeom prst="rect">
            <a:avLst/>
          </a:prstGeom>
          <a:noFill/>
          <a:ln w="9525">
            <a:noFill/>
            <a:miter lim="800000"/>
            <a:headEnd/>
            <a:tailEnd/>
          </a:ln>
          <a:effectLst/>
        </p:spPr>
        <p:txBody>
          <a:bodyPr/>
          <a:lstStyle/>
          <a:p>
            <a:pPr marL="342900" indent="-342900">
              <a:buFontTx/>
              <a:buChar char="•"/>
              <a:defRPr/>
            </a:pPr>
            <a:r>
              <a:rPr lang="en-US" sz="3200" dirty="0">
                <a:effectLst>
                  <a:outerShdw blurRad="38100" dist="38100" dir="2700000" algn="tl">
                    <a:srgbClr val="C0C0C0"/>
                  </a:outerShdw>
                </a:effectLst>
                <a:latin typeface="Tahoma" pitchFamily="34" charset="0"/>
                <a:ea typeface="ＭＳ Ｐゴシック" pitchFamily="34" charset="-128"/>
                <a:cs typeface="+mn-cs"/>
              </a:rPr>
              <a:t>Attacker's View, </a:t>
            </a:r>
            <a:br>
              <a:rPr lang="en-US" sz="3200" dirty="0">
                <a:effectLst>
                  <a:outerShdw blurRad="38100" dist="38100" dir="2700000" algn="tl">
                    <a:srgbClr val="C0C0C0"/>
                  </a:outerShdw>
                </a:effectLst>
                <a:latin typeface="Tahoma" pitchFamily="34" charset="0"/>
                <a:ea typeface="ＭＳ Ｐゴシック" pitchFamily="34" charset="-128"/>
                <a:cs typeface="+mn-cs"/>
              </a:rPr>
            </a:br>
            <a:r>
              <a:rPr lang="en-US" sz="3200" dirty="0">
                <a:effectLst>
                  <a:outerShdw blurRad="38100" dist="38100" dir="2700000" algn="tl">
                    <a:srgbClr val="C0C0C0"/>
                  </a:outerShdw>
                </a:effectLst>
                <a:latin typeface="Tahoma" pitchFamily="34" charset="0"/>
                <a:ea typeface="ＭＳ Ｐゴシック" pitchFamily="34" charset="-128"/>
                <a:cs typeface="+mn-cs"/>
              </a:rPr>
              <a:t>Pen-Testing &amp; Scoping</a:t>
            </a:r>
          </a:p>
          <a:p>
            <a:pPr marL="342900" indent="-342900">
              <a:buFontTx/>
              <a:buChar char="•"/>
              <a:defRPr/>
            </a:pPr>
            <a:r>
              <a:rPr lang="en-US" sz="3200" b="1" i="1" u="sng" dirty="0">
                <a:solidFill>
                  <a:srgbClr val="FF0000"/>
                </a:solidFill>
                <a:latin typeface="Tahoma" pitchFamily="34" charset="0"/>
                <a:ea typeface="ＭＳ Ｐゴシック" pitchFamily="34" charset="-128"/>
                <a:cs typeface="+mn-cs"/>
              </a:rPr>
              <a:t>Recon &amp; Mapping</a:t>
            </a:r>
          </a:p>
          <a:p>
            <a:pPr marL="342900" indent="-342900">
              <a:buFontTx/>
              <a:buChar char="•"/>
              <a:defRPr/>
            </a:pPr>
            <a:r>
              <a:rPr lang="en-US" sz="3200" dirty="0">
                <a:latin typeface="Tahoma" pitchFamily="34" charset="0"/>
                <a:ea typeface="ＭＳ Ｐゴシック" pitchFamily="34" charset="-128"/>
                <a:cs typeface="+mn-cs"/>
              </a:rPr>
              <a:t>Application Discovery</a:t>
            </a:r>
          </a:p>
          <a:p>
            <a:pPr marL="342900" indent="-342900">
              <a:buFontTx/>
              <a:buChar char="•"/>
              <a:defRPr/>
            </a:pPr>
            <a:r>
              <a:rPr lang="en-US" sz="3200" dirty="0">
                <a:latin typeface="Tahoma" pitchFamily="34" charset="0"/>
                <a:ea typeface="ＭＳ Ｐゴシック" pitchFamily="34" charset="-128"/>
                <a:cs typeface="+mn-cs"/>
              </a:rPr>
              <a:t>Application Discovery Cont.</a:t>
            </a:r>
          </a:p>
          <a:p>
            <a:pPr marL="342900" indent="-342900">
              <a:buFontTx/>
              <a:buChar char="•"/>
              <a:defRPr/>
            </a:pPr>
            <a:r>
              <a:rPr lang="en-US" sz="3200" dirty="0">
                <a:latin typeface="Tahoma" pitchFamily="34" charset="0"/>
                <a:ea typeface="ＭＳ Ｐゴシック" pitchFamily="34" charset="-128"/>
                <a:cs typeface="+mn-cs"/>
              </a:rPr>
              <a:t>Exploitation</a:t>
            </a:r>
          </a:p>
          <a:p>
            <a:pPr marL="342900" indent="-342900">
              <a:buFontTx/>
              <a:buChar char="•"/>
              <a:defRPr/>
            </a:pPr>
            <a:r>
              <a:rPr lang="en-US" sz="3200" dirty="0">
                <a:latin typeface="Tahoma" pitchFamily="34" charset="0"/>
                <a:ea typeface="ＭＳ Ｐゴシック" pitchFamily="34" charset="-128"/>
                <a:cs typeface="+mn-cs"/>
              </a:rPr>
              <a:t>Capture the Flag</a:t>
            </a:r>
            <a:endParaRPr lang="en-US" dirty="0">
              <a:latin typeface="Tahoma" pitchFamily="34" charset="0"/>
              <a:ea typeface="ＭＳ Ｐゴシック" pitchFamily="34" charset="-128"/>
              <a:cs typeface="+mn-cs"/>
            </a:endParaRPr>
          </a:p>
        </p:txBody>
      </p:sp>
      <p:sp>
        <p:nvSpPr>
          <p:cNvPr id="11" name="Freeform 1044"/>
          <p:cNvSpPr>
            <a:spLocks/>
          </p:cNvSpPr>
          <p:nvPr/>
        </p:nvSpPr>
        <p:spPr bwMode="blackWhite">
          <a:xfrm>
            <a:off x="4249738" y="412750"/>
            <a:ext cx="1524000" cy="5791200"/>
          </a:xfrm>
          <a:custGeom>
            <a:avLst/>
            <a:gdLst>
              <a:gd name="T0" fmla="*/ 0 w 808"/>
              <a:gd name="T1" fmla="*/ 2147483647 h 3984"/>
              <a:gd name="T2" fmla="*/ 2147483647 w 808"/>
              <a:gd name="T3" fmla="*/ 0 h 3984"/>
              <a:gd name="T4" fmla="*/ 2147483647 w 808"/>
              <a:gd name="T5" fmla="*/ 2147483647 h 3984"/>
              <a:gd name="T6" fmla="*/ 0 w 808"/>
              <a:gd name="T7" fmla="*/ 2147483647 h 3984"/>
              <a:gd name="T8" fmla="*/ 0 60000 65536"/>
              <a:gd name="T9" fmla="*/ 0 60000 65536"/>
              <a:gd name="T10" fmla="*/ 0 60000 65536"/>
              <a:gd name="T11" fmla="*/ 0 60000 65536"/>
              <a:gd name="T12" fmla="*/ 0 w 808"/>
              <a:gd name="T13" fmla="*/ 0 h 3984"/>
              <a:gd name="T14" fmla="*/ 808 w 808"/>
              <a:gd name="T15" fmla="*/ 3984 h 3984"/>
            </a:gdLst>
            <a:ahLst/>
            <a:cxnLst>
              <a:cxn ang="T8">
                <a:pos x="T0" y="T1"/>
              </a:cxn>
              <a:cxn ang="T9">
                <a:pos x="T2" y="T3"/>
              </a:cxn>
              <a:cxn ang="T10">
                <a:pos x="T4" y="T5"/>
              </a:cxn>
              <a:cxn ang="T11">
                <a:pos x="T6" y="T7"/>
              </a:cxn>
            </a:cxnLst>
            <a:rect l="T12" t="T13" r="T14" b="T15"/>
            <a:pathLst>
              <a:path w="808" h="3984">
                <a:moveTo>
                  <a:pt x="0" y="1972"/>
                </a:moveTo>
                <a:lnTo>
                  <a:pt x="808" y="0"/>
                </a:lnTo>
                <a:lnTo>
                  <a:pt x="808" y="3984"/>
                </a:lnTo>
                <a:lnTo>
                  <a:pt x="0" y="1972"/>
                </a:lnTo>
                <a:close/>
              </a:path>
            </a:pathLst>
          </a:custGeom>
          <a:solidFill>
            <a:srgbClr val="99CCFF">
              <a:alpha val="50195"/>
            </a:srgbClr>
          </a:solidFill>
          <a:ln w="12700">
            <a:solidFill>
              <a:schemeClr val="tx1"/>
            </a:solidFill>
            <a:round/>
            <a:headEnd type="none" w="sm" len="sm"/>
            <a:tailEnd type="none" w="sm" len="sm"/>
          </a:ln>
        </p:spPr>
        <p:txBody>
          <a:bodyPr/>
          <a:lstStyle/>
          <a:p>
            <a:endParaRPr lang="en-US" dirty="0"/>
          </a:p>
        </p:txBody>
      </p:sp>
      <p:sp>
        <p:nvSpPr>
          <p:cNvPr id="12" name="Rectangle 1043"/>
          <p:cNvSpPr>
            <a:spLocks noChangeArrowheads="1"/>
          </p:cNvSpPr>
          <p:nvPr/>
        </p:nvSpPr>
        <p:spPr bwMode="auto">
          <a:xfrm>
            <a:off x="5773738" y="412750"/>
            <a:ext cx="3276600" cy="5791200"/>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b="1" i="1"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 </a:t>
            </a:r>
            <a:r>
              <a:rPr lang="en-US" sz="1400" b="1" i="1" u="sng"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Reconnaissance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ＭＳ Ｐゴシック"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Mapping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Port Scanning, OS Finger-</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SSL Support</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Testing SSL</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Nikto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Web Spidering with </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wget, ZAP, and Burp</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Spidering Results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Linked Servers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Sniffing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Session Analysis</a:t>
            </a:r>
          </a:p>
        </p:txBody>
      </p:sp>
      <p:sp>
        <p:nvSpPr>
          <p:cNvPr id="13" name="Rectangle 1043"/>
          <p:cNvSpPr>
            <a:spLocks noChangeArrowheads="1"/>
          </p:cNvSpPr>
          <p:nvPr/>
        </p:nvSpPr>
        <p:spPr bwMode="auto">
          <a:xfrm>
            <a:off x="5773738" y="276753"/>
            <a:ext cx="3276600" cy="6011862"/>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dirty="0">
                <a:latin typeface="Tahoma" pitchFamily="34" charset="0"/>
                <a:ea typeface="MS PGothic" pitchFamily="34" charset="-128"/>
                <a:cs typeface="+mn-cs"/>
              </a:rPr>
              <a:t> Reconnaissance</a:t>
            </a:r>
          </a:p>
          <a:p>
            <a:pPr>
              <a:spcBef>
                <a:spcPts val="200"/>
              </a:spcBef>
              <a:buFont typeface="Arial" pitchFamily="34" charset="0"/>
              <a:buChar char="•"/>
              <a:defRPr/>
            </a:pPr>
            <a:r>
              <a:rPr lang="en-US" sz="1400" dirty="0">
                <a:latin typeface="Tahoma" pitchFamily="34" charset="0"/>
                <a:ea typeface="MS PGothic"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MS PGothic"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MS PGothic"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MS PGothic" pitchFamily="34" charset="-128"/>
                <a:cs typeface="+mn-cs"/>
              </a:rPr>
              <a:t> Mapping</a:t>
            </a:r>
          </a:p>
          <a:p>
            <a:pPr>
              <a:spcBef>
                <a:spcPts val="200"/>
              </a:spcBef>
              <a:buFont typeface="Arial" pitchFamily="34" charset="0"/>
              <a:buChar char="•"/>
              <a:defRPr/>
            </a:pPr>
            <a:r>
              <a:rPr lang="en-US" sz="1400" dirty="0">
                <a:latin typeface="Tahoma" pitchFamily="34" charset="0"/>
                <a:ea typeface="MS PGothic" pitchFamily="34" charset="-128"/>
                <a:cs typeface="+mn-cs"/>
              </a:rPr>
              <a:t> Port Scanning, OS Finger-</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MS PGothic"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MS PGothic" pitchFamily="34" charset="-128"/>
                <a:cs typeface="+mn-cs"/>
              </a:rPr>
              <a:t> Analyzing HTTPS Support</a:t>
            </a:r>
          </a:p>
          <a:p>
            <a:pPr>
              <a:spcBef>
                <a:spcPts val="200"/>
              </a:spcBef>
              <a:buFont typeface="Arial" pitchFamily="34" charset="0"/>
              <a:buChar char="•"/>
              <a:defRPr/>
            </a:pPr>
            <a:r>
              <a:rPr lang="en-US" sz="1400" dirty="0">
                <a:latin typeface="Tahoma" pitchFamily="34" charset="0"/>
                <a:ea typeface="MS PGothic" pitchFamily="34" charset="-128"/>
                <a:cs typeface="+mn-cs"/>
              </a:rPr>
              <a:t> Exercise: Testing HTTPS</a:t>
            </a:r>
          </a:p>
          <a:p>
            <a:pPr>
              <a:spcBef>
                <a:spcPts val="200"/>
              </a:spcBef>
              <a:buFont typeface="Arial" pitchFamily="34" charset="0"/>
              <a:buChar char="•"/>
              <a:defRPr/>
            </a:pPr>
            <a:r>
              <a:rPr lang="en-US" sz="1400" dirty="0">
                <a:latin typeface="Tahoma" pitchFamily="34" charset="0"/>
                <a:ea typeface="MS PGothic"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MS PGothic"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MS PGothic" pitchFamily="34" charset="-128"/>
                <a:cs typeface="+mn-cs"/>
              </a:rPr>
              <a:t> Exercise: Nikto</a:t>
            </a:r>
          </a:p>
          <a:p>
            <a:pPr>
              <a:spcBef>
                <a:spcPts val="200"/>
              </a:spcBef>
              <a:buFont typeface="Arial" pitchFamily="34" charset="0"/>
              <a:buChar char="•"/>
              <a:defRPr/>
            </a:pPr>
            <a:r>
              <a:rPr lang="en-US" sz="1400" dirty="0">
                <a:latin typeface="Tahoma" pitchFamily="34" charset="0"/>
                <a:ea typeface="MS PGothic"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MS PGothic" pitchFamily="34" charset="-128"/>
                <a:cs typeface="+mn-cs"/>
              </a:rPr>
              <a:t> Exercise: Web Spidering with </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wget, ZAP, and Burp</a:t>
            </a:r>
          </a:p>
          <a:p>
            <a:pPr>
              <a:spcBef>
                <a:spcPts val="200"/>
              </a:spcBef>
              <a:buFont typeface="Arial" pitchFamily="34" charset="0"/>
              <a:buChar char="•"/>
              <a:defRPr/>
            </a:pPr>
            <a:r>
              <a:rPr lang="en-US" sz="1400" dirty="0">
                <a:latin typeface="Tahoma" pitchFamily="34" charset="0"/>
                <a:ea typeface="MS PGothic" pitchFamily="34" charset="-128"/>
                <a:cs typeface="+mn-cs"/>
              </a:rPr>
              <a:t> Analyzing Spidering Results</a:t>
            </a:r>
          </a:p>
          <a:p>
            <a:pPr>
              <a:spcBef>
                <a:spcPts val="200"/>
              </a:spcBef>
              <a:buFont typeface="Arial" pitchFamily="34" charset="0"/>
              <a:buChar char="•"/>
              <a:defRPr/>
            </a:pPr>
            <a:r>
              <a:rPr lang="en-US" sz="1400" dirty="0">
                <a:latin typeface="Tahoma" pitchFamily="34" charset="0"/>
                <a:ea typeface="MS PGothic"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MS PGothic" pitchFamily="34" charset="-128"/>
                <a:cs typeface="+mn-cs"/>
              </a:rPr>
              <a:t> Relationship Analysis</a:t>
            </a:r>
          </a:p>
          <a:p>
            <a:pPr lvl="1">
              <a:spcBef>
                <a:spcPts val="200"/>
              </a:spcBef>
              <a:buFont typeface="Wingdings" pitchFamily="2" charset="2"/>
              <a:buChar char="Ø"/>
              <a:defRPr/>
            </a:pPr>
            <a:r>
              <a:rPr lang="en-US" sz="1400" b="1" i="1" dirty="0">
                <a:solidFill>
                  <a:srgbClr val="FF0000"/>
                </a:solidFill>
                <a:latin typeface="Tahoma" pitchFamily="34" charset="0"/>
                <a:ea typeface="MS PGothic"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MS PGothic"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Session Analysis</a:t>
            </a: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dirty="0">
                <a:latin typeface="Tahoma" charset="0"/>
                <a:ea typeface="MS PGothic" charset="0"/>
              </a:rPr>
              <a:t>Course Roadmap</a:t>
            </a:r>
          </a:p>
        </p:txBody>
      </p:sp>
      <p:sp>
        <p:nvSpPr>
          <p:cNvPr id="9" name="Rectangle 1042"/>
          <p:cNvSpPr>
            <a:spLocks noChangeArrowheads="1"/>
          </p:cNvSpPr>
          <p:nvPr/>
        </p:nvSpPr>
        <p:spPr bwMode="auto">
          <a:xfrm>
            <a:off x="152400" y="1905000"/>
            <a:ext cx="8458200" cy="4114800"/>
          </a:xfrm>
          <a:prstGeom prst="rect">
            <a:avLst/>
          </a:prstGeom>
          <a:noFill/>
          <a:ln w="9525">
            <a:noFill/>
            <a:miter lim="800000"/>
            <a:headEnd/>
            <a:tailEnd/>
          </a:ln>
          <a:effectLst/>
        </p:spPr>
        <p:txBody>
          <a:bodyPr/>
          <a:lstStyle/>
          <a:p>
            <a:pPr marL="342900" indent="-342900">
              <a:buFontTx/>
              <a:buChar char="•"/>
              <a:defRPr/>
            </a:pPr>
            <a:r>
              <a:rPr lang="en-US" sz="3200" dirty="0">
                <a:effectLst>
                  <a:outerShdw blurRad="38100" dist="38100" dir="2700000" algn="tl">
                    <a:srgbClr val="C0C0C0"/>
                  </a:outerShdw>
                </a:effectLst>
                <a:latin typeface="Tahoma" pitchFamily="34" charset="0"/>
                <a:ea typeface="ＭＳ Ｐゴシック" pitchFamily="34" charset="-128"/>
                <a:cs typeface="+mn-cs"/>
              </a:rPr>
              <a:t>Attacker's View, </a:t>
            </a:r>
            <a:br>
              <a:rPr lang="en-US" sz="3200" dirty="0">
                <a:effectLst>
                  <a:outerShdw blurRad="38100" dist="38100" dir="2700000" algn="tl">
                    <a:srgbClr val="C0C0C0"/>
                  </a:outerShdw>
                </a:effectLst>
                <a:latin typeface="Tahoma" pitchFamily="34" charset="0"/>
                <a:ea typeface="ＭＳ Ｐゴシック" pitchFamily="34" charset="-128"/>
                <a:cs typeface="+mn-cs"/>
              </a:rPr>
            </a:br>
            <a:r>
              <a:rPr lang="en-US" sz="3200" dirty="0">
                <a:effectLst>
                  <a:outerShdw blurRad="38100" dist="38100" dir="2700000" algn="tl">
                    <a:srgbClr val="C0C0C0"/>
                  </a:outerShdw>
                </a:effectLst>
                <a:latin typeface="Tahoma" pitchFamily="34" charset="0"/>
                <a:ea typeface="ＭＳ Ｐゴシック" pitchFamily="34" charset="-128"/>
                <a:cs typeface="+mn-cs"/>
              </a:rPr>
              <a:t>Pen-Testing &amp; Scoping</a:t>
            </a:r>
          </a:p>
          <a:p>
            <a:pPr marL="342900" indent="-342900">
              <a:buFontTx/>
              <a:buChar char="•"/>
              <a:defRPr/>
            </a:pPr>
            <a:r>
              <a:rPr lang="en-US" sz="3200" b="1" i="1" u="sng" dirty="0">
                <a:solidFill>
                  <a:srgbClr val="FF0000"/>
                </a:solidFill>
                <a:latin typeface="Tahoma" pitchFamily="34" charset="0"/>
                <a:ea typeface="ＭＳ Ｐゴシック" pitchFamily="34" charset="-128"/>
                <a:cs typeface="+mn-cs"/>
              </a:rPr>
              <a:t>Recon &amp; Mapping</a:t>
            </a:r>
          </a:p>
          <a:p>
            <a:pPr marL="342900" indent="-342900">
              <a:buFontTx/>
              <a:buChar char="•"/>
              <a:defRPr/>
            </a:pPr>
            <a:r>
              <a:rPr lang="en-US" sz="3200" dirty="0">
                <a:latin typeface="Tahoma" pitchFamily="34" charset="0"/>
                <a:ea typeface="ＭＳ Ｐゴシック" pitchFamily="34" charset="-128"/>
                <a:cs typeface="+mn-cs"/>
              </a:rPr>
              <a:t>Application Discovery</a:t>
            </a:r>
          </a:p>
          <a:p>
            <a:pPr marL="342900" indent="-342900">
              <a:buFontTx/>
              <a:buChar char="•"/>
              <a:defRPr/>
            </a:pPr>
            <a:r>
              <a:rPr lang="en-US" sz="3200" dirty="0">
                <a:latin typeface="Tahoma" pitchFamily="34" charset="0"/>
                <a:ea typeface="ＭＳ Ｐゴシック" pitchFamily="34" charset="-128"/>
                <a:cs typeface="+mn-cs"/>
              </a:rPr>
              <a:t>Application Discovery Cont.</a:t>
            </a:r>
          </a:p>
          <a:p>
            <a:pPr marL="342900" indent="-342900">
              <a:buFontTx/>
              <a:buChar char="•"/>
              <a:defRPr/>
            </a:pPr>
            <a:r>
              <a:rPr lang="en-US" sz="3200" dirty="0">
                <a:latin typeface="Tahoma" pitchFamily="34" charset="0"/>
                <a:ea typeface="ＭＳ Ｐゴシック" pitchFamily="34" charset="-128"/>
                <a:cs typeface="+mn-cs"/>
              </a:rPr>
              <a:t>Exploitation</a:t>
            </a:r>
          </a:p>
          <a:p>
            <a:pPr marL="342900" indent="-342900">
              <a:buFontTx/>
              <a:buChar char="•"/>
              <a:defRPr/>
            </a:pPr>
            <a:r>
              <a:rPr lang="en-US" sz="3200" dirty="0">
                <a:latin typeface="Tahoma" pitchFamily="34" charset="0"/>
                <a:ea typeface="ＭＳ Ｐゴシック" pitchFamily="34" charset="-128"/>
                <a:cs typeface="+mn-cs"/>
              </a:rPr>
              <a:t>Capture the Flag</a:t>
            </a:r>
            <a:endParaRPr lang="en-US" dirty="0">
              <a:latin typeface="Tahoma" pitchFamily="34" charset="0"/>
              <a:ea typeface="ＭＳ Ｐゴシック" pitchFamily="34" charset="-128"/>
              <a:cs typeface="+mn-cs"/>
            </a:endParaRPr>
          </a:p>
        </p:txBody>
      </p:sp>
      <p:sp>
        <p:nvSpPr>
          <p:cNvPr id="11" name="Freeform 1044"/>
          <p:cNvSpPr>
            <a:spLocks/>
          </p:cNvSpPr>
          <p:nvPr/>
        </p:nvSpPr>
        <p:spPr bwMode="blackWhite">
          <a:xfrm>
            <a:off x="4249738" y="412750"/>
            <a:ext cx="1524000" cy="5791200"/>
          </a:xfrm>
          <a:custGeom>
            <a:avLst/>
            <a:gdLst>
              <a:gd name="T0" fmla="*/ 0 w 808"/>
              <a:gd name="T1" fmla="*/ 2147483647 h 3984"/>
              <a:gd name="T2" fmla="*/ 2147483647 w 808"/>
              <a:gd name="T3" fmla="*/ 0 h 3984"/>
              <a:gd name="T4" fmla="*/ 2147483647 w 808"/>
              <a:gd name="T5" fmla="*/ 2147483647 h 3984"/>
              <a:gd name="T6" fmla="*/ 0 w 808"/>
              <a:gd name="T7" fmla="*/ 2147483647 h 3984"/>
              <a:gd name="T8" fmla="*/ 0 60000 65536"/>
              <a:gd name="T9" fmla="*/ 0 60000 65536"/>
              <a:gd name="T10" fmla="*/ 0 60000 65536"/>
              <a:gd name="T11" fmla="*/ 0 60000 65536"/>
              <a:gd name="T12" fmla="*/ 0 w 808"/>
              <a:gd name="T13" fmla="*/ 0 h 3984"/>
              <a:gd name="T14" fmla="*/ 808 w 808"/>
              <a:gd name="T15" fmla="*/ 3984 h 3984"/>
            </a:gdLst>
            <a:ahLst/>
            <a:cxnLst>
              <a:cxn ang="T8">
                <a:pos x="T0" y="T1"/>
              </a:cxn>
              <a:cxn ang="T9">
                <a:pos x="T2" y="T3"/>
              </a:cxn>
              <a:cxn ang="T10">
                <a:pos x="T4" y="T5"/>
              </a:cxn>
              <a:cxn ang="T11">
                <a:pos x="T6" y="T7"/>
              </a:cxn>
            </a:cxnLst>
            <a:rect l="T12" t="T13" r="T14" b="T15"/>
            <a:pathLst>
              <a:path w="808" h="3984">
                <a:moveTo>
                  <a:pt x="0" y="1972"/>
                </a:moveTo>
                <a:lnTo>
                  <a:pt x="808" y="0"/>
                </a:lnTo>
                <a:lnTo>
                  <a:pt x="808" y="3984"/>
                </a:lnTo>
                <a:lnTo>
                  <a:pt x="0" y="1972"/>
                </a:lnTo>
                <a:close/>
              </a:path>
            </a:pathLst>
          </a:custGeom>
          <a:solidFill>
            <a:srgbClr val="99CCFF">
              <a:alpha val="50195"/>
            </a:srgbClr>
          </a:solidFill>
          <a:ln w="12700">
            <a:solidFill>
              <a:schemeClr val="tx1"/>
            </a:solidFill>
            <a:round/>
            <a:headEnd type="none" w="sm" len="sm"/>
            <a:tailEnd type="none" w="sm" len="sm"/>
          </a:ln>
        </p:spPr>
        <p:txBody>
          <a:bodyPr/>
          <a:lstStyle/>
          <a:p>
            <a:endParaRPr lang="en-US" dirty="0"/>
          </a:p>
        </p:txBody>
      </p:sp>
      <p:sp>
        <p:nvSpPr>
          <p:cNvPr id="12" name="Rectangle 1043"/>
          <p:cNvSpPr>
            <a:spLocks noChangeArrowheads="1"/>
          </p:cNvSpPr>
          <p:nvPr/>
        </p:nvSpPr>
        <p:spPr bwMode="auto">
          <a:xfrm>
            <a:off x="5773738" y="412750"/>
            <a:ext cx="3276600" cy="5791200"/>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b="1" i="1"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 </a:t>
            </a:r>
            <a:r>
              <a:rPr lang="en-US" sz="1400" b="1" i="1" u="sng"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Reconnaissance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ＭＳ Ｐゴシック"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Mapping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Port Scanning, OS Finger-</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SSL Support</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Testing SSL</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Nikto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Web Spidering with </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wget, ZAP, and Burp</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Spidering Results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Linked Servers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Sniffing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Session Analysis</a:t>
            </a:r>
          </a:p>
        </p:txBody>
      </p:sp>
      <p:sp>
        <p:nvSpPr>
          <p:cNvPr id="13" name="Rectangle 1043"/>
          <p:cNvSpPr>
            <a:spLocks noChangeArrowheads="1"/>
          </p:cNvSpPr>
          <p:nvPr/>
        </p:nvSpPr>
        <p:spPr bwMode="auto">
          <a:xfrm>
            <a:off x="5773738" y="276753"/>
            <a:ext cx="3276600" cy="6011862"/>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dirty="0">
                <a:latin typeface="Tahoma" pitchFamily="34" charset="0"/>
                <a:ea typeface="MS PGothic" pitchFamily="34" charset="-128"/>
                <a:cs typeface="+mn-cs"/>
              </a:rPr>
              <a:t> Reconnaissance</a:t>
            </a:r>
          </a:p>
          <a:p>
            <a:pPr>
              <a:spcBef>
                <a:spcPts val="200"/>
              </a:spcBef>
              <a:buFont typeface="Arial" pitchFamily="34" charset="0"/>
              <a:buChar char="•"/>
              <a:defRPr/>
            </a:pPr>
            <a:r>
              <a:rPr lang="en-US" sz="1400" dirty="0">
                <a:latin typeface="Tahoma" pitchFamily="34" charset="0"/>
                <a:ea typeface="MS PGothic"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MS PGothic"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MS PGothic"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MS PGothic" pitchFamily="34" charset="-128"/>
                <a:cs typeface="+mn-cs"/>
              </a:rPr>
              <a:t> Mapping</a:t>
            </a:r>
          </a:p>
          <a:p>
            <a:pPr>
              <a:spcBef>
                <a:spcPts val="200"/>
              </a:spcBef>
              <a:buFont typeface="Arial" pitchFamily="34" charset="0"/>
              <a:buChar char="•"/>
              <a:defRPr/>
            </a:pPr>
            <a:r>
              <a:rPr lang="en-US" sz="1400" dirty="0">
                <a:latin typeface="Tahoma" pitchFamily="34" charset="0"/>
                <a:ea typeface="MS PGothic" pitchFamily="34" charset="-128"/>
                <a:cs typeface="+mn-cs"/>
              </a:rPr>
              <a:t> Port Scanning, OS Finger-</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MS PGothic"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MS PGothic" pitchFamily="34" charset="-128"/>
                <a:cs typeface="+mn-cs"/>
              </a:rPr>
              <a:t> Analyzing HTTPS Support</a:t>
            </a:r>
          </a:p>
          <a:p>
            <a:pPr>
              <a:spcBef>
                <a:spcPts val="200"/>
              </a:spcBef>
              <a:buFont typeface="Arial" pitchFamily="34" charset="0"/>
              <a:buChar char="•"/>
              <a:defRPr/>
            </a:pPr>
            <a:r>
              <a:rPr lang="en-US" sz="1400" dirty="0">
                <a:latin typeface="Tahoma" pitchFamily="34" charset="0"/>
                <a:ea typeface="MS PGothic" pitchFamily="34" charset="-128"/>
                <a:cs typeface="+mn-cs"/>
              </a:rPr>
              <a:t> Exercise: Testing HTTPS</a:t>
            </a:r>
          </a:p>
          <a:p>
            <a:pPr>
              <a:spcBef>
                <a:spcPts val="200"/>
              </a:spcBef>
              <a:buFont typeface="Arial" pitchFamily="34" charset="0"/>
              <a:buChar char="•"/>
              <a:defRPr/>
            </a:pPr>
            <a:r>
              <a:rPr lang="en-US" sz="1400" dirty="0">
                <a:latin typeface="Tahoma" pitchFamily="34" charset="0"/>
                <a:ea typeface="MS PGothic"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MS PGothic"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MS PGothic" pitchFamily="34" charset="-128"/>
                <a:cs typeface="+mn-cs"/>
              </a:rPr>
              <a:t> Exercise: Nikto</a:t>
            </a:r>
          </a:p>
          <a:p>
            <a:pPr>
              <a:spcBef>
                <a:spcPts val="200"/>
              </a:spcBef>
              <a:buFont typeface="Arial" pitchFamily="34" charset="0"/>
              <a:buChar char="•"/>
              <a:defRPr/>
            </a:pPr>
            <a:r>
              <a:rPr lang="en-US" sz="1400" dirty="0">
                <a:latin typeface="Tahoma" pitchFamily="34" charset="0"/>
                <a:ea typeface="MS PGothic"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MS PGothic" pitchFamily="34" charset="-128"/>
                <a:cs typeface="+mn-cs"/>
              </a:rPr>
              <a:t> Exercise: Web Spidering with </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wget, ZAP, and Burp</a:t>
            </a:r>
          </a:p>
          <a:p>
            <a:pPr>
              <a:spcBef>
                <a:spcPts val="200"/>
              </a:spcBef>
              <a:buFont typeface="Arial" pitchFamily="34" charset="0"/>
              <a:buChar char="•"/>
              <a:defRPr/>
            </a:pPr>
            <a:r>
              <a:rPr lang="en-US" sz="1400" dirty="0">
                <a:latin typeface="Tahoma" pitchFamily="34" charset="0"/>
                <a:ea typeface="MS PGothic" pitchFamily="34" charset="-128"/>
                <a:cs typeface="+mn-cs"/>
              </a:rPr>
              <a:t> Analyzing Spidering Results</a:t>
            </a:r>
          </a:p>
          <a:p>
            <a:pPr>
              <a:spcBef>
                <a:spcPts val="200"/>
              </a:spcBef>
              <a:buFont typeface="Arial" pitchFamily="34" charset="0"/>
              <a:buChar char="•"/>
              <a:defRPr/>
            </a:pPr>
            <a:r>
              <a:rPr lang="en-US" sz="1400" dirty="0">
                <a:latin typeface="Tahoma" pitchFamily="34" charset="0"/>
                <a:ea typeface="MS PGothic"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MS PGothic"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OWASP DirBuster</a:t>
            </a:r>
          </a:p>
          <a:p>
            <a:pPr>
              <a:spcBef>
                <a:spcPts val="200"/>
              </a:spcBef>
              <a:buFont typeface="Arial" pitchFamily="34" charset="0"/>
              <a:buChar char="•"/>
              <a:defRPr/>
            </a:pPr>
            <a:r>
              <a:rPr lang="en-US" sz="1400" b="1" i="1" dirty="0">
                <a:solidFill>
                  <a:srgbClr val="FF0000"/>
                </a:solidFill>
                <a:latin typeface="Tahoma" pitchFamily="34" charset="0"/>
                <a:ea typeface="MS PGothic"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Session Analysis</a:t>
            </a: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Rectangle 2"/>
          <p:cNvSpPr>
            <a:spLocks noGrp="1" noChangeArrowheads="1"/>
          </p:cNvSpPr>
          <p:nvPr>
            <p:ph type="title"/>
          </p:nvPr>
        </p:nvSpPr>
        <p:spPr/>
        <p:txBody>
          <a:bodyPr/>
          <a:lstStyle/>
          <a:p>
            <a:r>
              <a:rPr lang="en-US" dirty="0">
                <a:latin typeface="Tahoma" charset="0"/>
                <a:ea typeface="MS PGothic" charset="0"/>
              </a:rPr>
              <a:t>Session Token Gathering</a:t>
            </a:r>
          </a:p>
        </p:txBody>
      </p:sp>
      <p:sp>
        <p:nvSpPr>
          <p:cNvPr id="347138" name="Rectangle 3"/>
          <p:cNvSpPr>
            <a:spLocks noGrp="1" noChangeArrowheads="1"/>
          </p:cNvSpPr>
          <p:nvPr>
            <p:ph idx="1"/>
          </p:nvPr>
        </p:nvSpPr>
        <p:spPr>
          <a:xfrm>
            <a:off x="426720" y="1691640"/>
            <a:ext cx="8305800" cy="4114800"/>
          </a:xfrm>
        </p:spPr>
        <p:txBody>
          <a:bodyPr/>
          <a:lstStyle/>
          <a:p>
            <a:r>
              <a:rPr lang="en-US" sz="2000" dirty="0">
                <a:latin typeface="Tahoma" charset="0"/>
                <a:ea typeface="MS PGothic" charset="0"/>
                <a:cs typeface="MS PGothic" charset="0"/>
              </a:rPr>
              <a:t>Most web applications create sessions to track a user through a series of interactions</a:t>
            </a:r>
          </a:p>
          <a:p>
            <a:r>
              <a:rPr lang="en-US" sz="2000" dirty="0">
                <a:latin typeface="Tahoma" charset="0"/>
                <a:ea typeface="MS PGothic" charset="0"/>
                <a:cs typeface="MS PGothic" charset="0"/>
              </a:rPr>
              <a:t>As we explore a site to map it, the application creates sessions for us</a:t>
            </a:r>
          </a:p>
          <a:p>
            <a:r>
              <a:rPr lang="en-US" sz="2000" dirty="0">
                <a:latin typeface="Tahoma" charset="0"/>
                <a:ea typeface="MS PGothic" charset="0"/>
                <a:cs typeface="MS PGothic" charset="0"/>
              </a:rPr>
              <a:t>These sessions typically have a session identifier variable, sometimes called a session token or session credential, passed to the browser</a:t>
            </a:r>
          </a:p>
          <a:p>
            <a:pPr lvl="1"/>
            <a:r>
              <a:rPr lang="en-US" sz="1800" dirty="0">
                <a:latin typeface="Tahoma" charset="0"/>
                <a:ea typeface="MS PGothic" charset="0"/>
                <a:cs typeface="MS PGothic" charset="0"/>
              </a:rPr>
              <a:t>We should collect them to determine if they are predictable </a:t>
            </a:r>
          </a:p>
          <a:p>
            <a:pPr lvl="1"/>
            <a:r>
              <a:rPr lang="en-US" sz="1800" dirty="0">
                <a:latin typeface="Tahoma" charset="0"/>
                <a:ea typeface="MS PGothic" charset="0"/>
                <a:cs typeface="MS PGothic" charset="0"/>
              </a:rPr>
              <a:t>If they are, an attacker may be able to determine other users' session credentials and usurp their accounts</a:t>
            </a:r>
          </a:p>
          <a:p>
            <a:r>
              <a:rPr lang="en-US" sz="2000" dirty="0">
                <a:latin typeface="Tahoma" charset="0"/>
                <a:ea typeface="MS PGothic" charset="0"/>
                <a:cs typeface="MS PGothic" charset="0"/>
              </a:rPr>
              <a:t>Various ways to collect them</a:t>
            </a:r>
          </a:p>
          <a:p>
            <a:pPr lvl="1"/>
            <a:r>
              <a:rPr lang="en-US" sz="1800" dirty="0">
                <a:latin typeface="Tahoma" charset="0"/>
                <a:ea typeface="MS PGothic" charset="0"/>
                <a:cs typeface="MS PGothic" charset="0"/>
              </a:rPr>
              <a:t>Manually</a:t>
            </a:r>
          </a:p>
          <a:p>
            <a:pPr lvl="1"/>
            <a:r>
              <a:rPr lang="en-US" sz="1800" dirty="0">
                <a:latin typeface="Tahoma" charset="0"/>
                <a:ea typeface="MS PGothic" charset="0"/>
                <a:cs typeface="MS PGothic" charset="0"/>
              </a:rPr>
              <a:t>Customized scripts</a:t>
            </a:r>
          </a:p>
          <a:p>
            <a:pPr lvl="1"/>
            <a:r>
              <a:rPr lang="en-US" sz="1800" dirty="0">
                <a:latin typeface="Tahoma" charset="0"/>
                <a:ea typeface="MS PGothic" charset="0"/>
                <a:cs typeface="MS PGothic" charset="0"/>
              </a:rPr>
              <a:t>Burp Suite</a:t>
            </a: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Title 1"/>
          <p:cNvSpPr>
            <a:spLocks noGrp="1"/>
          </p:cNvSpPr>
          <p:nvPr>
            <p:ph type="title"/>
          </p:nvPr>
        </p:nvSpPr>
        <p:spPr/>
        <p:txBody>
          <a:bodyPr/>
          <a:lstStyle/>
          <a:p>
            <a:r>
              <a:rPr lang="en-US" dirty="0">
                <a:latin typeface="Tahoma" charset="0"/>
                <a:ea typeface="MS PGothic" charset="0"/>
              </a:rPr>
              <a:t>Session Token Variables</a:t>
            </a:r>
          </a:p>
        </p:txBody>
      </p:sp>
      <p:sp>
        <p:nvSpPr>
          <p:cNvPr id="349186" name="Content Placeholder 2"/>
          <p:cNvSpPr>
            <a:spLocks noGrp="1"/>
          </p:cNvSpPr>
          <p:nvPr>
            <p:ph idx="1"/>
          </p:nvPr>
        </p:nvSpPr>
        <p:spPr>
          <a:xfrm>
            <a:off x="133350" y="1852613"/>
            <a:ext cx="6096000" cy="4114800"/>
          </a:xfrm>
        </p:spPr>
        <p:txBody>
          <a:bodyPr/>
          <a:lstStyle/>
          <a:p>
            <a:r>
              <a:rPr lang="en-US" sz="2400" dirty="0">
                <a:latin typeface="Tahoma" charset="0"/>
                <a:ea typeface="MS PGothic" charset="0"/>
                <a:cs typeface="MS PGothic" charset="0"/>
              </a:rPr>
              <a:t>Applications pass session tokens</a:t>
            </a:r>
            <a:br>
              <a:rPr lang="en-US" sz="2400" dirty="0">
                <a:latin typeface="Tahoma" charset="0"/>
                <a:ea typeface="MS PGothic" charset="0"/>
                <a:cs typeface="MS PGothic" charset="0"/>
              </a:rPr>
            </a:br>
            <a:r>
              <a:rPr lang="en-US" sz="2400" dirty="0">
                <a:latin typeface="Tahoma" charset="0"/>
                <a:ea typeface="MS PGothic" charset="0"/>
                <a:cs typeface="MS PGothic" charset="0"/>
              </a:rPr>
              <a:t>back to browsers using different mechanisms</a:t>
            </a:r>
            <a:endParaRPr lang="en-US" sz="2000" dirty="0">
              <a:latin typeface="Tahoma" charset="0"/>
              <a:ea typeface="MS PGothic" charset="0"/>
              <a:cs typeface="MS PGothic" charset="0"/>
            </a:endParaRPr>
          </a:p>
          <a:p>
            <a:pPr lvl="1"/>
            <a:r>
              <a:rPr lang="en-US" sz="2000" dirty="0">
                <a:latin typeface="Tahoma" charset="0"/>
                <a:ea typeface="MS PGothic" charset="0"/>
                <a:cs typeface="MS PGothic" charset="0"/>
              </a:rPr>
              <a:t>URL parameters passed via HTTP GET</a:t>
            </a:r>
          </a:p>
          <a:p>
            <a:pPr lvl="1"/>
            <a:r>
              <a:rPr lang="en-US" sz="2000" dirty="0">
                <a:latin typeface="Tahoma" charset="0"/>
                <a:ea typeface="MS PGothic" charset="0"/>
                <a:cs typeface="MS PGothic" charset="0"/>
              </a:rPr>
              <a:t>Hidden form elements passed via </a:t>
            </a:r>
            <a:br>
              <a:rPr lang="en-US" sz="2000" dirty="0">
                <a:latin typeface="Tahoma" charset="0"/>
                <a:ea typeface="MS PGothic" charset="0"/>
                <a:cs typeface="MS PGothic" charset="0"/>
              </a:rPr>
            </a:br>
            <a:r>
              <a:rPr lang="en-US" sz="2000" dirty="0">
                <a:latin typeface="Tahoma" charset="0"/>
                <a:ea typeface="MS PGothic" charset="0"/>
                <a:cs typeface="MS PGothic" charset="0"/>
              </a:rPr>
              <a:t>HTTP POST</a:t>
            </a:r>
          </a:p>
          <a:p>
            <a:pPr lvl="1"/>
            <a:r>
              <a:rPr lang="en-US" sz="2000" dirty="0">
                <a:latin typeface="Tahoma" charset="0"/>
                <a:ea typeface="MS PGothic" charset="0"/>
                <a:cs typeface="MS PGothic" charset="0"/>
              </a:rPr>
              <a:t>Cookies</a:t>
            </a:r>
          </a:p>
          <a:p>
            <a:r>
              <a:rPr lang="en-US" sz="2400" dirty="0">
                <a:latin typeface="Tahoma" charset="0"/>
                <a:ea typeface="MS PGothic" charset="0"/>
                <a:cs typeface="MS PGothic" charset="0"/>
              </a:rPr>
              <a:t>Some applications use multiple</a:t>
            </a:r>
            <a:br>
              <a:rPr lang="en-US" sz="2400" dirty="0">
                <a:latin typeface="Tahoma" charset="0"/>
                <a:ea typeface="MS PGothic" charset="0"/>
                <a:cs typeface="MS PGothic" charset="0"/>
              </a:rPr>
            </a:br>
            <a:r>
              <a:rPr lang="en-US" sz="2400" dirty="0">
                <a:latin typeface="Tahoma" charset="0"/>
                <a:ea typeface="MS PGothic" charset="0"/>
                <a:cs typeface="MS PGothic" charset="0"/>
              </a:rPr>
              <a:t>means…</a:t>
            </a:r>
          </a:p>
          <a:p>
            <a:pPr lvl="1"/>
            <a:r>
              <a:rPr lang="en-US" sz="2000" dirty="0">
                <a:latin typeface="Tahoma" charset="0"/>
                <a:ea typeface="MS PGothic" charset="0"/>
                <a:cs typeface="MS PGothic" charset="0"/>
              </a:rPr>
              <a:t>Either on separate pages</a:t>
            </a:r>
            <a:br>
              <a:rPr lang="en-US" sz="2000" dirty="0">
                <a:latin typeface="Tahoma" charset="0"/>
                <a:ea typeface="MS PGothic" charset="0"/>
                <a:cs typeface="MS PGothic" charset="0"/>
              </a:rPr>
            </a:br>
            <a:r>
              <a:rPr lang="en-US" sz="2000" dirty="0">
                <a:latin typeface="Tahoma" charset="0"/>
                <a:ea typeface="MS PGothic" charset="0"/>
                <a:cs typeface="MS PGothic" charset="0"/>
              </a:rPr>
              <a:t>in the app</a:t>
            </a:r>
          </a:p>
          <a:p>
            <a:pPr lvl="1"/>
            <a:r>
              <a:rPr lang="en-US" sz="2000" dirty="0">
                <a:latin typeface="Tahoma" charset="0"/>
                <a:ea typeface="MS PGothic" charset="0"/>
                <a:cs typeface="MS PGothic" charset="0"/>
              </a:rPr>
              <a:t>Or, even on the same page</a:t>
            </a:r>
          </a:p>
        </p:txBody>
      </p:sp>
      <p:pic>
        <p:nvPicPr>
          <p:cNvPr id="349187" name="Picture 6"/>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078413" y="2090738"/>
            <a:ext cx="4065587"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9188" name="Picture 8"/>
          <p:cNvPicPr>
            <a:picLocks/>
          </p:cNvPicPr>
          <p:nvPr/>
        </p:nvPicPr>
        <p:blipFill>
          <a:blip r:embed="rId4" cstate="print">
            <a:extLst>
              <a:ext uri="{28A0092B-C50C-407E-A947-70E740481C1C}">
                <a14:useLocalDpi xmlns:a14="http://schemas.microsoft.com/office/drawing/2010/main"/>
              </a:ext>
            </a:extLst>
          </a:blip>
          <a:srcRect/>
          <a:stretch>
            <a:fillRect/>
          </a:stretch>
        </p:blipFill>
        <p:spPr bwMode="auto">
          <a:xfrm>
            <a:off x="4803775" y="3429000"/>
            <a:ext cx="4340225" cy="1157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9189" name="Picture 9"/>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3933825" y="4937125"/>
            <a:ext cx="5130800" cy="89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9190" name="TextBox 6"/>
          <p:cNvSpPr txBox="1">
            <a:spLocks noChangeArrowheads="1"/>
          </p:cNvSpPr>
          <p:nvPr/>
        </p:nvSpPr>
        <p:spPr bwMode="auto">
          <a:xfrm>
            <a:off x="6480175" y="2844800"/>
            <a:ext cx="1466850"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r>
              <a:rPr lang="en-US" sz="1200" dirty="0"/>
              <a:t>URL-Based Session</a:t>
            </a:r>
          </a:p>
        </p:txBody>
      </p:sp>
      <p:sp>
        <p:nvSpPr>
          <p:cNvPr id="349191" name="TextBox 6"/>
          <p:cNvSpPr txBox="1">
            <a:spLocks noChangeArrowheads="1"/>
          </p:cNvSpPr>
          <p:nvPr/>
        </p:nvSpPr>
        <p:spPr bwMode="auto">
          <a:xfrm>
            <a:off x="5959475" y="4610100"/>
            <a:ext cx="24384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r>
              <a:rPr lang="en-US" sz="1200" dirty="0"/>
              <a:t>Hidden Form Field-Based Session</a:t>
            </a:r>
          </a:p>
        </p:txBody>
      </p:sp>
      <p:sp>
        <p:nvSpPr>
          <p:cNvPr id="349192" name="TextBox 6"/>
          <p:cNvSpPr txBox="1">
            <a:spLocks noChangeArrowheads="1"/>
          </p:cNvSpPr>
          <p:nvPr/>
        </p:nvSpPr>
        <p:spPr bwMode="auto">
          <a:xfrm>
            <a:off x="5927725" y="5894388"/>
            <a:ext cx="165735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r>
              <a:rPr lang="en-US" sz="1200" dirty="0"/>
              <a:t>Cookie-Based Session</a:t>
            </a: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Title 1"/>
          <p:cNvSpPr>
            <a:spLocks noGrp="1"/>
          </p:cNvSpPr>
          <p:nvPr>
            <p:ph type="title"/>
          </p:nvPr>
        </p:nvSpPr>
        <p:spPr/>
        <p:txBody>
          <a:bodyPr/>
          <a:lstStyle/>
          <a:p>
            <a:r>
              <a:rPr lang="en-US" dirty="0">
                <a:latin typeface="Tahoma" charset="0"/>
                <a:ea typeface="MS PGothic" charset="0"/>
              </a:rPr>
              <a:t>Identifying Session Tokens</a:t>
            </a:r>
          </a:p>
        </p:txBody>
      </p:sp>
      <p:sp>
        <p:nvSpPr>
          <p:cNvPr id="351234" name="Content Placeholder 2"/>
          <p:cNvSpPr>
            <a:spLocks noGrp="1"/>
          </p:cNvSpPr>
          <p:nvPr>
            <p:ph idx="1"/>
          </p:nvPr>
        </p:nvSpPr>
        <p:spPr/>
        <p:txBody>
          <a:bodyPr/>
          <a:lstStyle/>
          <a:p>
            <a:r>
              <a:rPr lang="en-US" sz="2400" dirty="0">
                <a:latin typeface="Tahoma" charset="0"/>
                <a:ea typeface="MS PGothic" charset="0"/>
                <a:cs typeface="MS PGothic" charset="0"/>
              </a:rPr>
              <a:t>Identifying standard session credentials created by application development environment</a:t>
            </a:r>
          </a:p>
          <a:p>
            <a:pPr lvl="1"/>
            <a:r>
              <a:rPr lang="en-US" sz="2000" dirty="0">
                <a:latin typeface="Tahoma" charset="0"/>
                <a:ea typeface="MS PGothic" charset="0"/>
                <a:cs typeface="MS PGothic" charset="0"/>
              </a:rPr>
              <a:t>Some automated tools do this for you, such as WebScarab (more on that shortly)</a:t>
            </a:r>
          </a:p>
          <a:p>
            <a:pPr lvl="1"/>
            <a:r>
              <a:rPr lang="en-US" sz="2000" dirty="0">
                <a:latin typeface="Tahoma" charset="0"/>
                <a:ea typeface="MS PGothic" charset="0"/>
                <a:cs typeface="MS PGothic" charset="0"/>
              </a:rPr>
              <a:t>Java and JSESSIONID or PHP and PHPSESSIONID</a:t>
            </a:r>
          </a:p>
          <a:p>
            <a:pPr lvl="1"/>
            <a:r>
              <a:rPr lang="en-US" sz="2000" dirty="0">
                <a:latin typeface="Tahoma" charset="0"/>
                <a:ea typeface="MS PGothic" charset="0"/>
                <a:cs typeface="MS PGothic" charset="0"/>
              </a:rPr>
              <a:t>Determining session credentials based on their names</a:t>
            </a:r>
          </a:p>
          <a:p>
            <a:pPr lvl="2"/>
            <a:r>
              <a:rPr lang="en-US" sz="1600" dirty="0">
                <a:latin typeface="Tahoma" charset="0"/>
                <a:ea typeface="MS PGothic" charset="0"/>
                <a:cs typeface="MS PGothic" charset="0"/>
              </a:rPr>
              <a:t>Google is your friend!  Research variable names via web searches</a:t>
            </a:r>
          </a:p>
          <a:p>
            <a:pPr lvl="2"/>
            <a:r>
              <a:rPr lang="en-US" sz="1600" dirty="0">
                <a:latin typeface="Tahoma" charset="0"/>
                <a:ea typeface="MS PGothic" charset="0"/>
                <a:cs typeface="MS PGothic" charset="0"/>
              </a:rPr>
              <a:t>Several examples include items such as session, sessionid, or sid</a:t>
            </a:r>
          </a:p>
          <a:p>
            <a:pPr lvl="1"/>
            <a:r>
              <a:rPr lang="en-US" sz="2000" dirty="0">
                <a:latin typeface="Tahoma" charset="0"/>
                <a:ea typeface="MS PGothic" charset="0"/>
                <a:cs typeface="MS PGothic" charset="0"/>
              </a:rPr>
              <a:t>Finding session credentials based on its behavior and intuition</a:t>
            </a:r>
          </a:p>
          <a:p>
            <a:pPr lvl="2"/>
            <a:r>
              <a:rPr lang="en-US" sz="1600" dirty="0">
                <a:latin typeface="Tahoma" charset="0"/>
                <a:ea typeface="MS PGothic" charset="0"/>
                <a:cs typeface="MS PGothic" charset="0"/>
              </a:rPr>
              <a:t>Observing a variable that changes for each login</a:t>
            </a:r>
          </a:p>
          <a:p>
            <a:pPr lvl="2"/>
            <a:r>
              <a:rPr lang="en-US" sz="1600" dirty="0">
                <a:latin typeface="Tahoma" charset="0"/>
                <a:ea typeface="MS PGothic" charset="0"/>
                <a:cs typeface="MS PGothic" charset="0"/>
              </a:rPr>
              <a:t>If we remove a cookie, does the site prompt us to log in again?</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a:xfrm>
            <a:off x="685800" y="160973"/>
            <a:ext cx="7772400" cy="1143000"/>
          </a:xfrm>
        </p:spPr>
        <p:txBody>
          <a:bodyPr/>
          <a:lstStyle/>
          <a:p>
            <a:r>
              <a:rPr lang="en-US" dirty="0">
                <a:latin typeface="Tahoma" charset="0"/>
                <a:ea typeface="MS PGothic" charset="0"/>
              </a:rPr>
              <a:t>Nslookup</a:t>
            </a:r>
          </a:p>
        </p:txBody>
      </p:sp>
      <p:sp>
        <p:nvSpPr>
          <p:cNvPr id="68610" name="Rectangle 3"/>
          <p:cNvSpPr>
            <a:spLocks noGrp="1" noChangeArrowheads="1"/>
          </p:cNvSpPr>
          <p:nvPr>
            <p:ph idx="1"/>
          </p:nvPr>
        </p:nvSpPr>
        <p:spPr bwMode="gray">
          <a:xfrm>
            <a:off x="119063" y="1963738"/>
            <a:ext cx="8610600" cy="4114800"/>
          </a:xfrm>
          <a:solidFill>
            <a:schemeClr val="bg1"/>
          </a:solidFill>
        </p:spPr>
        <p:txBody>
          <a:bodyPr/>
          <a:lstStyle/>
          <a:p>
            <a:pPr>
              <a:lnSpc>
                <a:spcPct val="90000"/>
              </a:lnSpc>
            </a:pPr>
            <a:r>
              <a:rPr lang="en-US" sz="2400" dirty="0">
                <a:latin typeface="Tahoma" charset="0"/>
                <a:ea typeface="MS PGothic" charset="0"/>
                <a:cs typeface="MS PGothic" charset="0"/>
              </a:rPr>
              <a:t>DNS query tool</a:t>
            </a:r>
            <a:endParaRPr lang="en-US" sz="2000" dirty="0">
              <a:latin typeface="Tahoma" charset="0"/>
              <a:ea typeface="MS PGothic" charset="0"/>
              <a:cs typeface="MS PGothic" charset="0"/>
            </a:endParaRPr>
          </a:p>
          <a:p>
            <a:pPr>
              <a:lnSpc>
                <a:spcPct val="90000"/>
              </a:lnSpc>
            </a:pPr>
            <a:r>
              <a:rPr lang="en-US" sz="2400" dirty="0">
                <a:latin typeface="Tahoma" charset="0"/>
                <a:ea typeface="MS PGothic" charset="0"/>
                <a:cs typeface="MS PGothic" charset="0"/>
              </a:rPr>
              <a:t>Nslookup will query our</a:t>
            </a:r>
            <a:br>
              <a:rPr lang="en-US" sz="2400" dirty="0">
                <a:latin typeface="Tahoma" charset="0"/>
                <a:ea typeface="MS PGothic" charset="0"/>
                <a:cs typeface="MS PGothic" charset="0"/>
              </a:rPr>
            </a:br>
            <a:r>
              <a:rPr lang="en-US" sz="2400" dirty="0">
                <a:latin typeface="Tahoma" charset="0"/>
                <a:ea typeface="MS PGothic" charset="0"/>
                <a:cs typeface="MS PGothic" charset="0"/>
              </a:rPr>
              <a:t>local DNS server unless</a:t>
            </a:r>
            <a:br>
              <a:rPr lang="en-US" sz="2400" dirty="0">
                <a:latin typeface="Tahoma" charset="0"/>
                <a:ea typeface="MS PGothic" charset="0"/>
                <a:cs typeface="MS PGothic" charset="0"/>
              </a:rPr>
            </a:br>
            <a:r>
              <a:rPr lang="en-US" sz="2400" dirty="0">
                <a:latin typeface="Tahoma" charset="0"/>
                <a:ea typeface="MS PGothic" charset="0"/>
                <a:cs typeface="MS PGothic" charset="0"/>
              </a:rPr>
              <a:t>directed otherwise</a:t>
            </a:r>
          </a:p>
          <a:p>
            <a:pPr lvl="1">
              <a:lnSpc>
                <a:spcPct val="90000"/>
              </a:lnSpc>
              <a:buFontTx/>
              <a:buNone/>
            </a:pPr>
            <a:r>
              <a:rPr lang="en-US" sz="2000" dirty="0">
                <a:latin typeface="Courier New" charset="0"/>
                <a:ea typeface="MS PGothic" charset="0"/>
                <a:cs typeface="MS PGothic" charset="0"/>
              </a:rPr>
              <a:t>$ </a:t>
            </a:r>
            <a:r>
              <a:rPr lang="en-US" sz="2000" b="1" dirty="0">
                <a:latin typeface="Courier New" charset="0"/>
                <a:ea typeface="MS PGothic" charset="0"/>
                <a:cs typeface="MS PGothic" charset="0"/>
              </a:rPr>
              <a:t>nslookup [host] [DNS_server]</a:t>
            </a:r>
          </a:p>
          <a:p>
            <a:pPr>
              <a:lnSpc>
                <a:spcPct val="90000"/>
              </a:lnSpc>
            </a:pPr>
            <a:r>
              <a:rPr lang="en-US" sz="2400" dirty="0">
                <a:latin typeface="Tahoma" charset="0"/>
                <a:ea typeface="MS PGothic" charset="0"/>
                <a:cs typeface="MS PGothic" charset="0"/>
              </a:rPr>
              <a:t>nslookup uses an interactive mode if no host is specified</a:t>
            </a:r>
          </a:p>
          <a:p>
            <a:pPr>
              <a:lnSpc>
                <a:spcPct val="90000"/>
              </a:lnSpc>
            </a:pPr>
            <a:r>
              <a:rPr lang="en-US" sz="2400" b="1" dirty="0">
                <a:latin typeface="Courier New" charset="0"/>
                <a:ea typeface="MS PGothic" charset="0"/>
                <a:cs typeface="Courier New" charset="0"/>
              </a:rPr>
              <a:t>set debug </a:t>
            </a:r>
            <a:r>
              <a:rPr lang="en-US" sz="2400" dirty="0">
                <a:latin typeface="Tahoma" charset="0"/>
                <a:ea typeface="MS PGothic" charset="0"/>
                <a:cs typeface="MS PGothic" charset="0"/>
              </a:rPr>
              <a:t>instructs nslookup to return more information</a:t>
            </a:r>
          </a:p>
          <a:p>
            <a:pPr>
              <a:lnSpc>
                <a:spcPct val="90000"/>
              </a:lnSpc>
            </a:pPr>
            <a:r>
              <a:rPr lang="en-US" sz="2400" dirty="0">
                <a:latin typeface="Tahoma" charset="0"/>
                <a:ea typeface="MS PGothic" charset="0"/>
                <a:cs typeface="MS PGothic" charset="0"/>
              </a:rPr>
              <a:t>On Windows, it is the preferred built-in tool for DNS lookup</a:t>
            </a:r>
          </a:p>
          <a:p>
            <a:pPr>
              <a:lnSpc>
                <a:spcPct val="90000"/>
              </a:lnSpc>
            </a:pPr>
            <a:r>
              <a:rPr lang="en-US" sz="2400" dirty="0">
                <a:latin typeface="Tahoma" charset="0"/>
                <a:ea typeface="MS PGothic" charset="0"/>
                <a:cs typeface="MS PGothic" charset="0"/>
              </a:rPr>
              <a:t>On Linux/Unix, nslookup is deprecated for dig</a:t>
            </a:r>
          </a:p>
          <a:p>
            <a:pPr lvl="1">
              <a:lnSpc>
                <a:spcPct val="90000"/>
              </a:lnSpc>
            </a:pPr>
            <a:r>
              <a:rPr lang="en-US" sz="1800" dirty="0">
                <a:latin typeface="Tahoma" charset="0"/>
                <a:ea typeface="MS PGothic" charset="0"/>
                <a:cs typeface="MS PGothic" charset="0"/>
              </a:rPr>
              <a:t>It's still there in most distributions, but it's not the preferred solution</a:t>
            </a:r>
          </a:p>
          <a:p>
            <a:pPr lvl="1">
              <a:lnSpc>
                <a:spcPct val="90000"/>
              </a:lnSpc>
            </a:pPr>
            <a:r>
              <a:rPr lang="en-US" sz="1800" dirty="0">
                <a:latin typeface="Tahoma" charset="0"/>
                <a:ea typeface="MS PGothic" charset="0"/>
                <a:cs typeface="MS PGothic" charset="0"/>
              </a:rPr>
              <a:t>It's functionality has been scaled back (no zone transfers in recent versions)</a:t>
            </a:r>
          </a:p>
        </p:txBody>
      </p:sp>
      <p:pic>
        <p:nvPicPr>
          <p:cNvPr id="2" name="Picture 1"/>
          <p:cNvPicPr>
            <a:picLocks noChangeAspect="1"/>
          </p:cNvPicPr>
          <p:nvPr/>
        </p:nvPicPr>
        <p:blipFill>
          <a:blip r:embed="rId3" cstate="print"/>
          <a:stretch>
            <a:fillRect/>
          </a:stretch>
        </p:blipFill>
        <p:spPr>
          <a:xfrm>
            <a:off x="3873300" y="1511879"/>
            <a:ext cx="5175645" cy="18202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Title 1"/>
          <p:cNvSpPr>
            <a:spLocks noGrp="1"/>
          </p:cNvSpPr>
          <p:nvPr>
            <p:ph type="title"/>
          </p:nvPr>
        </p:nvSpPr>
        <p:spPr/>
        <p:txBody>
          <a:bodyPr/>
          <a:lstStyle/>
          <a:p>
            <a:r>
              <a:rPr lang="en-US" dirty="0">
                <a:latin typeface="Tahoma" charset="0"/>
                <a:ea typeface="MS PGothic" charset="0"/>
              </a:rPr>
              <a:t>Session Token Predictability</a:t>
            </a:r>
          </a:p>
        </p:txBody>
      </p:sp>
      <p:sp>
        <p:nvSpPr>
          <p:cNvPr id="353282" name="Content Placeholder 2"/>
          <p:cNvSpPr>
            <a:spLocks noGrp="1"/>
          </p:cNvSpPr>
          <p:nvPr>
            <p:ph idx="1"/>
          </p:nvPr>
        </p:nvSpPr>
        <p:spPr>
          <a:xfrm>
            <a:off x="609600" y="1500360"/>
            <a:ext cx="7772400" cy="4114800"/>
          </a:xfrm>
        </p:spPr>
        <p:txBody>
          <a:bodyPr/>
          <a:lstStyle/>
          <a:p>
            <a:r>
              <a:rPr lang="en-US" sz="1600" dirty="0">
                <a:latin typeface="Tahoma" charset="0"/>
                <a:ea typeface="MS PGothic" charset="0"/>
                <a:cs typeface="MS PGothic" charset="0"/>
              </a:rPr>
              <a:t>Session tokens may be predictable</a:t>
            </a:r>
          </a:p>
          <a:p>
            <a:r>
              <a:rPr lang="en-US" sz="1600" dirty="0">
                <a:latin typeface="Tahoma" charset="0"/>
                <a:ea typeface="MS PGothic" charset="0"/>
                <a:cs typeface="MS PGothic" charset="0"/>
              </a:rPr>
              <a:t>Consider incremental tokens</a:t>
            </a:r>
          </a:p>
          <a:p>
            <a:pPr lvl="1"/>
            <a:r>
              <a:rPr lang="en-US" sz="1400" dirty="0">
                <a:latin typeface="Tahoma" charset="0"/>
                <a:ea typeface="MS PGothic" charset="0"/>
                <a:cs typeface="MS PGothic" charset="0"/>
              </a:rPr>
              <a:t>First login: </a:t>
            </a:r>
            <a:r>
              <a:rPr lang="en-US" sz="1400" dirty="0">
                <a:latin typeface="Courier New" charset="0"/>
                <a:ea typeface="MS PGothic" charset="0"/>
                <a:cs typeface="MS PGothic" charset="0"/>
              </a:rPr>
              <a:t>74eb2cd93f2a95ba</a:t>
            </a:r>
          </a:p>
          <a:p>
            <a:pPr lvl="1"/>
            <a:r>
              <a:rPr lang="en-US" sz="1400" dirty="0">
                <a:latin typeface="Tahoma" charset="0"/>
                <a:ea typeface="MS PGothic" charset="0"/>
                <a:cs typeface="MS PGothic" charset="0"/>
              </a:rPr>
              <a:t>Next login: </a:t>
            </a:r>
            <a:r>
              <a:rPr lang="en-US" sz="1400" dirty="0">
                <a:latin typeface="Courier New" charset="0"/>
                <a:ea typeface="MS PGothic" charset="0"/>
                <a:cs typeface="MS PGothic" charset="0"/>
              </a:rPr>
              <a:t>74eb2cd93f2a95bb</a:t>
            </a:r>
          </a:p>
          <a:p>
            <a:pPr lvl="1"/>
            <a:r>
              <a:rPr lang="en-US" sz="1400" dirty="0">
                <a:latin typeface="Tahoma" charset="0"/>
                <a:ea typeface="MS PGothic" charset="0"/>
                <a:cs typeface="MS PGothic" charset="0"/>
              </a:rPr>
              <a:t>Next login: </a:t>
            </a:r>
            <a:r>
              <a:rPr lang="en-US" sz="1400" dirty="0">
                <a:latin typeface="Courier New" charset="0"/>
                <a:ea typeface="MS PGothic" charset="0"/>
                <a:cs typeface="MS PGothic" charset="0"/>
              </a:rPr>
              <a:t>74eb2cd93f2a95bc</a:t>
            </a:r>
          </a:p>
          <a:p>
            <a:pPr lvl="1"/>
            <a:r>
              <a:rPr lang="en-US" sz="1400" dirty="0">
                <a:latin typeface="Tahoma" charset="0"/>
                <a:ea typeface="MS PGothic" charset="0"/>
                <a:cs typeface="MS PGothic" charset="0"/>
              </a:rPr>
              <a:t>Next login: </a:t>
            </a:r>
            <a:r>
              <a:rPr lang="en-US" sz="1400" dirty="0">
                <a:latin typeface="Courier New" charset="0"/>
                <a:ea typeface="MS PGothic" charset="0"/>
                <a:cs typeface="MS PGothic" charset="0"/>
              </a:rPr>
              <a:t>74eb2cd93f2a95bf</a:t>
            </a:r>
          </a:p>
          <a:p>
            <a:r>
              <a:rPr lang="en-US" sz="1600" dirty="0">
                <a:latin typeface="Tahoma" charset="0"/>
                <a:ea typeface="MS PGothic" charset="0"/>
                <a:cs typeface="MS PGothic" charset="0"/>
              </a:rPr>
              <a:t>Realize that other users may access a production site while you are sampling and you may not get the entire series - significant gaps may appear</a:t>
            </a:r>
          </a:p>
          <a:p>
            <a:r>
              <a:rPr lang="en-US" sz="1600" dirty="0">
                <a:latin typeface="Tahoma" charset="0"/>
                <a:ea typeface="MS PGothic" charset="0"/>
                <a:cs typeface="MS PGothic" charset="0"/>
              </a:rPr>
              <a:t>Other predictable assignments:</a:t>
            </a:r>
          </a:p>
          <a:p>
            <a:pPr lvl="1"/>
            <a:r>
              <a:rPr lang="en-US" sz="1400" dirty="0">
                <a:latin typeface="Tahoma" charset="0"/>
                <a:ea typeface="MS PGothic" charset="0"/>
                <a:cs typeface="MS PGothic" charset="0"/>
              </a:rPr>
              <a:t>Change by fixed constant (42, 84, 126, 168, etc.)</a:t>
            </a:r>
          </a:p>
          <a:p>
            <a:pPr lvl="1"/>
            <a:r>
              <a:rPr lang="en-US" sz="1400" dirty="0">
                <a:latin typeface="Tahoma" charset="0"/>
                <a:ea typeface="MS PGothic" charset="0"/>
                <a:cs typeface="MS PGothic" charset="0"/>
              </a:rPr>
              <a:t>Or, consider:</a:t>
            </a:r>
          </a:p>
          <a:p>
            <a:pPr lvl="1"/>
            <a:r>
              <a:rPr lang="en-US" sz="1400" dirty="0">
                <a:latin typeface="Courier New" charset="0"/>
                <a:ea typeface="MS PGothic" charset="0"/>
                <a:cs typeface="MS PGothic" charset="0"/>
              </a:rPr>
              <a:t>c4ca4238a0b923820dcc509a6f75849b, c81e728d9d4c2f636f067f89cc14862c, eccbc87e4b5ce2fe28308fd9f2a7baf3, a87ff679a2f3e71d9181a67b7542122c</a:t>
            </a:r>
          </a:p>
          <a:p>
            <a:pPr lvl="1"/>
            <a:r>
              <a:rPr lang="en-US" sz="1400" dirty="0">
                <a:latin typeface="Tahoma" charset="0"/>
                <a:ea typeface="MS PGothic" charset="0"/>
                <a:cs typeface="MS PGothic" charset="0"/>
              </a:rPr>
              <a:t>Other possible patterns include: </a:t>
            </a:r>
          </a:p>
          <a:p>
            <a:pPr lvl="1"/>
            <a:r>
              <a:rPr lang="en-US" sz="1400" dirty="0">
                <a:latin typeface="Tahoma" charset="0"/>
                <a:ea typeface="MS PGothic" charset="0"/>
                <a:cs typeface="MS PGothic" charset="0"/>
              </a:rPr>
              <a:t>IDs based on client IP addresses or data from the session encoded</a:t>
            </a:r>
          </a:p>
          <a:p>
            <a:pPr lvl="1"/>
            <a:endParaRPr lang="en-US" sz="1400" dirty="0">
              <a:latin typeface="Tahoma" charset="0"/>
              <a:ea typeface="MS PGothic" charset="0"/>
              <a:cs typeface="MS PGothic" charset="0"/>
            </a:endParaRPr>
          </a:p>
          <a:p>
            <a:pPr lvl="1"/>
            <a:endParaRPr lang="en-US" sz="1400" dirty="0">
              <a:latin typeface="Tahoma" charset="0"/>
              <a:ea typeface="MS PGothic" charset="0"/>
              <a:cs typeface="MS PGothic" charset="0"/>
            </a:endParaRPr>
          </a:p>
          <a:p>
            <a:pPr lvl="1"/>
            <a:endParaRPr lang="en-US" sz="1400" dirty="0">
              <a:latin typeface="Tahoma" charset="0"/>
              <a:ea typeface="MS PGothic" charset="0"/>
              <a:cs typeface="MS PGothic" charset="0"/>
            </a:endParaRPr>
          </a:p>
          <a:p>
            <a:pPr lvl="1"/>
            <a:endParaRPr lang="en-US" sz="1400" dirty="0">
              <a:latin typeface="Tahoma" charset="0"/>
              <a:ea typeface="MS PGothic" charset="0"/>
              <a:cs typeface="MS PGothic" charset="0"/>
            </a:endParaRPr>
          </a:p>
        </p:txBody>
      </p:sp>
      <p:sp>
        <p:nvSpPr>
          <p:cNvPr id="353283" name="Freeform 3"/>
          <p:cNvSpPr>
            <a:spLocks noChangeArrowheads="1"/>
          </p:cNvSpPr>
          <p:nvPr/>
        </p:nvSpPr>
        <p:spPr bwMode="auto">
          <a:xfrm>
            <a:off x="4114800" y="2719560"/>
            <a:ext cx="185738" cy="304800"/>
          </a:xfrm>
          <a:custGeom>
            <a:avLst/>
            <a:gdLst>
              <a:gd name="T0" fmla="*/ 0 w 185214"/>
              <a:gd name="T1" fmla="*/ 0 h 374189"/>
              <a:gd name="T2" fmla="*/ 222995 w 185214"/>
              <a:gd name="T3" fmla="*/ 2 h 374189"/>
              <a:gd name="T4" fmla="*/ 27873 w 185214"/>
              <a:gd name="T5" fmla="*/ 2 h 374189"/>
              <a:gd name="T6" fmla="*/ 0 60000 65536"/>
              <a:gd name="T7" fmla="*/ 0 60000 65536"/>
              <a:gd name="T8" fmla="*/ 0 60000 65536"/>
              <a:gd name="T9" fmla="*/ 0 w 185214"/>
              <a:gd name="T10" fmla="*/ 0 h 374189"/>
              <a:gd name="T11" fmla="*/ 185214 w 185214"/>
              <a:gd name="T12" fmla="*/ 374189 h 374189"/>
            </a:gdLst>
            <a:ahLst/>
            <a:cxnLst>
              <a:cxn ang="T6">
                <a:pos x="T0" y="T1"/>
              </a:cxn>
              <a:cxn ang="T7">
                <a:pos x="T2" y="T3"/>
              </a:cxn>
              <a:cxn ang="T8">
                <a:pos x="T4" y="T5"/>
              </a:cxn>
            </a:cxnLst>
            <a:rect l="T9" t="T10" r="T11" b="T12"/>
            <a:pathLst>
              <a:path w="185214" h="374189">
                <a:moveTo>
                  <a:pt x="0" y="0"/>
                </a:moveTo>
                <a:cubicBezTo>
                  <a:pt x="88827" y="70869"/>
                  <a:pt x="177654" y="141738"/>
                  <a:pt x="181434" y="204103"/>
                </a:cubicBezTo>
                <a:cubicBezTo>
                  <a:pt x="185214" y="266468"/>
                  <a:pt x="22679" y="374189"/>
                  <a:pt x="22679" y="374189"/>
                </a:cubicBezTo>
              </a:path>
            </a:pathLst>
          </a:custGeom>
          <a:noFill/>
          <a:ln w="38100">
            <a:solidFill>
              <a:srgbClr val="000000"/>
            </a:solidFill>
            <a:round/>
            <a:headEnd type="triangle" w="med" len="me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dirty="0"/>
          </a:p>
        </p:txBody>
      </p:sp>
      <p:sp>
        <p:nvSpPr>
          <p:cNvPr id="353284" name="TextBox 4"/>
          <p:cNvSpPr txBox="1">
            <a:spLocks noChangeArrowheads="1"/>
          </p:cNvSpPr>
          <p:nvPr/>
        </p:nvSpPr>
        <p:spPr bwMode="auto">
          <a:xfrm>
            <a:off x="4287838" y="2759248"/>
            <a:ext cx="2284412"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r>
              <a:rPr lang="en-US" sz="1200" dirty="0"/>
              <a:t>Why the gap?  See next bullet!</a:t>
            </a:r>
          </a:p>
        </p:txBody>
      </p:sp>
      <p:sp>
        <p:nvSpPr>
          <p:cNvPr id="353285" name="Right Brace 5"/>
          <p:cNvSpPr>
            <a:spLocks/>
          </p:cNvSpPr>
          <p:nvPr/>
        </p:nvSpPr>
        <p:spPr bwMode="auto">
          <a:xfrm>
            <a:off x="4953000" y="4472160"/>
            <a:ext cx="457200" cy="838200"/>
          </a:xfrm>
          <a:prstGeom prst="rightBrace">
            <a:avLst>
              <a:gd name="adj1" fmla="val 30657"/>
              <a:gd name="adj2" fmla="val 50000"/>
            </a:avLst>
          </a:prstGeom>
          <a:noFill/>
          <a:ln w="381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dirty="0"/>
          </a:p>
        </p:txBody>
      </p:sp>
      <p:sp>
        <p:nvSpPr>
          <p:cNvPr id="353286" name="TextBox 6"/>
          <p:cNvSpPr txBox="1">
            <a:spLocks noChangeArrowheads="1"/>
          </p:cNvSpPr>
          <p:nvPr/>
        </p:nvSpPr>
        <p:spPr bwMode="auto">
          <a:xfrm>
            <a:off x="5410200" y="4700760"/>
            <a:ext cx="3452813"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r>
              <a:rPr lang="en-US" sz="1200" dirty="0"/>
              <a:t>Can you name the algorithm?  If not, see notes.</a:t>
            </a: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Rectangle 2"/>
          <p:cNvSpPr>
            <a:spLocks noGrp="1" noChangeArrowheads="1"/>
          </p:cNvSpPr>
          <p:nvPr>
            <p:ph type="title"/>
          </p:nvPr>
        </p:nvSpPr>
        <p:spPr/>
        <p:txBody>
          <a:bodyPr/>
          <a:lstStyle/>
          <a:p>
            <a:r>
              <a:rPr lang="en-US" dirty="0">
                <a:latin typeface="Tahoma" charset="0"/>
                <a:ea typeface="MS PGothic" charset="0"/>
              </a:rPr>
              <a:t>Manually Collecting Session Credentials</a:t>
            </a:r>
          </a:p>
        </p:txBody>
      </p:sp>
      <p:sp>
        <p:nvSpPr>
          <p:cNvPr id="355330" name="Rectangle 3"/>
          <p:cNvSpPr>
            <a:spLocks noGrp="1" noChangeArrowheads="1"/>
          </p:cNvSpPr>
          <p:nvPr>
            <p:ph idx="1"/>
          </p:nvPr>
        </p:nvSpPr>
        <p:spPr/>
        <p:txBody>
          <a:bodyPr/>
          <a:lstStyle/>
          <a:p>
            <a:r>
              <a:rPr lang="en-US" sz="2800" dirty="0">
                <a:latin typeface="Tahoma" charset="0"/>
                <a:ea typeface="MS PGothic" charset="0"/>
                <a:cs typeface="MS PGothic" charset="0"/>
              </a:rPr>
              <a:t>While this method is not used often, sometimes it is required</a:t>
            </a:r>
          </a:p>
          <a:p>
            <a:pPr lvl="1"/>
            <a:r>
              <a:rPr lang="en-US" sz="2400" dirty="0">
                <a:latin typeface="Tahoma" charset="0"/>
                <a:ea typeface="MS PGothic" charset="0"/>
                <a:cs typeface="MS PGothic" charset="0"/>
              </a:rPr>
              <a:t>This may be because the application is complex and requires human interaction or has issues with automated tools</a:t>
            </a:r>
          </a:p>
          <a:p>
            <a:r>
              <a:rPr lang="en-US" sz="2800" dirty="0">
                <a:latin typeface="Tahoma" charset="0"/>
                <a:ea typeface="MS PGothic" charset="0"/>
                <a:cs typeface="MS PGothic" charset="0"/>
              </a:rPr>
              <a:t>As you browse the site record the session credential</a:t>
            </a:r>
          </a:p>
          <a:p>
            <a:pPr lvl="1"/>
            <a:r>
              <a:rPr lang="en-US" sz="2400" dirty="0">
                <a:latin typeface="Tahoma" charset="0"/>
                <a:ea typeface="MS PGothic" charset="0"/>
                <a:cs typeface="MS PGothic" charset="0"/>
              </a:rPr>
              <a:t>Flat file or spreadsheet works well</a:t>
            </a:r>
          </a:p>
          <a:p>
            <a:r>
              <a:rPr lang="en-US" sz="2800" dirty="0">
                <a:latin typeface="Tahoma" charset="0"/>
                <a:ea typeface="MS PGothic" charset="0"/>
                <a:cs typeface="MS PGothic" charset="0"/>
              </a:rPr>
              <a:t>Analysis can then be done using Excel or Calc</a:t>
            </a: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Rectangle 2"/>
          <p:cNvSpPr>
            <a:spLocks noGrp="1" noChangeArrowheads="1"/>
          </p:cNvSpPr>
          <p:nvPr>
            <p:ph type="title"/>
          </p:nvPr>
        </p:nvSpPr>
        <p:spPr>
          <a:xfrm>
            <a:off x="219075" y="137160"/>
            <a:ext cx="8734425" cy="1175273"/>
          </a:xfrm>
        </p:spPr>
        <p:txBody>
          <a:bodyPr/>
          <a:lstStyle/>
          <a:p>
            <a:r>
              <a:rPr lang="en-US" dirty="0">
                <a:latin typeface="Tahoma" charset="0"/>
                <a:ea typeface="MS PGothic" charset="0"/>
              </a:rPr>
              <a:t>Collecting Session Credentials via Customized Scripts</a:t>
            </a:r>
          </a:p>
        </p:txBody>
      </p:sp>
      <p:sp>
        <p:nvSpPr>
          <p:cNvPr id="357378" name="Rectangle 3"/>
          <p:cNvSpPr>
            <a:spLocks noGrp="1" noChangeArrowheads="1"/>
          </p:cNvSpPr>
          <p:nvPr>
            <p:ph idx="1"/>
          </p:nvPr>
        </p:nvSpPr>
        <p:spPr>
          <a:xfrm>
            <a:off x="273050" y="1574528"/>
            <a:ext cx="4449763" cy="4114800"/>
          </a:xfrm>
        </p:spPr>
        <p:txBody>
          <a:bodyPr/>
          <a:lstStyle/>
          <a:p>
            <a:r>
              <a:rPr lang="en-US" sz="2400" dirty="0">
                <a:latin typeface="Tahoma" charset="0"/>
                <a:ea typeface="MS PGothic" charset="0"/>
                <a:cs typeface="MS PGothic" charset="0"/>
              </a:rPr>
              <a:t>Another place to keep in mind are scripts</a:t>
            </a:r>
          </a:p>
          <a:p>
            <a:r>
              <a:rPr lang="en-US" sz="2400" dirty="0">
                <a:latin typeface="Tahoma" charset="0"/>
                <a:ea typeface="MS PGothic" charset="0"/>
                <a:cs typeface="MS PGothic" charset="0"/>
              </a:rPr>
              <a:t>As we discussed earlier, many times we write a custom script to perform some action repeatedly or iteratively</a:t>
            </a:r>
          </a:p>
          <a:p>
            <a:r>
              <a:rPr lang="en-US" sz="2400" dirty="0">
                <a:latin typeface="Tahoma" charset="0"/>
                <a:ea typeface="MS PGothic" charset="0"/>
                <a:cs typeface="MS PGothic" charset="0"/>
              </a:rPr>
              <a:t>Add a portion to log the session tokens found</a:t>
            </a:r>
          </a:p>
          <a:p>
            <a:r>
              <a:rPr lang="en-US" sz="2400" dirty="0">
                <a:latin typeface="Tahoma" charset="0"/>
                <a:ea typeface="MS PGothic" charset="0"/>
                <a:cs typeface="MS PGothic" charset="0"/>
              </a:rPr>
              <a:t>This log can then be analyzed</a:t>
            </a:r>
          </a:p>
        </p:txBody>
      </p:sp>
      <p:pic>
        <p:nvPicPr>
          <p:cNvPr id="357379" name="Picture 4"/>
          <p:cNvPicPr>
            <a:picLocks noChangeAspect="1"/>
          </p:cNvPicPr>
          <p:nvPr/>
        </p:nvPicPr>
        <p:blipFill>
          <a:blip r:embed="rId3" cstate="print">
            <a:lum bright="-12000" contrast="10000"/>
            <a:extLst>
              <a:ext uri="{28A0092B-C50C-407E-A947-70E740481C1C}">
                <a14:useLocalDpi xmlns:a14="http://schemas.microsoft.com/office/drawing/2010/main"/>
              </a:ext>
            </a:extLst>
          </a:blip>
          <a:srcRect/>
          <a:stretch>
            <a:fillRect/>
          </a:stretch>
        </p:blipFill>
        <p:spPr bwMode="auto">
          <a:xfrm>
            <a:off x="4505325" y="1800225"/>
            <a:ext cx="4349750" cy="4589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7380" name="Rounded Rectangle 7"/>
          <p:cNvSpPr>
            <a:spLocks noChangeArrowheads="1"/>
          </p:cNvSpPr>
          <p:nvPr/>
        </p:nvSpPr>
        <p:spPr bwMode="auto">
          <a:xfrm>
            <a:off x="4722813" y="4246563"/>
            <a:ext cx="3151187" cy="1249362"/>
          </a:xfrm>
          <a:prstGeom prst="roundRect">
            <a:avLst>
              <a:gd name="adj" fmla="val 16667"/>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dirty="0"/>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Title 1"/>
          <p:cNvSpPr>
            <a:spLocks noGrp="1"/>
          </p:cNvSpPr>
          <p:nvPr>
            <p:ph type="title"/>
          </p:nvPr>
        </p:nvSpPr>
        <p:spPr>
          <a:xfrm>
            <a:off x="685800" y="152718"/>
            <a:ext cx="7772400" cy="1143000"/>
          </a:xfrm>
        </p:spPr>
        <p:txBody>
          <a:bodyPr/>
          <a:lstStyle/>
          <a:p>
            <a:r>
              <a:rPr lang="en-US" dirty="0">
                <a:latin typeface="Tahoma" charset="0"/>
                <a:ea typeface="MS PGothic" charset="0"/>
              </a:rPr>
              <a:t>Burp Sequencer</a:t>
            </a:r>
            <a:br>
              <a:rPr lang="en-US" dirty="0">
                <a:latin typeface="Tahoma" charset="0"/>
                <a:ea typeface="MS PGothic" charset="0"/>
              </a:rPr>
            </a:br>
            <a:r>
              <a:rPr lang="en-US" dirty="0">
                <a:latin typeface="Tahoma" charset="0"/>
                <a:ea typeface="MS PGothic" charset="0"/>
              </a:rPr>
              <a:t>Session Analysis</a:t>
            </a:r>
          </a:p>
        </p:txBody>
      </p:sp>
      <p:sp>
        <p:nvSpPr>
          <p:cNvPr id="361474" name="Content Placeholder 2"/>
          <p:cNvSpPr>
            <a:spLocks noGrp="1"/>
          </p:cNvSpPr>
          <p:nvPr>
            <p:ph idx="1"/>
          </p:nvPr>
        </p:nvSpPr>
        <p:spPr>
          <a:xfrm>
            <a:off x="207963" y="1629395"/>
            <a:ext cx="7429500" cy="4114800"/>
          </a:xfrm>
        </p:spPr>
        <p:txBody>
          <a:bodyPr/>
          <a:lstStyle/>
          <a:p>
            <a:r>
              <a:rPr lang="en-US" sz="2400" dirty="0">
                <a:latin typeface="Tahoma" charset="0"/>
                <a:ea typeface="MS PGothic" charset="0"/>
                <a:cs typeface="MS PGothic" charset="0"/>
              </a:rPr>
              <a:t>Burp Suite also contains a </a:t>
            </a:r>
            <a:br>
              <a:rPr lang="en-US" sz="2400" dirty="0">
                <a:latin typeface="Tahoma" charset="0"/>
                <a:ea typeface="MS PGothic" charset="0"/>
                <a:cs typeface="MS PGothic" charset="0"/>
              </a:rPr>
            </a:br>
            <a:r>
              <a:rPr lang="en-US" sz="2400" dirty="0">
                <a:latin typeface="Tahoma" charset="0"/>
                <a:ea typeface="MS PGothic" charset="0"/>
                <a:cs typeface="MS PGothic" charset="0"/>
              </a:rPr>
              <a:t>sequencer to analyze </a:t>
            </a:r>
            <a:br>
              <a:rPr lang="en-US" sz="2400" dirty="0">
                <a:latin typeface="Tahoma" charset="0"/>
                <a:ea typeface="MS PGothic" charset="0"/>
                <a:cs typeface="MS PGothic" charset="0"/>
              </a:rPr>
            </a:br>
            <a:r>
              <a:rPr lang="en-US" sz="2400" dirty="0">
                <a:latin typeface="Tahoma" charset="0"/>
                <a:ea typeface="MS PGothic" charset="0"/>
                <a:cs typeface="MS PGothic" charset="0"/>
              </a:rPr>
              <a:t>session tokens</a:t>
            </a:r>
          </a:p>
          <a:p>
            <a:r>
              <a:rPr lang="en-US" sz="2400" dirty="0">
                <a:latin typeface="Tahoma" charset="0"/>
                <a:ea typeface="MS PGothic" charset="0"/>
                <a:cs typeface="MS PGothic" charset="0"/>
              </a:rPr>
              <a:t>Similar to WebScarab, we </a:t>
            </a:r>
            <a:br>
              <a:rPr lang="en-US" sz="2400" dirty="0">
                <a:latin typeface="Tahoma" charset="0"/>
                <a:ea typeface="MS PGothic" charset="0"/>
                <a:cs typeface="MS PGothic" charset="0"/>
              </a:rPr>
            </a:br>
            <a:r>
              <a:rPr lang="en-US" sz="2400" dirty="0">
                <a:latin typeface="Tahoma" charset="0"/>
                <a:ea typeface="MS PGothic" charset="0"/>
                <a:cs typeface="MS PGothic" charset="0"/>
              </a:rPr>
              <a:t>seed it URLs by proxying</a:t>
            </a:r>
          </a:p>
          <a:p>
            <a:r>
              <a:rPr lang="en-US" sz="2400" dirty="0">
                <a:latin typeface="Tahoma" charset="0"/>
                <a:ea typeface="MS PGothic" charset="0"/>
                <a:cs typeface="MS PGothic" charset="0"/>
              </a:rPr>
              <a:t>The sequencer runs many </a:t>
            </a:r>
            <a:br>
              <a:rPr lang="en-US" sz="2400" dirty="0">
                <a:latin typeface="Tahoma" charset="0"/>
                <a:ea typeface="MS PGothic" charset="0"/>
                <a:cs typeface="MS PGothic" charset="0"/>
              </a:rPr>
            </a:br>
            <a:r>
              <a:rPr lang="en-US" sz="2400" dirty="0">
                <a:latin typeface="Tahoma" charset="0"/>
                <a:ea typeface="MS PGothic" charset="0"/>
                <a:cs typeface="MS PGothic" charset="0"/>
              </a:rPr>
              <a:t>different tests</a:t>
            </a:r>
          </a:p>
          <a:p>
            <a:pPr lvl="1"/>
            <a:r>
              <a:rPr lang="en-US" sz="2000" dirty="0">
                <a:latin typeface="Tahoma" charset="0"/>
                <a:ea typeface="MS PGothic" charset="0"/>
                <a:cs typeface="MS PGothic" charset="0"/>
              </a:rPr>
              <a:t>It provides easy to understand descriptions of the tests</a:t>
            </a:r>
          </a:p>
          <a:p>
            <a:r>
              <a:rPr lang="en-US" sz="2400" dirty="0">
                <a:latin typeface="Tahoma" charset="0"/>
                <a:ea typeface="MS PGothic" charset="0"/>
                <a:cs typeface="MS PGothic" charset="0"/>
              </a:rPr>
              <a:t>We can also load a file of tokens to analyze</a:t>
            </a:r>
          </a:p>
          <a:p>
            <a:pPr lvl="1"/>
            <a:r>
              <a:rPr lang="en-US" sz="2000" dirty="0">
                <a:latin typeface="Tahoma" charset="0"/>
                <a:ea typeface="MS PGothic" charset="0"/>
                <a:cs typeface="MS PGothic" charset="0"/>
              </a:rPr>
              <a:t>This allows us to analyze any data that is supposedly random </a:t>
            </a:r>
          </a:p>
        </p:txBody>
      </p:sp>
      <p:pic>
        <p:nvPicPr>
          <p:cNvPr id="2" name="Picture 1">
            <a:extLst>
              <a:ext uri="{FF2B5EF4-FFF2-40B4-BE49-F238E27FC236}">
                <a16:creationId xmlns:a16="http://schemas.microsoft.com/office/drawing/2014/main" id="{FE853EBA-9617-4402-91D5-A3F7634D2E6B}"/>
              </a:ext>
            </a:extLst>
          </p:cNvPr>
          <p:cNvPicPr>
            <a:picLocks noChangeAspect="1"/>
          </p:cNvPicPr>
          <p:nvPr/>
        </p:nvPicPr>
        <p:blipFill>
          <a:blip r:embed="rId3"/>
          <a:stretch>
            <a:fillRect/>
          </a:stretch>
        </p:blipFill>
        <p:spPr>
          <a:xfrm>
            <a:off x="4294266" y="1534869"/>
            <a:ext cx="4195465" cy="2659702"/>
          </a:xfrm>
          <a:prstGeom prst="rect">
            <a:avLst/>
          </a:prstGeom>
        </p:spPr>
      </p:pic>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dirty="0">
                <a:latin typeface="Tahoma" charset="0"/>
                <a:ea typeface="MS PGothic" charset="0"/>
              </a:rPr>
              <a:t>Course Roadmap</a:t>
            </a:r>
          </a:p>
        </p:txBody>
      </p:sp>
      <p:sp>
        <p:nvSpPr>
          <p:cNvPr id="9" name="Rectangle 1042"/>
          <p:cNvSpPr>
            <a:spLocks noChangeArrowheads="1"/>
          </p:cNvSpPr>
          <p:nvPr/>
        </p:nvSpPr>
        <p:spPr bwMode="auto">
          <a:xfrm>
            <a:off x="152400" y="1905000"/>
            <a:ext cx="8458200" cy="4114800"/>
          </a:xfrm>
          <a:prstGeom prst="rect">
            <a:avLst/>
          </a:prstGeom>
          <a:noFill/>
          <a:ln w="9525">
            <a:noFill/>
            <a:miter lim="800000"/>
            <a:headEnd/>
            <a:tailEnd/>
          </a:ln>
          <a:effectLst/>
        </p:spPr>
        <p:txBody>
          <a:bodyPr/>
          <a:lstStyle/>
          <a:p>
            <a:pPr marL="342900" indent="-342900">
              <a:buFontTx/>
              <a:buChar char="•"/>
              <a:defRPr/>
            </a:pPr>
            <a:r>
              <a:rPr lang="en-US" sz="3200" dirty="0">
                <a:effectLst>
                  <a:outerShdw blurRad="38100" dist="38100" dir="2700000" algn="tl">
                    <a:srgbClr val="C0C0C0"/>
                  </a:outerShdw>
                </a:effectLst>
                <a:latin typeface="Tahoma" pitchFamily="34" charset="0"/>
                <a:ea typeface="ＭＳ Ｐゴシック" pitchFamily="34" charset="-128"/>
                <a:cs typeface="+mn-cs"/>
              </a:rPr>
              <a:t>Attacker's View, </a:t>
            </a:r>
            <a:br>
              <a:rPr lang="en-US" sz="3200" dirty="0">
                <a:effectLst>
                  <a:outerShdw blurRad="38100" dist="38100" dir="2700000" algn="tl">
                    <a:srgbClr val="C0C0C0"/>
                  </a:outerShdw>
                </a:effectLst>
                <a:latin typeface="Tahoma" pitchFamily="34" charset="0"/>
                <a:ea typeface="ＭＳ Ｐゴシック" pitchFamily="34" charset="-128"/>
                <a:cs typeface="+mn-cs"/>
              </a:rPr>
            </a:br>
            <a:r>
              <a:rPr lang="en-US" sz="3200" dirty="0">
                <a:effectLst>
                  <a:outerShdw blurRad="38100" dist="38100" dir="2700000" algn="tl">
                    <a:srgbClr val="C0C0C0"/>
                  </a:outerShdw>
                </a:effectLst>
                <a:latin typeface="Tahoma" pitchFamily="34" charset="0"/>
                <a:ea typeface="ＭＳ Ｐゴシック" pitchFamily="34" charset="-128"/>
                <a:cs typeface="+mn-cs"/>
              </a:rPr>
              <a:t>Pen-Testing &amp; Scoping</a:t>
            </a:r>
          </a:p>
          <a:p>
            <a:pPr marL="342900" indent="-342900">
              <a:buFontTx/>
              <a:buChar char="•"/>
              <a:defRPr/>
            </a:pPr>
            <a:r>
              <a:rPr lang="en-US" sz="3200" b="1" i="1" u="sng" dirty="0">
                <a:solidFill>
                  <a:srgbClr val="FF0000"/>
                </a:solidFill>
                <a:latin typeface="Tahoma" pitchFamily="34" charset="0"/>
                <a:ea typeface="ＭＳ Ｐゴシック" pitchFamily="34" charset="-128"/>
                <a:cs typeface="+mn-cs"/>
              </a:rPr>
              <a:t>Recon &amp; Mapping</a:t>
            </a:r>
          </a:p>
          <a:p>
            <a:pPr marL="342900" indent="-342900">
              <a:buFontTx/>
              <a:buChar char="•"/>
              <a:defRPr/>
            </a:pPr>
            <a:r>
              <a:rPr lang="en-US" sz="3200" dirty="0">
                <a:latin typeface="Tahoma" pitchFamily="34" charset="0"/>
                <a:ea typeface="ＭＳ Ｐゴシック" pitchFamily="34" charset="-128"/>
                <a:cs typeface="+mn-cs"/>
              </a:rPr>
              <a:t>Application Discovery</a:t>
            </a:r>
          </a:p>
          <a:p>
            <a:pPr marL="342900" indent="-342900">
              <a:buFontTx/>
              <a:buChar char="•"/>
              <a:defRPr/>
            </a:pPr>
            <a:r>
              <a:rPr lang="en-US" sz="3200" dirty="0">
                <a:latin typeface="Tahoma" pitchFamily="34" charset="0"/>
                <a:ea typeface="ＭＳ Ｐゴシック" pitchFamily="34" charset="-128"/>
                <a:cs typeface="+mn-cs"/>
              </a:rPr>
              <a:t>Application Discovery Cont.</a:t>
            </a:r>
          </a:p>
          <a:p>
            <a:pPr marL="342900" indent="-342900">
              <a:buFontTx/>
              <a:buChar char="•"/>
              <a:defRPr/>
            </a:pPr>
            <a:r>
              <a:rPr lang="en-US" sz="3200" dirty="0">
                <a:latin typeface="Tahoma" pitchFamily="34" charset="0"/>
                <a:ea typeface="ＭＳ Ｐゴシック" pitchFamily="34" charset="-128"/>
                <a:cs typeface="+mn-cs"/>
              </a:rPr>
              <a:t>Exploitation</a:t>
            </a:r>
          </a:p>
          <a:p>
            <a:pPr marL="342900" indent="-342900">
              <a:buFontTx/>
              <a:buChar char="•"/>
              <a:defRPr/>
            </a:pPr>
            <a:r>
              <a:rPr lang="en-US" sz="3200" dirty="0">
                <a:latin typeface="Tahoma" pitchFamily="34" charset="0"/>
                <a:ea typeface="ＭＳ Ｐゴシック" pitchFamily="34" charset="-128"/>
                <a:cs typeface="+mn-cs"/>
              </a:rPr>
              <a:t>Capture the Flag</a:t>
            </a:r>
            <a:endParaRPr lang="en-US" dirty="0">
              <a:latin typeface="Tahoma" pitchFamily="34" charset="0"/>
              <a:ea typeface="ＭＳ Ｐゴシック" pitchFamily="34" charset="-128"/>
              <a:cs typeface="+mn-cs"/>
            </a:endParaRPr>
          </a:p>
        </p:txBody>
      </p:sp>
      <p:sp>
        <p:nvSpPr>
          <p:cNvPr id="11" name="Freeform 1044"/>
          <p:cNvSpPr>
            <a:spLocks/>
          </p:cNvSpPr>
          <p:nvPr/>
        </p:nvSpPr>
        <p:spPr bwMode="blackWhite">
          <a:xfrm>
            <a:off x="4249738" y="412750"/>
            <a:ext cx="1524000" cy="5791200"/>
          </a:xfrm>
          <a:custGeom>
            <a:avLst/>
            <a:gdLst>
              <a:gd name="T0" fmla="*/ 0 w 808"/>
              <a:gd name="T1" fmla="*/ 2147483647 h 3984"/>
              <a:gd name="T2" fmla="*/ 2147483647 w 808"/>
              <a:gd name="T3" fmla="*/ 0 h 3984"/>
              <a:gd name="T4" fmla="*/ 2147483647 w 808"/>
              <a:gd name="T5" fmla="*/ 2147483647 h 3984"/>
              <a:gd name="T6" fmla="*/ 0 w 808"/>
              <a:gd name="T7" fmla="*/ 2147483647 h 3984"/>
              <a:gd name="T8" fmla="*/ 0 60000 65536"/>
              <a:gd name="T9" fmla="*/ 0 60000 65536"/>
              <a:gd name="T10" fmla="*/ 0 60000 65536"/>
              <a:gd name="T11" fmla="*/ 0 60000 65536"/>
              <a:gd name="T12" fmla="*/ 0 w 808"/>
              <a:gd name="T13" fmla="*/ 0 h 3984"/>
              <a:gd name="T14" fmla="*/ 808 w 808"/>
              <a:gd name="T15" fmla="*/ 3984 h 3984"/>
            </a:gdLst>
            <a:ahLst/>
            <a:cxnLst>
              <a:cxn ang="T8">
                <a:pos x="T0" y="T1"/>
              </a:cxn>
              <a:cxn ang="T9">
                <a:pos x="T2" y="T3"/>
              </a:cxn>
              <a:cxn ang="T10">
                <a:pos x="T4" y="T5"/>
              </a:cxn>
              <a:cxn ang="T11">
                <a:pos x="T6" y="T7"/>
              </a:cxn>
            </a:cxnLst>
            <a:rect l="T12" t="T13" r="T14" b="T15"/>
            <a:pathLst>
              <a:path w="808" h="3984">
                <a:moveTo>
                  <a:pt x="0" y="1972"/>
                </a:moveTo>
                <a:lnTo>
                  <a:pt x="808" y="0"/>
                </a:lnTo>
                <a:lnTo>
                  <a:pt x="808" y="3984"/>
                </a:lnTo>
                <a:lnTo>
                  <a:pt x="0" y="1972"/>
                </a:lnTo>
                <a:close/>
              </a:path>
            </a:pathLst>
          </a:custGeom>
          <a:solidFill>
            <a:srgbClr val="99CCFF">
              <a:alpha val="50195"/>
            </a:srgbClr>
          </a:solidFill>
          <a:ln w="12700">
            <a:solidFill>
              <a:schemeClr val="tx1"/>
            </a:solidFill>
            <a:round/>
            <a:headEnd type="none" w="sm" len="sm"/>
            <a:tailEnd type="none" w="sm" len="sm"/>
          </a:ln>
        </p:spPr>
        <p:txBody>
          <a:bodyPr/>
          <a:lstStyle/>
          <a:p>
            <a:endParaRPr lang="en-US" dirty="0"/>
          </a:p>
        </p:txBody>
      </p:sp>
      <p:sp>
        <p:nvSpPr>
          <p:cNvPr id="12" name="Rectangle 1043"/>
          <p:cNvSpPr>
            <a:spLocks noChangeArrowheads="1"/>
          </p:cNvSpPr>
          <p:nvPr/>
        </p:nvSpPr>
        <p:spPr bwMode="auto">
          <a:xfrm>
            <a:off x="5773738" y="412750"/>
            <a:ext cx="3276600" cy="5791200"/>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b="1" i="1"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 </a:t>
            </a:r>
            <a:r>
              <a:rPr lang="en-US" sz="1400" b="1" i="1" u="sng"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Reconnaissance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ＭＳ Ｐゴシック"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Mapping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Port Scanning, OS Finger-</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SSL Support</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Testing SSL</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Nikto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Web Spidering with </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wget, ZAP, and Burp</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Spidering Results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Linked Servers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Sniffing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Session Analysis</a:t>
            </a:r>
          </a:p>
        </p:txBody>
      </p:sp>
      <p:sp>
        <p:nvSpPr>
          <p:cNvPr id="13" name="Rectangle 1043"/>
          <p:cNvSpPr>
            <a:spLocks noChangeArrowheads="1"/>
          </p:cNvSpPr>
          <p:nvPr/>
        </p:nvSpPr>
        <p:spPr bwMode="auto">
          <a:xfrm>
            <a:off x="5773738" y="276753"/>
            <a:ext cx="3276600" cy="6011862"/>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dirty="0">
                <a:latin typeface="Tahoma" pitchFamily="34" charset="0"/>
                <a:ea typeface="MS PGothic" pitchFamily="34" charset="-128"/>
                <a:cs typeface="+mn-cs"/>
              </a:rPr>
              <a:t> Reconnaissance</a:t>
            </a:r>
          </a:p>
          <a:p>
            <a:pPr>
              <a:spcBef>
                <a:spcPts val="200"/>
              </a:spcBef>
              <a:buFont typeface="Arial" pitchFamily="34" charset="0"/>
              <a:buChar char="•"/>
              <a:defRPr/>
            </a:pPr>
            <a:r>
              <a:rPr lang="en-US" sz="1400" dirty="0">
                <a:latin typeface="Tahoma" pitchFamily="34" charset="0"/>
                <a:ea typeface="MS PGothic"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MS PGothic"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MS PGothic"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MS PGothic" pitchFamily="34" charset="-128"/>
                <a:cs typeface="+mn-cs"/>
              </a:rPr>
              <a:t> Mapping</a:t>
            </a:r>
          </a:p>
          <a:p>
            <a:pPr>
              <a:spcBef>
                <a:spcPts val="200"/>
              </a:spcBef>
              <a:buFont typeface="Arial" pitchFamily="34" charset="0"/>
              <a:buChar char="•"/>
              <a:defRPr/>
            </a:pPr>
            <a:r>
              <a:rPr lang="en-US" sz="1400" dirty="0">
                <a:latin typeface="Tahoma" pitchFamily="34" charset="0"/>
                <a:ea typeface="MS PGothic" pitchFamily="34" charset="-128"/>
                <a:cs typeface="+mn-cs"/>
              </a:rPr>
              <a:t> Port Scanning, OS Finger-</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MS PGothic"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MS PGothic" pitchFamily="34" charset="-128"/>
                <a:cs typeface="+mn-cs"/>
              </a:rPr>
              <a:t> Analyzing HTTPS Support</a:t>
            </a:r>
          </a:p>
          <a:p>
            <a:pPr>
              <a:spcBef>
                <a:spcPts val="200"/>
              </a:spcBef>
              <a:buFont typeface="Arial" pitchFamily="34" charset="0"/>
              <a:buChar char="•"/>
              <a:defRPr/>
            </a:pPr>
            <a:r>
              <a:rPr lang="en-US" sz="1400" dirty="0">
                <a:latin typeface="Tahoma" pitchFamily="34" charset="0"/>
                <a:ea typeface="MS PGothic" pitchFamily="34" charset="-128"/>
                <a:cs typeface="+mn-cs"/>
              </a:rPr>
              <a:t> Exercise: Testing HTTPS</a:t>
            </a:r>
          </a:p>
          <a:p>
            <a:pPr>
              <a:spcBef>
                <a:spcPts val="200"/>
              </a:spcBef>
              <a:buFont typeface="Arial" pitchFamily="34" charset="0"/>
              <a:buChar char="•"/>
              <a:defRPr/>
            </a:pPr>
            <a:r>
              <a:rPr lang="en-US" sz="1400" dirty="0">
                <a:latin typeface="Tahoma" pitchFamily="34" charset="0"/>
                <a:ea typeface="MS PGothic"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MS PGothic"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MS PGothic" pitchFamily="34" charset="-128"/>
                <a:cs typeface="+mn-cs"/>
              </a:rPr>
              <a:t> Exercise: Nikto</a:t>
            </a:r>
          </a:p>
          <a:p>
            <a:pPr>
              <a:spcBef>
                <a:spcPts val="200"/>
              </a:spcBef>
              <a:buFont typeface="Arial" pitchFamily="34" charset="0"/>
              <a:buChar char="•"/>
              <a:defRPr/>
            </a:pPr>
            <a:r>
              <a:rPr lang="en-US" sz="1400" dirty="0">
                <a:latin typeface="Tahoma" pitchFamily="34" charset="0"/>
                <a:ea typeface="MS PGothic"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MS PGothic" pitchFamily="34" charset="-128"/>
                <a:cs typeface="+mn-cs"/>
              </a:rPr>
              <a:t> Exercise: Web Spidering with </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wget, ZAP, and Burp</a:t>
            </a:r>
          </a:p>
          <a:p>
            <a:pPr>
              <a:spcBef>
                <a:spcPts val="200"/>
              </a:spcBef>
              <a:buFont typeface="Arial" pitchFamily="34" charset="0"/>
              <a:buChar char="•"/>
              <a:defRPr/>
            </a:pPr>
            <a:r>
              <a:rPr lang="en-US" sz="1400" dirty="0">
                <a:latin typeface="Tahoma" pitchFamily="34" charset="0"/>
                <a:ea typeface="MS PGothic" pitchFamily="34" charset="-128"/>
                <a:cs typeface="+mn-cs"/>
              </a:rPr>
              <a:t> Analyzing Spidering Results</a:t>
            </a:r>
          </a:p>
          <a:p>
            <a:pPr>
              <a:spcBef>
                <a:spcPts val="200"/>
              </a:spcBef>
              <a:buFont typeface="Arial" pitchFamily="34" charset="0"/>
              <a:buChar char="•"/>
              <a:defRPr/>
            </a:pPr>
            <a:r>
              <a:rPr lang="en-US" sz="1400" dirty="0">
                <a:latin typeface="Tahoma" pitchFamily="34" charset="0"/>
                <a:ea typeface="MS PGothic"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MS PGothic"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MS PGothic" pitchFamily="34" charset="-128"/>
                <a:cs typeface="+mn-cs"/>
              </a:rPr>
              <a:t> Session Analysis</a:t>
            </a:r>
          </a:p>
          <a:p>
            <a:pPr lvl="1">
              <a:spcBef>
                <a:spcPts val="200"/>
              </a:spcBef>
              <a:buFont typeface="Wingdings" pitchFamily="2" charset="2"/>
              <a:buChar char="Ø"/>
              <a:defRPr/>
            </a:pPr>
            <a:r>
              <a:rPr lang="en-US" sz="1400" b="1" i="1" dirty="0">
                <a:solidFill>
                  <a:srgbClr val="FF0000"/>
                </a:solidFill>
                <a:latin typeface="Tahoma" pitchFamily="34" charset="0"/>
                <a:ea typeface="MS PGothic" pitchFamily="34" charset="-128"/>
                <a:cs typeface="+mn-cs"/>
              </a:rPr>
              <a:t> Exercise: Session Analysis</a:t>
            </a: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dirty="0">
                <a:latin typeface="Tahoma" charset="0"/>
                <a:ea typeface="MS PGothic" charset="0"/>
              </a:rPr>
              <a:t>Course Roadmap</a:t>
            </a:r>
          </a:p>
        </p:txBody>
      </p:sp>
      <p:sp>
        <p:nvSpPr>
          <p:cNvPr id="9" name="Rectangle 1042"/>
          <p:cNvSpPr>
            <a:spLocks noChangeArrowheads="1"/>
          </p:cNvSpPr>
          <p:nvPr/>
        </p:nvSpPr>
        <p:spPr bwMode="auto">
          <a:xfrm>
            <a:off x="152400" y="1905000"/>
            <a:ext cx="8458200" cy="4114800"/>
          </a:xfrm>
          <a:prstGeom prst="rect">
            <a:avLst/>
          </a:prstGeom>
          <a:noFill/>
          <a:ln w="9525">
            <a:noFill/>
            <a:miter lim="800000"/>
            <a:headEnd/>
            <a:tailEnd/>
          </a:ln>
          <a:effectLst/>
        </p:spPr>
        <p:txBody>
          <a:bodyPr/>
          <a:lstStyle/>
          <a:p>
            <a:pPr marL="342900" indent="-342900">
              <a:buFontTx/>
              <a:buChar char="•"/>
              <a:defRPr/>
            </a:pPr>
            <a:r>
              <a:rPr lang="en-US" sz="3200" dirty="0">
                <a:effectLst>
                  <a:outerShdw blurRad="38100" dist="38100" dir="2700000" algn="tl">
                    <a:srgbClr val="C0C0C0"/>
                  </a:outerShdw>
                </a:effectLst>
                <a:latin typeface="Tahoma" pitchFamily="34" charset="0"/>
                <a:ea typeface="ＭＳ Ｐゴシック" pitchFamily="34" charset="-128"/>
                <a:cs typeface="+mn-cs"/>
              </a:rPr>
              <a:t>Attacker's View, </a:t>
            </a:r>
            <a:br>
              <a:rPr lang="en-US" sz="3200" dirty="0">
                <a:effectLst>
                  <a:outerShdw blurRad="38100" dist="38100" dir="2700000" algn="tl">
                    <a:srgbClr val="C0C0C0"/>
                  </a:outerShdw>
                </a:effectLst>
                <a:latin typeface="Tahoma" pitchFamily="34" charset="0"/>
                <a:ea typeface="ＭＳ Ｐゴシック" pitchFamily="34" charset="-128"/>
                <a:cs typeface="+mn-cs"/>
              </a:rPr>
            </a:br>
            <a:r>
              <a:rPr lang="en-US" sz="3200" dirty="0">
                <a:effectLst>
                  <a:outerShdw blurRad="38100" dist="38100" dir="2700000" algn="tl">
                    <a:srgbClr val="C0C0C0"/>
                  </a:outerShdw>
                </a:effectLst>
                <a:latin typeface="Tahoma" pitchFamily="34" charset="0"/>
                <a:ea typeface="ＭＳ Ｐゴシック" pitchFamily="34" charset="-128"/>
                <a:cs typeface="+mn-cs"/>
              </a:rPr>
              <a:t>Pen-Testing &amp; Scoping</a:t>
            </a:r>
          </a:p>
          <a:p>
            <a:pPr marL="342900" indent="-342900">
              <a:buFontTx/>
              <a:buChar char="•"/>
              <a:defRPr/>
            </a:pPr>
            <a:r>
              <a:rPr lang="en-US" sz="3200" b="1" i="1" u="sng" dirty="0">
                <a:solidFill>
                  <a:srgbClr val="FF0000"/>
                </a:solidFill>
                <a:latin typeface="Tahoma" pitchFamily="34" charset="0"/>
                <a:ea typeface="ＭＳ Ｐゴシック" pitchFamily="34" charset="-128"/>
                <a:cs typeface="+mn-cs"/>
              </a:rPr>
              <a:t>Recon &amp; Mapping</a:t>
            </a:r>
          </a:p>
          <a:p>
            <a:pPr marL="342900" indent="-342900">
              <a:buFontTx/>
              <a:buChar char="•"/>
              <a:defRPr/>
            </a:pPr>
            <a:r>
              <a:rPr lang="en-US" sz="3200" dirty="0">
                <a:latin typeface="Tahoma" pitchFamily="34" charset="0"/>
                <a:ea typeface="ＭＳ Ｐゴシック" pitchFamily="34" charset="-128"/>
                <a:cs typeface="+mn-cs"/>
              </a:rPr>
              <a:t>Application Discovery</a:t>
            </a:r>
          </a:p>
          <a:p>
            <a:pPr marL="342900" indent="-342900">
              <a:buFontTx/>
              <a:buChar char="•"/>
              <a:defRPr/>
            </a:pPr>
            <a:r>
              <a:rPr lang="en-US" sz="3200" dirty="0">
                <a:latin typeface="Tahoma" pitchFamily="34" charset="0"/>
                <a:ea typeface="ＭＳ Ｐゴシック" pitchFamily="34" charset="-128"/>
                <a:cs typeface="+mn-cs"/>
              </a:rPr>
              <a:t>Application Discovery Cont.</a:t>
            </a:r>
          </a:p>
          <a:p>
            <a:pPr marL="342900" indent="-342900">
              <a:buFontTx/>
              <a:buChar char="•"/>
              <a:defRPr/>
            </a:pPr>
            <a:r>
              <a:rPr lang="en-US" sz="3200" dirty="0">
                <a:latin typeface="Tahoma" pitchFamily="34" charset="0"/>
                <a:ea typeface="ＭＳ Ｐゴシック" pitchFamily="34" charset="-128"/>
                <a:cs typeface="+mn-cs"/>
              </a:rPr>
              <a:t>Exploitation</a:t>
            </a:r>
          </a:p>
          <a:p>
            <a:pPr marL="342900" indent="-342900">
              <a:buFontTx/>
              <a:buChar char="•"/>
              <a:defRPr/>
            </a:pPr>
            <a:r>
              <a:rPr lang="en-US" sz="3200" dirty="0">
                <a:latin typeface="Tahoma" pitchFamily="34" charset="0"/>
                <a:ea typeface="ＭＳ Ｐゴシック" pitchFamily="34" charset="-128"/>
                <a:cs typeface="+mn-cs"/>
              </a:rPr>
              <a:t>Capture the Flag</a:t>
            </a:r>
            <a:endParaRPr lang="en-US" dirty="0">
              <a:latin typeface="Tahoma" pitchFamily="34" charset="0"/>
              <a:ea typeface="ＭＳ Ｐゴシック" pitchFamily="34" charset="-128"/>
              <a:cs typeface="+mn-cs"/>
            </a:endParaRPr>
          </a:p>
        </p:txBody>
      </p:sp>
      <p:sp>
        <p:nvSpPr>
          <p:cNvPr id="10" name="Freeform 1044"/>
          <p:cNvSpPr>
            <a:spLocks/>
          </p:cNvSpPr>
          <p:nvPr/>
        </p:nvSpPr>
        <p:spPr bwMode="blackWhite">
          <a:xfrm>
            <a:off x="4249738" y="412750"/>
            <a:ext cx="1524000" cy="5791200"/>
          </a:xfrm>
          <a:custGeom>
            <a:avLst/>
            <a:gdLst>
              <a:gd name="T0" fmla="*/ 0 w 808"/>
              <a:gd name="T1" fmla="*/ 2147483647 h 3984"/>
              <a:gd name="T2" fmla="*/ 2147483647 w 808"/>
              <a:gd name="T3" fmla="*/ 0 h 3984"/>
              <a:gd name="T4" fmla="*/ 2147483647 w 808"/>
              <a:gd name="T5" fmla="*/ 2147483647 h 3984"/>
              <a:gd name="T6" fmla="*/ 0 w 808"/>
              <a:gd name="T7" fmla="*/ 2147483647 h 3984"/>
              <a:gd name="T8" fmla="*/ 0 60000 65536"/>
              <a:gd name="T9" fmla="*/ 0 60000 65536"/>
              <a:gd name="T10" fmla="*/ 0 60000 65536"/>
              <a:gd name="T11" fmla="*/ 0 60000 65536"/>
              <a:gd name="T12" fmla="*/ 0 w 808"/>
              <a:gd name="T13" fmla="*/ 0 h 3984"/>
              <a:gd name="T14" fmla="*/ 808 w 808"/>
              <a:gd name="T15" fmla="*/ 3984 h 3984"/>
            </a:gdLst>
            <a:ahLst/>
            <a:cxnLst>
              <a:cxn ang="T8">
                <a:pos x="T0" y="T1"/>
              </a:cxn>
              <a:cxn ang="T9">
                <a:pos x="T2" y="T3"/>
              </a:cxn>
              <a:cxn ang="T10">
                <a:pos x="T4" y="T5"/>
              </a:cxn>
              <a:cxn ang="T11">
                <a:pos x="T6" y="T7"/>
              </a:cxn>
            </a:cxnLst>
            <a:rect l="T12" t="T13" r="T14" b="T15"/>
            <a:pathLst>
              <a:path w="808" h="3984">
                <a:moveTo>
                  <a:pt x="0" y="1972"/>
                </a:moveTo>
                <a:lnTo>
                  <a:pt x="808" y="0"/>
                </a:lnTo>
                <a:lnTo>
                  <a:pt x="808" y="3984"/>
                </a:lnTo>
                <a:lnTo>
                  <a:pt x="0" y="1972"/>
                </a:lnTo>
                <a:close/>
              </a:path>
            </a:pathLst>
          </a:custGeom>
          <a:solidFill>
            <a:srgbClr val="99CCFF">
              <a:alpha val="50195"/>
            </a:srgbClr>
          </a:solidFill>
          <a:ln w="12700">
            <a:solidFill>
              <a:schemeClr val="tx1"/>
            </a:solidFill>
            <a:round/>
            <a:headEnd type="none" w="sm" len="sm"/>
            <a:tailEnd type="none" w="sm" len="sm"/>
          </a:ln>
        </p:spPr>
        <p:txBody>
          <a:bodyPr/>
          <a:lstStyle/>
          <a:p>
            <a:endParaRPr lang="en-US" dirty="0"/>
          </a:p>
        </p:txBody>
      </p:sp>
      <p:sp>
        <p:nvSpPr>
          <p:cNvPr id="11" name="Rectangle 1043"/>
          <p:cNvSpPr>
            <a:spLocks noChangeArrowheads="1"/>
          </p:cNvSpPr>
          <p:nvPr/>
        </p:nvSpPr>
        <p:spPr bwMode="auto">
          <a:xfrm>
            <a:off x="5773738" y="412750"/>
            <a:ext cx="3276600" cy="5791200"/>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b="1" i="1"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 </a:t>
            </a:r>
            <a:r>
              <a:rPr lang="en-US" sz="1400" b="1" i="1" u="sng"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Reconnaissance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ＭＳ Ｐゴシック"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Mapping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Port Scanning, OS Finger-</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SSL Support</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Testing SSL</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Nikto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Web Spidering with </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wget, ZAP, and Burp</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Spidering Results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Linked Servers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Sniffing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Session Analysis</a:t>
            </a:r>
          </a:p>
        </p:txBody>
      </p:sp>
      <p:sp>
        <p:nvSpPr>
          <p:cNvPr id="12" name="Rectangle 1043"/>
          <p:cNvSpPr>
            <a:spLocks noChangeArrowheads="1"/>
          </p:cNvSpPr>
          <p:nvPr/>
        </p:nvSpPr>
        <p:spPr bwMode="auto">
          <a:xfrm>
            <a:off x="5773738" y="276753"/>
            <a:ext cx="3276600" cy="6011862"/>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dirty="0">
                <a:latin typeface="Tahoma" pitchFamily="34" charset="0"/>
                <a:ea typeface="MS PGothic" pitchFamily="34" charset="-128"/>
                <a:cs typeface="+mn-cs"/>
              </a:rPr>
              <a:t> Reconnaissance</a:t>
            </a:r>
          </a:p>
          <a:p>
            <a:pPr>
              <a:spcBef>
                <a:spcPts val="200"/>
              </a:spcBef>
              <a:buFont typeface="Arial" pitchFamily="34" charset="0"/>
              <a:buChar char="•"/>
              <a:defRPr/>
            </a:pPr>
            <a:r>
              <a:rPr lang="en-US" sz="1400" dirty="0">
                <a:latin typeface="Tahoma" pitchFamily="34" charset="0"/>
                <a:ea typeface="MS PGothic"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MS PGothic"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MS PGothic"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MS PGothic" pitchFamily="34" charset="-128"/>
                <a:cs typeface="+mn-cs"/>
              </a:rPr>
              <a:t> Mapping</a:t>
            </a:r>
          </a:p>
          <a:p>
            <a:pPr>
              <a:spcBef>
                <a:spcPts val="200"/>
              </a:spcBef>
              <a:buFont typeface="Arial" pitchFamily="34" charset="0"/>
              <a:buChar char="•"/>
              <a:defRPr/>
            </a:pPr>
            <a:r>
              <a:rPr lang="en-US" sz="1400" dirty="0">
                <a:latin typeface="Tahoma" pitchFamily="34" charset="0"/>
                <a:ea typeface="MS PGothic" pitchFamily="34" charset="-128"/>
                <a:cs typeface="+mn-cs"/>
              </a:rPr>
              <a:t> Port Scanning, OS Finger-</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MS PGothic"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MS PGothic" pitchFamily="34" charset="-128"/>
                <a:cs typeface="+mn-cs"/>
              </a:rPr>
              <a:t> Analyzing HTTPS Support</a:t>
            </a:r>
          </a:p>
          <a:p>
            <a:pPr>
              <a:spcBef>
                <a:spcPts val="200"/>
              </a:spcBef>
              <a:buFont typeface="Arial" pitchFamily="34" charset="0"/>
              <a:buChar char="•"/>
              <a:defRPr/>
            </a:pPr>
            <a:r>
              <a:rPr lang="en-US" sz="1400" dirty="0">
                <a:latin typeface="Tahoma" pitchFamily="34" charset="0"/>
                <a:ea typeface="MS PGothic" pitchFamily="34" charset="-128"/>
                <a:cs typeface="+mn-cs"/>
              </a:rPr>
              <a:t> Exercise: Testing HTTPS</a:t>
            </a:r>
          </a:p>
          <a:p>
            <a:pPr>
              <a:spcBef>
                <a:spcPts val="200"/>
              </a:spcBef>
              <a:buFont typeface="Arial" pitchFamily="34" charset="0"/>
              <a:buChar char="•"/>
              <a:defRPr/>
            </a:pPr>
            <a:r>
              <a:rPr lang="en-US" sz="1400" dirty="0">
                <a:latin typeface="Tahoma" pitchFamily="34" charset="0"/>
                <a:ea typeface="MS PGothic"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MS PGothic"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MS PGothic" pitchFamily="34" charset="-128"/>
                <a:cs typeface="+mn-cs"/>
              </a:rPr>
              <a:t> Exercise: Nikto</a:t>
            </a:r>
          </a:p>
          <a:p>
            <a:pPr>
              <a:spcBef>
                <a:spcPts val="200"/>
              </a:spcBef>
              <a:buFont typeface="Arial" pitchFamily="34" charset="0"/>
              <a:buChar char="•"/>
              <a:defRPr/>
            </a:pPr>
            <a:r>
              <a:rPr lang="en-US" sz="1400" dirty="0">
                <a:latin typeface="Tahoma" pitchFamily="34" charset="0"/>
                <a:ea typeface="MS PGothic"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MS PGothic" pitchFamily="34" charset="-128"/>
                <a:cs typeface="+mn-cs"/>
              </a:rPr>
              <a:t> Exercise: Web Spidering with </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wget, ZAP, and Burp</a:t>
            </a:r>
          </a:p>
          <a:p>
            <a:pPr>
              <a:spcBef>
                <a:spcPts val="200"/>
              </a:spcBef>
              <a:buFont typeface="Arial" pitchFamily="34" charset="0"/>
              <a:buChar char="•"/>
              <a:defRPr/>
            </a:pPr>
            <a:r>
              <a:rPr lang="en-US" sz="1400" dirty="0">
                <a:latin typeface="Tahoma" pitchFamily="34" charset="0"/>
                <a:ea typeface="MS PGothic" pitchFamily="34" charset="-128"/>
                <a:cs typeface="+mn-cs"/>
              </a:rPr>
              <a:t> Analyzing Spidering Results</a:t>
            </a:r>
          </a:p>
          <a:p>
            <a:pPr>
              <a:spcBef>
                <a:spcPts val="200"/>
              </a:spcBef>
              <a:buFont typeface="Arial" pitchFamily="34" charset="0"/>
              <a:buChar char="•"/>
              <a:defRPr/>
            </a:pPr>
            <a:r>
              <a:rPr lang="en-US" sz="1400" dirty="0">
                <a:latin typeface="Tahoma" pitchFamily="34" charset="0"/>
                <a:ea typeface="MS PGothic"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MS PGothic"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MS PGothic"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Session Analysis</a:t>
            </a: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09" name="Rectangle 2"/>
          <p:cNvSpPr>
            <a:spLocks noGrp="1" noChangeArrowheads="1"/>
          </p:cNvSpPr>
          <p:nvPr>
            <p:ph type="title"/>
          </p:nvPr>
        </p:nvSpPr>
        <p:spPr/>
        <p:txBody>
          <a:bodyPr/>
          <a:lstStyle/>
          <a:p>
            <a:r>
              <a:rPr lang="en-US" dirty="0">
                <a:latin typeface="Tahoma" charset="0"/>
                <a:ea typeface="MS PGothic" charset="0"/>
              </a:rPr>
              <a:t>Summary</a:t>
            </a:r>
          </a:p>
        </p:txBody>
      </p:sp>
      <p:sp>
        <p:nvSpPr>
          <p:cNvPr id="375810" name="Rectangle 3"/>
          <p:cNvSpPr>
            <a:spLocks noGrp="1" noChangeArrowheads="1"/>
          </p:cNvSpPr>
          <p:nvPr>
            <p:ph idx="1"/>
          </p:nvPr>
        </p:nvSpPr>
        <p:spPr>
          <a:xfrm>
            <a:off x="670560" y="1203420"/>
            <a:ext cx="7772400" cy="4114800"/>
          </a:xfrm>
        </p:spPr>
        <p:txBody>
          <a:bodyPr/>
          <a:lstStyle/>
          <a:p>
            <a:pPr>
              <a:spcBef>
                <a:spcPct val="0"/>
              </a:spcBef>
            </a:pPr>
            <a:r>
              <a:rPr lang="en-US" sz="2400" dirty="0">
                <a:latin typeface="Tahoma" charset="0"/>
                <a:ea typeface="MS PGothic" charset="0"/>
                <a:cs typeface="MS PGothic" charset="0"/>
              </a:rPr>
              <a:t>Today we have covered the first two steps of the web app pen test methodology</a:t>
            </a:r>
          </a:p>
          <a:p>
            <a:pPr>
              <a:spcBef>
                <a:spcPct val="0"/>
              </a:spcBef>
            </a:pPr>
            <a:r>
              <a:rPr lang="en-US" sz="2400" dirty="0">
                <a:latin typeface="Tahoma" charset="0"/>
                <a:ea typeface="MS PGothic" charset="0"/>
                <a:cs typeface="MS PGothic" charset="0"/>
              </a:rPr>
              <a:t>Reconnaissance</a:t>
            </a:r>
          </a:p>
          <a:p>
            <a:pPr lvl="1">
              <a:spcBef>
                <a:spcPct val="0"/>
              </a:spcBef>
            </a:pPr>
            <a:r>
              <a:rPr lang="en-US" sz="2000" dirty="0">
                <a:latin typeface="Tahoma" charset="0"/>
                <a:ea typeface="MS PGothic" charset="0"/>
                <a:cs typeface="MS PGothic" charset="0"/>
              </a:rPr>
              <a:t>Searched for information</a:t>
            </a:r>
          </a:p>
          <a:p>
            <a:pPr lvl="1">
              <a:spcBef>
                <a:spcPct val="0"/>
              </a:spcBef>
            </a:pPr>
            <a:r>
              <a:rPr lang="en-US" sz="2000" dirty="0">
                <a:latin typeface="Tahoma" charset="0"/>
                <a:ea typeface="MS PGothic" charset="0"/>
                <a:cs typeface="MS PGothic" charset="0"/>
              </a:rPr>
              <a:t>Used DNS to further our understanding of the target</a:t>
            </a:r>
          </a:p>
          <a:p>
            <a:pPr>
              <a:spcBef>
                <a:spcPct val="0"/>
              </a:spcBef>
            </a:pPr>
            <a:r>
              <a:rPr lang="en-US" sz="2400" dirty="0">
                <a:latin typeface="Tahoma" charset="0"/>
                <a:ea typeface="MS PGothic" charset="0"/>
                <a:cs typeface="MS PGothic" charset="0"/>
              </a:rPr>
              <a:t>Mapping</a:t>
            </a:r>
          </a:p>
          <a:p>
            <a:pPr lvl="1">
              <a:spcBef>
                <a:spcPct val="0"/>
              </a:spcBef>
            </a:pPr>
            <a:r>
              <a:rPr lang="en-US" sz="2000" dirty="0">
                <a:latin typeface="Tahoma" charset="0"/>
                <a:ea typeface="MS PGothic" charset="0"/>
                <a:cs typeface="MS PGothic" charset="0"/>
              </a:rPr>
              <a:t>Port scanned the network</a:t>
            </a:r>
          </a:p>
          <a:p>
            <a:pPr lvl="1">
              <a:spcBef>
                <a:spcPct val="0"/>
              </a:spcBef>
            </a:pPr>
            <a:r>
              <a:rPr lang="en-US" sz="2000" dirty="0">
                <a:latin typeface="Tahoma" charset="0"/>
                <a:ea typeface="MS PGothic" charset="0"/>
                <a:cs typeface="MS PGothic" charset="0"/>
              </a:rPr>
              <a:t>Determined the OS and server types</a:t>
            </a:r>
          </a:p>
          <a:p>
            <a:pPr lvl="1">
              <a:spcBef>
                <a:spcPct val="0"/>
              </a:spcBef>
            </a:pPr>
            <a:r>
              <a:rPr lang="en-US" sz="2000" dirty="0">
                <a:latin typeface="Tahoma" charset="0"/>
                <a:ea typeface="MS PGothic" charset="0"/>
                <a:cs typeface="MS PGothic" charset="0"/>
              </a:rPr>
              <a:t>Mapped the application</a:t>
            </a:r>
          </a:p>
          <a:p>
            <a:pPr lvl="1">
              <a:spcBef>
                <a:spcPct val="0"/>
              </a:spcBef>
            </a:pPr>
            <a:r>
              <a:rPr lang="en-US" sz="2000" dirty="0">
                <a:latin typeface="Tahoma" charset="0"/>
                <a:ea typeface="MS PGothic" charset="0"/>
                <a:cs typeface="MS PGothic" charset="0"/>
              </a:rPr>
              <a:t>Found relationships and paths through the application</a:t>
            </a:r>
          </a:p>
          <a:p>
            <a:pPr lvl="1">
              <a:spcBef>
                <a:spcPct val="0"/>
              </a:spcBef>
            </a:pPr>
            <a:r>
              <a:rPr lang="en-US" sz="2000" dirty="0">
                <a:latin typeface="Tahoma" charset="0"/>
                <a:ea typeface="MS PGothic" charset="0"/>
                <a:cs typeface="MS PGothic" charset="0"/>
              </a:rPr>
              <a:t>Finally, we analyzed session tokens for predictability</a:t>
            </a:r>
          </a:p>
          <a:p>
            <a:pPr>
              <a:spcBef>
                <a:spcPct val="0"/>
              </a:spcBef>
            </a:pPr>
            <a:r>
              <a:rPr lang="en-US" sz="2400" dirty="0">
                <a:latin typeface="Tahoma" charset="0"/>
                <a:ea typeface="MS PGothic" charset="0"/>
                <a:cs typeface="MS PGothic" charset="0"/>
              </a:rPr>
              <a:t>In Section PEWAPT101.3, we will start the discovery step</a:t>
            </a:r>
          </a:p>
          <a:p>
            <a:pPr lvl="1">
              <a:spcBef>
                <a:spcPct val="0"/>
              </a:spcBef>
            </a:pPr>
            <a:r>
              <a:rPr lang="en-US" sz="2000" dirty="0">
                <a:latin typeface="Tahoma" charset="0"/>
                <a:ea typeface="MS PGothic" charset="0"/>
                <a:cs typeface="MS PGothic" charset="0"/>
              </a:rPr>
              <a:t>Focusing on application problems</a:t>
            </a:r>
          </a:p>
          <a:p>
            <a:pPr lvl="1">
              <a:spcBef>
                <a:spcPct val="0"/>
              </a:spcBef>
            </a:pPr>
            <a:endParaRPr lang="en-US" sz="2400" dirty="0">
              <a:latin typeface="Tahoma" charset="0"/>
              <a:ea typeface="MS PGothic" charset="0"/>
              <a:cs typeface="MS PGothic"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685800" y="137478"/>
            <a:ext cx="7772400" cy="1143000"/>
          </a:xfrm>
        </p:spPr>
        <p:txBody>
          <a:bodyPr/>
          <a:lstStyle/>
          <a:p>
            <a:r>
              <a:rPr lang="en-US" dirty="0">
                <a:latin typeface="Tahoma" charset="0"/>
                <a:ea typeface="MS PGothic" charset="0"/>
              </a:rPr>
              <a:t>Dig</a:t>
            </a:r>
          </a:p>
        </p:txBody>
      </p:sp>
      <p:sp>
        <p:nvSpPr>
          <p:cNvPr id="70658" name="Rectangle 3"/>
          <p:cNvSpPr>
            <a:spLocks noGrp="1" noChangeArrowheads="1"/>
          </p:cNvSpPr>
          <p:nvPr>
            <p:ph idx="1"/>
          </p:nvPr>
        </p:nvSpPr>
        <p:spPr>
          <a:xfrm>
            <a:off x="325438" y="1371600"/>
            <a:ext cx="4191000" cy="4114800"/>
          </a:xfrm>
        </p:spPr>
        <p:txBody>
          <a:bodyPr/>
          <a:lstStyle/>
          <a:p>
            <a:pPr>
              <a:spcBef>
                <a:spcPct val="0"/>
              </a:spcBef>
            </a:pPr>
            <a:r>
              <a:rPr lang="en-US" sz="2200" dirty="0">
                <a:latin typeface="Tahoma" charset="0"/>
                <a:ea typeface="MS PGothic" charset="0"/>
                <a:cs typeface="MS PGothic" charset="0"/>
              </a:rPr>
              <a:t>Included with BIND tools</a:t>
            </a:r>
          </a:p>
          <a:p>
            <a:pPr lvl="1">
              <a:spcBef>
                <a:spcPct val="0"/>
              </a:spcBef>
            </a:pPr>
            <a:r>
              <a:rPr lang="en-US" sz="1900" dirty="0">
                <a:latin typeface="Tahoma" charset="0"/>
                <a:ea typeface="MS PGothic" charset="0"/>
                <a:cs typeface="MS PGothic" charset="0"/>
              </a:rPr>
              <a:t>Available for Windows through Cygwin</a:t>
            </a:r>
          </a:p>
          <a:p>
            <a:pPr>
              <a:spcBef>
                <a:spcPct val="0"/>
              </a:spcBef>
            </a:pPr>
            <a:r>
              <a:rPr lang="en-US" sz="2200" dirty="0">
                <a:latin typeface="Tahoma" charset="0"/>
                <a:ea typeface="MS PGothic" charset="0"/>
                <a:cs typeface="MS PGothic" charset="0"/>
              </a:rPr>
              <a:t>Dig will search for specific types of records using </a:t>
            </a:r>
            <a:r>
              <a:rPr lang="en-US" sz="2200" b="1" dirty="0">
                <a:latin typeface="Courier New" charset="0"/>
                <a:ea typeface="MS PGothic" charset="0"/>
                <a:cs typeface="Courier New" charset="0"/>
              </a:rPr>
              <a:t>-t</a:t>
            </a:r>
          </a:p>
          <a:p>
            <a:pPr lvl="1">
              <a:spcBef>
                <a:spcPct val="0"/>
              </a:spcBef>
            </a:pPr>
            <a:r>
              <a:rPr lang="en-US" sz="1900" b="1" dirty="0">
                <a:latin typeface="Courier New" charset="0"/>
                <a:ea typeface="MS PGothic" charset="0"/>
                <a:cs typeface="MS PGothic" charset="0"/>
              </a:rPr>
              <a:t>-t MX </a:t>
            </a:r>
            <a:r>
              <a:rPr lang="en-US" sz="1900" dirty="0">
                <a:latin typeface="Tahoma" charset="0"/>
                <a:ea typeface="MS PGothic" charset="0"/>
                <a:cs typeface="MS PGothic" charset="0"/>
              </a:rPr>
              <a:t>for mail servers</a:t>
            </a:r>
          </a:p>
          <a:p>
            <a:pPr lvl="1">
              <a:spcBef>
                <a:spcPct val="0"/>
              </a:spcBef>
            </a:pPr>
            <a:r>
              <a:rPr lang="en-US" sz="1900" b="1" dirty="0">
                <a:latin typeface="Courier New" charset="0"/>
                <a:ea typeface="MS PGothic" charset="0"/>
                <a:cs typeface="MS PGothic" charset="0"/>
              </a:rPr>
              <a:t>-t AXFR </a:t>
            </a:r>
            <a:r>
              <a:rPr lang="en-US" sz="1900" dirty="0">
                <a:latin typeface="Tahoma" charset="0"/>
                <a:ea typeface="MS PGothic" charset="0"/>
                <a:cs typeface="MS PGothic" charset="0"/>
              </a:rPr>
              <a:t>for a zone transfer</a:t>
            </a:r>
          </a:p>
          <a:p>
            <a:pPr lvl="1">
              <a:spcBef>
                <a:spcPct val="0"/>
              </a:spcBef>
            </a:pPr>
            <a:r>
              <a:rPr lang="en-US" sz="1900" b="1" dirty="0">
                <a:latin typeface="Courier New" charset="0"/>
                <a:ea typeface="MS PGothic" charset="0"/>
                <a:cs typeface="MS PGothic" charset="0"/>
              </a:rPr>
              <a:t>-t ANY</a:t>
            </a:r>
            <a:r>
              <a:rPr lang="en-US" sz="1900" dirty="0">
                <a:latin typeface="Courier New" charset="0"/>
                <a:ea typeface="MS PGothic" charset="0"/>
                <a:cs typeface="MS PGothic" charset="0"/>
              </a:rPr>
              <a:t> </a:t>
            </a:r>
            <a:r>
              <a:rPr lang="en-US" sz="1900" dirty="0">
                <a:latin typeface="Tahoma" charset="0"/>
                <a:ea typeface="MS PGothic" charset="0"/>
                <a:cs typeface="MS PGothic" charset="0"/>
              </a:rPr>
              <a:t>for any records</a:t>
            </a:r>
          </a:p>
          <a:p>
            <a:pPr>
              <a:spcBef>
                <a:spcPct val="0"/>
              </a:spcBef>
            </a:pPr>
            <a:r>
              <a:rPr lang="en-US" sz="2200" dirty="0">
                <a:latin typeface="Tahoma" charset="0"/>
                <a:ea typeface="MS PGothic" charset="0"/>
                <a:cs typeface="MS PGothic" charset="0"/>
              </a:rPr>
              <a:t>Attempt to capture all DNS records with a zone transfer on all authoritative DNS servers </a:t>
            </a:r>
          </a:p>
          <a:p>
            <a:pPr lvl="1">
              <a:spcBef>
                <a:spcPct val="0"/>
              </a:spcBef>
            </a:pPr>
            <a:r>
              <a:rPr lang="en-US" sz="1900" dirty="0">
                <a:latin typeface="Tahoma" charset="0"/>
                <a:ea typeface="MS PGothic" charset="0"/>
                <a:cs typeface="MS PGothic" charset="0"/>
              </a:rPr>
              <a:t>Don't forget upstream ISP name servers </a:t>
            </a:r>
          </a:p>
        </p:txBody>
      </p:sp>
      <p:pic>
        <p:nvPicPr>
          <p:cNvPr id="2" name="Picture 1">
            <a:extLst>
              <a:ext uri="{FF2B5EF4-FFF2-40B4-BE49-F238E27FC236}">
                <a16:creationId xmlns:a16="http://schemas.microsoft.com/office/drawing/2014/main" id="{50E168A9-EC9B-4738-A6D4-2B6B765DAF9D}"/>
              </a:ext>
            </a:extLst>
          </p:cNvPr>
          <p:cNvPicPr>
            <a:picLocks noChangeAspect="1"/>
          </p:cNvPicPr>
          <p:nvPr/>
        </p:nvPicPr>
        <p:blipFill>
          <a:blip r:embed="rId3"/>
          <a:stretch>
            <a:fillRect/>
          </a:stretch>
        </p:blipFill>
        <p:spPr>
          <a:xfrm>
            <a:off x="4373292" y="1699766"/>
            <a:ext cx="4567178" cy="2826467"/>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a:xfrm>
            <a:off x="685800" y="138113"/>
            <a:ext cx="7772400" cy="1143000"/>
          </a:xfrm>
        </p:spPr>
        <p:txBody>
          <a:bodyPr/>
          <a:lstStyle/>
          <a:p>
            <a:r>
              <a:rPr lang="en-US" dirty="0">
                <a:latin typeface="Tahoma" charset="0"/>
                <a:ea typeface="MS PGothic" charset="0"/>
              </a:rPr>
              <a:t>Fierce Domain Scanner</a:t>
            </a:r>
          </a:p>
        </p:txBody>
      </p:sp>
      <p:sp>
        <p:nvSpPr>
          <p:cNvPr id="74754" name="Rectangle 3"/>
          <p:cNvSpPr>
            <a:spLocks noGrp="1" noChangeArrowheads="1"/>
          </p:cNvSpPr>
          <p:nvPr>
            <p:ph idx="1"/>
          </p:nvPr>
        </p:nvSpPr>
        <p:spPr>
          <a:xfrm>
            <a:off x="336550" y="1646873"/>
            <a:ext cx="8915400" cy="4454525"/>
          </a:xfrm>
        </p:spPr>
        <p:txBody>
          <a:bodyPr/>
          <a:lstStyle/>
          <a:p>
            <a:r>
              <a:rPr lang="en-US" sz="2000" dirty="0">
                <a:latin typeface="Tahoma" charset="0"/>
                <a:ea typeface="MS PGothic" charset="0"/>
                <a:cs typeface="MS PGothic" charset="0"/>
              </a:rPr>
              <a:t>Simple scanner designed to find hosts</a:t>
            </a:r>
            <a:br>
              <a:rPr lang="en-US" sz="2000" dirty="0">
                <a:latin typeface="Tahoma" charset="0"/>
                <a:ea typeface="MS PGothic" charset="0"/>
                <a:cs typeface="MS PGothic" charset="0"/>
              </a:rPr>
            </a:br>
            <a:r>
              <a:rPr lang="en-US" sz="2000" dirty="0">
                <a:latin typeface="Tahoma" charset="0"/>
                <a:ea typeface="MS PGothic" charset="0"/>
                <a:cs typeface="MS PGothic" charset="0"/>
              </a:rPr>
              <a:t>within a domain</a:t>
            </a:r>
          </a:p>
          <a:p>
            <a:r>
              <a:rPr lang="en-US" sz="2000" dirty="0">
                <a:latin typeface="Tahoma" charset="0"/>
                <a:ea typeface="MS PGothic" charset="0"/>
                <a:cs typeface="MS PGothic" charset="0"/>
              </a:rPr>
              <a:t>Written by Robert "RSnake" Hansen and </a:t>
            </a:r>
            <a:br>
              <a:rPr lang="en-US" sz="2000" dirty="0">
                <a:latin typeface="Tahoma" charset="0"/>
                <a:ea typeface="MS PGothic" charset="0"/>
                <a:cs typeface="MS PGothic" charset="0"/>
              </a:rPr>
            </a:br>
            <a:r>
              <a:rPr lang="en-US" sz="2000" dirty="0">
                <a:latin typeface="Tahoma" charset="0"/>
                <a:ea typeface="MS PGothic" charset="0"/>
                <a:cs typeface="MS PGothic" charset="0"/>
              </a:rPr>
              <a:t>updated to 2.0 by Joshua "Jabra" Abraham</a:t>
            </a:r>
          </a:p>
          <a:p>
            <a:r>
              <a:rPr lang="en-US" sz="2000" dirty="0">
                <a:latin typeface="Tahoma" charset="0"/>
                <a:ea typeface="MS PGothic" charset="0"/>
                <a:cs typeface="MS PGothic" charset="0"/>
              </a:rPr>
              <a:t>Performs a series of tests to find hosts</a:t>
            </a:r>
          </a:p>
          <a:p>
            <a:pPr lvl="1"/>
            <a:r>
              <a:rPr lang="en-US" sz="1800" dirty="0">
                <a:latin typeface="Tahoma" charset="0"/>
                <a:ea typeface="MS PGothic" charset="0"/>
                <a:cs typeface="MS PGothic" charset="0"/>
              </a:rPr>
              <a:t>Queries the system DNS servers to find</a:t>
            </a:r>
            <a:br>
              <a:rPr lang="en-US" sz="1800" dirty="0">
                <a:latin typeface="Tahoma" charset="0"/>
                <a:ea typeface="MS PGothic" charset="0"/>
                <a:cs typeface="MS PGothic" charset="0"/>
              </a:rPr>
            </a:br>
            <a:r>
              <a:rPr lang="en-US" sz="1800" dirty="0">
                <a:latin typeface="Tahoma" charset="0"/>
                <a:ea typeface="MS PGothic" charset="0"/>
                <a:cs typeface="MS PGothic" charset="0"/>
              </a:rPr>
              <a:t>target DNS servers</a:t>
            </a:r>
          </a:p>
          <a:p>
            <a:pPr lvl="1"/>
            <a:r>
              <a:rPr lang="en-US" sz="1800" dirty="0">
                <a:latin typeface="Tahoma" charset="0"/>
                <a:ea typeface="MS PGothic" charset="0"/>
                <a:cs typeface="MS PGothic" charset="0"/>
              </a:rPr>
              <a:t>Attempts to retrieve SOA records</a:t>
            </a:r>
          </a:p>
          <a:p>
            <a:pPr lvl="1"/>
            <a:r>
              <a:rPr lang="en-US" sz="1800" dirty="0">
                <a:latin typeface="Tahoma" charset="0"/>
                <a:ea typeface="MS PGothic" charset="0"/>
                <a:cs typeface="MS PGothic" charset="0"/>
              </a:rPr>
              <a:t>Proceeds to guess host names using a wordlist</a:t>
            </a:r>
          </a:p>
          <a:p>
            <a:pPr lvl="1"/>
            <a:r>
              <a:rPr lang="en-US" sz="1800" dirty="0">
                <a:latin typeface="Tahoma" charset="0"/>
                <a:ea typeface="MS PGothic" charset="0"/>
                <a:cs typeface="MS PGothic" charset="0"/>
              </a:rPr>
              <a:t>Once an IP address is found, does a reverse lookup on next 5 and previous 5 IP addresses</a:t>
            </a:r>
          </a:p>
          <a:p>
            <a:pPr lvl="1"/>
            <a:r>
              <a:rPr lang="en-US" sz="1800" dirty="0">
                <a:latin typeface="Tahoma" charset="0"/>
                <a:ea typeface="MS PGothic" charset="0"/>
                <a:cs typeface="MS PGothic" charset="0"/>
              </a:rPr>
              <a:t>Uses a set of prefixes to find hosts (i.e. www2, www3)</a:t>
            </a:r>
          </a:p>
          <a:p>
            <a:r>
              <a:rPr lang="en-US" sz="2000" dirty="0">
                <a:latin typeface="Tahoma" charset="0"/>
                <a:ea typeface="MS PGothic" charset="0"/>
                <a:cs typeface="MS PGothic" charset="0"/>
              </a:rPr>
              <a:t>Supported on most platforms as it is written in Perl</a:t>
            </a:r>
          </a:p>
        </p:txBody>
      </p:sp>
      <p:pic>
        <p:nvPicPr>
          <p:cNvPr id="74755"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096000" y="1600200"/>
            <a:ext cx="2857500" cy="2143125"/>
          </a:xfrm>
          <a:prstGeom prst="rect">
            <a:avLst/>
          </a:prstGeom>
          <a:noFill/>
          <a:ln>
            <a:noFill/>
          </a:ln>
          <a:effectLst>
            <a:outerShdw dist="139700" dir="2700000" algn="tl" rotWithShape="0">
              <a:srgbClr val="333333">
                <a:alpha val="64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DNSrecon</a:t>
            </a:r>
            <a:endParaRPr lang="en-US" dirty="0"/>
          </a:p>
        </p:txBody>
      </p:sp>
      <p:sp>
        <p:nvSpPr>
          <p:cNvPr id="3" name="Content Placeholder 2"/>
          <p:cNvSpPr>
            <a:spLocks noGrp="1"/>
          </p:cNvSpPr>
          <p:nvPr>
            <p:ph idx="1"/>
          </p:nvPr>
        </p:nvSpPr>
        <p:spPr>
          <a:xfrm>
            <a:off x="219075" y="1290184"/>
            <a:ext cx="8686800" cy="4724400"/>
          </a:xfrm>
        </p:spPr>
        <p:txBody>
          <a:bodyPr/>
          <a:lstStyle/>
          <a:p>
            <a:r>
              <a:rPr lang="en-US" dirty="0"/>
              <a:t>Performs DNS enumeration on a target domain</a:t>
            </a:r>
          </a:p>
          <a:p>
            <a:pPr lvl="1"/>
            <a:r>
              <a:rPr lang="en-US" dirty="0"/>
              <a:t>Collects standard records such as A, NS, SOA and MX</a:t>
            </a:r>
          </a:p>
          <a:p>
            <a:pPr lvl="1"/>
            <a:r>
              <a:rPr lang="en-US" dirty="0"/>
              <a:t>Attempts zone transfers</a:t>
            </a:r>
          </a:p>
          <a:p>
            <a:pPr lvl="1"/>
            <a:r>
              <a:rPr lang="en-US" dirty="0" err="1"/>
              <a:t>Whois</a:t>
            </a:r>
            <a:r>
              <a:rPr lang="en-US" dirty="0"/>
              <a:t> queries for the IP addresses discovered</a:t>
            </a:r>
          </a:p>
          <a:p>
            <a:pPr lvl="1"/>
            <a:r>
              <a:rPr lang="en-US" dirty="0"/>
              <a:t>Reverse lookup for a given range of IP addresses</a:t>
            </a:r>
          </a:p>
          <a:p>
            <a:r>
              <a:rPr lang="en-US" dirty="0"/>
              <a:t>Written by Carlos “</a:t>
            </a:r>
            <a:r>
              <a:rPr lang="en-US" dirty="0" err="1"/>
              <a:t>darkoperator</a:t>
            </a:r>
            <a:r>
              <a:rPr lang="en-US" dirty="0"/>
              <a:t>” Perez</a:t>
            </a:r>
          </a:p>
          <a:p>
            <a:r>
              <a:rPr lang="en-US" dirty="0"/>
              <a:t>Python script</a:t>
            </a:r>
          </a:p>
        </p:txBody>
      </p:sp>
    </p:spTree>
    <p:extLst>
      <p:ext uri="{BB962C8B-B14F-4D97-AF65-F5344CB8AC3E}">
        <p14:creationId xmlns:p14="http://schemas.microsoft.com/office/powerpoint/2010/main" val="1372111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DNSrecon</a:t>
            </a:r>
            <a:r>
              <a:rPr lang="en-US" dirty="0"/>
              <a:t> output</a:t>
            </a:r>
          </a:p>
        </p:txBody>
      </p:sp>
      <p:pic>
        <p:nvPicPr>
          <p:cNvPr id="4" name="Picture 3"/>
          <p:cNvPicPr>
            <a:picLocks noChangeAspect="1"/>
          </p:cNvPicPr>
          <p:nvPr/>
        </p:nvPicPr>
        <p:blipFill>
          <a:blip r:embed="rId3"/>
          <a:stretch>
            <a:fillRect/>
          </a:stretch>
        </p:blipFill>
        <p:spPr>
          <a:xfrm>
            <a:off x="1397000" y="1632473"/>
            <a:ext cx="6371543" cy="4565127"/>
          </a:xfrm>
          <a:prstGeom prst="rect">
            <a:avLst/>
          </a:prstGeom>
        </p:spPr>
      </p:pic>
    </p:spTree>
    <p:extLst>
      <p:ext uri="{BB962C8B-B14F-4D97-AF65-F5344CB8AC3E}">
        <p14:creationId xmlns:p14="http://schemas.microsoft.com/office/powerpoint/2010/main" val="2700041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dirty="0">
                <a:latin typeface="Tahoma" charset="0"/>
                <a:ea typeface="MS PGothic" charset="0"/>
              </a:rPr>
              <a:t>Course Roadmap</a:t>
            </a:r>
          </a:p>
        </p:txBody>
      </p:sp>
      <p:sp>
        <p:nvSpPr>
          <p:cNvPr id="9" name="Rectangle 1042"/>
          <p:cNvSpPr>
            <a:spLocks noChangeArrowheads="1"/>
          </p:cNvSpPr>
          <p:nvPr/>
        </p:nvSpPr>
        <p:spPr bwMode="auto">
          <a:xfrm>
            <a:off x="152400" y="1905000"/>
            <a:ext cx="8458200" cy="4114800"/>
          </a:xfrm>
          <a:prstGeom prst="rect">
            <a:avLst/>
          </a:prstGeom>
          <a:noFill/>
          <a:ln w="9525">
            <a:noFill/>
            <a:miter lim="800000"/>
            <a:headEnd/>
            <a:tailEnd/>
          </a:ln>
          <a:effectLst/>
        </p:spPr>
        <p:txBody>
          <a:bodyPr/>
          <a:lstStyle/>
          <a:p>
            <a:pPr marL="342900" indent="-342900">
              <a:buFontTx/>
              <a:buChar char="•"/>
              <a:defRPr/>
            </a:pPr>
            <a:r>
              <a:rPr lang="en-US" sz="3200" dirty="0">
                <a:effectLst>
                  <a:outerShdw blurRad="38100" dist="38100" dir="2700000" algn="tl">
                    <a:srgbClr val="C0C0C0"/>
                  </a:outerShdw>
                </a:effectLst>
                <a:latin typeface="Tahoma" pitchFamily="34" charset="0"/>
                <a:ea typeface="ＭＳ Ｐゴシック" pitchFamily="34" charset="-128"/>
                <a:cs typeface="+mn-cs"/>
              </a:rPr>
              <a:t>Attacker's View, </a:t>
            </a:r>
            <a:br>
              <a:rPr lang="en-US" sz="3200" dirty="0">
                <a:effectLst>
                  <a:outerShdw blurRad="38100" dist="38100" dir="2700000" algn="tl">
                    <a:srgbClr val="C0C0C0"/>
                  </a:outerShdw>
                </a:effectLst>
                <a:latin typeface="Tahoma" pitchFamily="34" charset="0"/>
                <a:ea typeface="ＭＳ Ｐゴシック" pitchFamily="34" charset="-128"/>
                <a:cs typeface="+mn-cs"/>
              </a:rPr>
            </a:br>
            <a:r>
              <a:rPr lang="en-US" sz="3200" dirty="0">
                <a:effectLst>
                  <a:outerShdw blurRad="38100" dist="38100" dir="2700000" algn="tl">
                    <a:srgbClr val="C0C0C0"/>
                  </a:outerShdw>
                </a:effectLst>
                <a:latin typeface="Tahoma" pitchFamily="34" charset="0"/>
                <a:ea typeface="ＭＳ Ｐゴシック" pitchFamily="34" charset="-128"/>
                <a:cs typeface="+mn-cs"/>
              </a:rPr>
              <a:t>Pen-Testing &amp; Scoping</a:t>
            </a:r>
          </a:p>
          <a:p>
            <a:pPr marL="342900" indent="-342900">
              <a:buFontTx/>
              <a:buChar char="•"/>
              <a:defRPr/>
            </a:pPr>
            <a:r>
              <a:rPr lang="en-US" sz="3200" b="1" i="1" u="sng" dirty="0">
                <a:solidFill>
                  <a:srgbClr val="FF0000"/>
                </a:solidFill>
                <a:latin typeface="Tahoma" pitchFamily="34" charset="0"/>
                <a:ea typeface="ＭＳ Ｐゴシック" pitchFamily="34" charset="-128"/>
                <a:cs typeface="+mn-cs"/>
              </a:rPr>
              <a:t>Recon &amp; Mapping</a:t>
            </a:r>
          </a:p>
          <a:p>
            <a:pPr marL="342900" indent="-342900">
              <a:buFontTx/>
              <a:buChar char="•"/>
              <a:defRPr/>
            </a:pPr>
            <a:r>
              <a:rPr lang="en-US" sz="3200" dirty="0">
                <a:latin typeface="Tahoma" pitchFamily="34" charset="0"/>
                <a:ea typeface="ＭＳ Ｐゴシック" pitchFamily="34" charset="-128"/>
                <a:cs typeface="+mn-cs"/>
              </a:rPr>
              <a:t>Application Discovery</a:t>
            </a:r>
          </a:p>
          <a:p>
            <a:pPr marL="342900" indent="-342900">
              <a:buFontTx/>
              <a:buChar char="•"/>
              <a:defRPr/>
            </a:pPr>
            <a:r>
              <a:rPr lang="en-US" sz="3200" dirty="0">
                <a:latin typeface="Tahoma" pitchFamily="34" charset="0"/>
                <a:ea typeface="ＭＳ Ｐゴシック" pitchFamily="34" charset="-128"/>
                <a:cs typeface="+mn-cs"/>
              </a:rPr>
              <a:t>Application Discovery Cont.</a:t>
            </a:r>
          </a:p>
          <a:p>
            <a:pPr marL="342900" indent="-342900">
              <a:buFontTx/>
              <a:buChar char="•"/>
              <a:defRPr/>
            </a:pPr>
            <a:r>
              <a:rPr lang="en-US" sz="3200" dirty="0">
                <a:latin typeface="Tahoma" pitchFamily="34" charset="0"/>
                <a:ea typeface="ＭＳ Ｐゴシック" pitchFamily="34" charset="-128"/>
                <a:cs typeface="+mn-cs"/>
              </a:rPr>
              <a:t>Exploitation</a:t>
            </a:r>
          </a:p>
          <a:p>
            <a:pPr marL="342900" indent="-342900">
              <a:buFontTx/>
              <a:buChar char="•"/>
              <a:defRPr/>
            </a:pPr>
            <a:r>
              <a:rPr lang="en-US" sz="3200" dirty="0">
                <a:latin typeface="Tahoma" pitchFamily="34" charset="0"/>
                <a:ea typeface="ＭＳ Ｐゴシック" pitchFamily="34" charset="-128"/>
                <a:cs typeface="+mn-cs"/>
              </a:rPr>
              <a:t>Capture the Flag</a:t>
            </a:r>
            <a:endParaRPr lang="en-US" dirty="0">
              <a:latin typeface="Tahoma" pitchFamily="34" charset="0"/>
              <a:ea typeface="ＭＳ Ｐゴシック" pitchFamily="34" charset="-128"/>
              <a:cs typeface="+mn-cs"/>
            </a:endParaRPr>
          </a:p>
        </p:txBody>
      </p:sp>
      <p:sp>
        <p:nvSpPr>
          <p:cNvPr id="11" name="Freeform 1044"/>
          <p:cNvSpPr>
            <a:spLocks/>
          </p:cNvSpPr>
          <p:nvPr/>
        </p:nvSpPr>
        <p:spPr bwMode="blackWhite">
          <a:xfrm>
            <a:off x="4249738" y="412750"/>
            <a:ext cx="1524000" cy="5791200"/>
          </a:xfrm>
          <a:custGeom>
            <a:avLst/>
            <a:gdLst>
              <a:gd name="T0" fmla="*/ 0 w 808"/>
              <a:gd name="T1" fmla="*/ 2147483647 h 3984"/>
              <a:gd name="T2" fmla="*/ 2147483647 w 808"/>
              <a:gd name="T3" fmla="*/ 0 h 3984"/>
              <a:gd name="T4" fmla="*/ 2147483647 w 808"/>
              <a:gd name="T5" fmla="*/ 2147483647 h 3984"/>
              <a:gd name="T6" fmla="*/ 0 w 808"/>
              <a:gd name="T7" fmla="*/ 2147483647 h 3984"/>
              <a:gd name="T8" fmla="*/ 0 60000 65536"/>
              <a:gd name="T9" fmla="*/ 0 60000 65536"/>
              <a:gd name="T10" fmla="*/ 0 60000 65536"/>
              <a:gd name="T11" fmla="*/ 0 60000 65536"/>
              <a:gd name="T12" fmla="*/ 0 w 808"/>
              <a:gd name="T13" fmla="*/ 0 h 3984"/>
              <a:gd name="T14" fmla="*/ 808 w 808"/>
              <a:gd name="T15" fmla="*/ 3984 h 3984"/>
            </a:gdLst>
            <a:ahLst/>
            <a:cxnLst>
              <a:cxn ang="T8">
                <a:pos x="T0" y="T1"/>
              </a:cxn>
              <a:cxn ang="T9">
                <a:pos x="T2" y="T3"/>
              </a:cxn>
              <a:cxn ang="T10">
                <a:pos x="T4" y="T5"/>
              </a:cxn>
              <a:cxn ang="T11">
                <a:pos x="T6" y="T7"/>
              </a:cxn>
            </a:cxnLst>
            <a:rect l="T12" t="T13" r="T14" b="T15"/>
            <a:pathLst>
              <a:path w="808" h="3984">
                <a:moveTo>
                  <a:pt x="0" y="1972"/>
                </a:moveTo>
                <a:lnTo>
                  <a:pt x="808" y="0"/>
                </a:lnTo>
                <a:lnTo>
                  <a:pt x="808" y="3984"/>
                </a:lnTo>
                <a:lnTo>
                  <a:pt x="0" y="1972"/>
                </a:lnTo>
                <a:close/>
              </a:path>
            </a:pathLst>
          </a:custGeom>
          <a:solidFill>
            <a:srgbClr val="99CCFF">
              <a:alpha val="50195"/>
            </a:srgbClr>
          </a:solidFill>
          <a:ln w="12700">
            <a:solidFill>
              <a:schemeClr val="tx1"/>
            </a:solidFill>
            <a:round/>
            <a:headEnd type="none" w="sm" len="sm"/>
            <a:tailEnd type="none" w="sm" len="sm"/>
          </a:ln>
        </p:spPr>
        <p:txBody>
          <a:bodyPr/>
          <a:lstStyle/>
          <a:p>
            <a:endParaRPr lang="en-US" dirty="0"/>
          </a:p>
        </p:txBody>
      </p:sp>
      <p:sp>
        <p:nvSpPr>
          <p:cNvPr id="12" name="Rectangle 1043"/>
          <p:cNvSpPr>
            <a:spLocks noChangeArrowheads="1"/>
          </p:cNvSpPr>
          <p:nvPr/>
        </p:nvSpPr>
        <p:spPr bwMode="auto">
          <a:xfrm>
            <a:off x="5773738" y="412750"/>
            <a:ext cx="3276600" cy="5791200"/>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b="1" i="1"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 </a:t>
            </a:r>
            <a:r>
              <a:rPr lang="en-US" sz="1400" b="1" i="1" u="sng"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Reconnaissance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ＭＳ Ｐゴシック"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Mapping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Port Scanning, OS Finger-</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SSL Support</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Testing SSL</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Nikto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Web Spidering with </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wget, ZAP, and Burp</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Spidering Results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Linked Servers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Sniffing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Session Analysis</a:t>
            </a:r>
          </a:p>
        </p:txBody>
      </p:sp>
      <p:sp>
        <p:nvSpPr>
          <p:cNvPr id="13" name="Rectangle 1043"/>
          <p:cNvSpPr>
            <a:spLocks noChangeArrowheads="1"/>
          </p:cNvSpPr>
          <p:nvPr/>
        </p:nvSpPr>
        <p:spPr bwMode="auto">
          <a:xfrm>
            <a:off x="5773738" y="276753"/>
            <a:ext cx="3276600" cy="6011862"/>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dirty="0">
                <a:latin typeface="Tahoma" pitchFamily="34" charset="0"/>
                <a:ea typeface="MS PGothic" pitchFamily="34" charset="-128"/>
                <a:cs typeface="+mn-cs"/>
              </a:rPr>
              <a:t> Reconnaissance</a:t>
            </a:r>
          </a:p>
          <a:p>
            <a:pPr>
              <a:spcBef>
                <a:spcPts val="200"/>
              </a:spcBef>
              <a:buFont typeface="Arial" pitchFamily="34" charset="0"/>
              <a:buChar char="•"/>
              <a:defRPr/>
            </a:pPr>
            <a:r>
              <a:rPr lang="en-US" sz="1400" dirty="0">
                <a:latin typeface="Tahoma" pitchFamily="34" charset="0"/>
                <a:ea typeface="MS PGothic" pitchFamily="34" charset="-128"/>
                <a:cs typeface="+mn-cs"/>
              </a:rPr>
              <a:t> Whois and DNS</a:t>
            </a:r>
          </a:p>
          <a:p>
            <a:pPr marL="457200" lvl="2">
              <a:spcBef>
                <a:spcPts val="200"/>
              </a:spcBef>
              <a:buFont typeface="Wingdings" pitchFamily="2" charset="2"/>
              <a:buChar char="Ø"/>
              <a:defRPr/>
            </a:pPr>
            <a:r>
              <a:rPr lang="en-US" sz="1400" b="1" i="1" dirty="0">
                <a:solidFill>
                  <a:srgbClr val="FF3300"/>
                </a:solidFill>
                <a:latin typeface="Tahoma" pitchFamily="34" charset="0"/>
                <a:ea typeface="MS PGothic"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MS PGothic"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MS PGothic" pitchFamily="34" charset="-128"/>
                <a:cs typeface="+mn-cs"/>
              </a:rPr>
              <a:t> Mapping</a:t>
            </a:r>
          </a:p>
          <a:p>
            <a:pPr>
              <a:spcBef>
                <a:spcPts val="200"/>
              </a:spcBef>
              <a:buFont typeface="Arial" pitchFamily="34" charset="0"/>
              <a:buChar char="•"/>
              <a:defRPr/>
            </a:pPr>
            <a:r>
              <a:rPr lang="en-US" sz="1400" dirty="0">
                <a:latin typeface="Tahoma" pitchFamily="34" charset="0"/>
                <a:ea typeface="MS PGothic" pitchFamily="34" charset="-128"/>
                <a:cs typeface="+mn-cs"/>
              </a:rPr>
              <a:t> Port Scanning, OS Finger-</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MS PGothic"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MS PGothic" pitchFamily="34" charset="-128"/>
                <a:cs typeface="+mn-cs"/>
              </a:rPr>
              <a:t> Analyzing HTTPS Support</a:t>
            </a:r>
          </a:p>
          <a:p>
            <a:pPr>
              <a:spcBef>
                <a:spcPts val="200"/>
              </a:spcBef>
              <a:buFont typeface="Arial" pitchFamily="34" charset="0"/>
              <a:buChar char="•"/>
              <a:defRPr/>
            </a:pPr>
            <a:r>
              <a:rPr lang="en-US" sz="1400" dirty="0">
                <a:latin typeface="Tahoma" pitchFamily="34" charset="0"/>
                <a:ea typeface="MS PGothic" pitchFamily="34" charset="-128"/>
                <a:cs typeface="+mn-cs"/>
              </a:rPr>
              <a:t> Exercise: Testing HTTPS</a:t>
            </a:r>
          </a:p>
          <a:p>
            <a:pPr>
              <a:spcBef>
                <a:spcPts val="200"/>
              </a:spcBef>
              <a:buFont typeface="Arial" pitchFamily="34" charset="0"/>
              <a:buChar char="•"/>
              <a:defRPr/>
            </a:pPr>
            <a:r>
              <a:rPr lang="en-US" sz="1400" dirty="0">
                <a:latin typeface="Tahoma" pitchFamily="34" charset="0"/>
                <a:ea typeface="MS PGothic"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MS PGothic"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MS PGothic" pitchFamily="34" charset="-128"/>
                <a:cs typeface="+mn-cs"/>
              </a:rPr>
              <a:t> Exercise: Nikto</a:t>
            </a:r>
          </a:p>
          <a:p>
            <a:pPr>
              <a:spcBef>
                <a:spcPts val="200"/>
              </a:spcBef>
              <a:buFont typeface="Arial" pitchFamily="34" charset="0"/>
              <a:buChar char="•"/>
              <a:defRPr/>
            </a:pPr>
            <a:r>
              <a:rPr lang="en-US" sz="1400" dirty="0">
                <a:latin typeface="Tahoma" pitchFamily="34" charset="0"/>
                <a:ea typeface="MS PGothic"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MS PGothic" pitchFamily="34" charset="-128"/>
                <a:cs typeface="+mn-cs"/>
              </a:rPr>
              <a:t> Exercise: Web Spidering with </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wget, ZAP, and Burp</a:t>
            </a:r>
          </a:p>
          <a:p>
            <a:pPr>
              <a:spcBef>
                <a:spcPts val="200"/>
              </a:spcBef>
              <a:buFont typeface="Arial" pitchFamily="34" charset="0"/>
              <a:buChar char="•"/>
              <a:defRPr/>
            </a:pPr>
            <a:r>
              <a:rPr lang="en-US" sz="1400" dirty="0">
                <a:latin typeface="Tahoma" pitchFamily="34" charset="0"/>
                <a:ea typeface="MS PGothic" pitchFamily="34" charset="-128"/>
                <a:cs typeface="+mn-cs"/>
              </a:rPr>
              <a:t> Analyzing Spidering Results</a:t>
            </a:r>
          </a:p>
          <a:p>
            <a:pPr>
              <a:spcBef>
                <a:spcPts val="200"/>
              </a:spcBef>
              <a:buFont typeface="Arial" pitchFamily="34" charset="0"/>
              <a:buChar char="•"/>
              <a:defRPr/>
            </a:pPr>
            <a:r>
              <a:rPr lang="en-US" sz="1400" dirty="0">
                <a:latin typeface="Tahoma" pitchFamily="34" charset="0"/>
                <a:ea typeface="MS PGothic"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MS PGothic"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MS PGothic"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Session Analysis</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dirty="0">
                <a:latin typeface="Tahoma" charset="0"/>
                <a:ea typeface="MS PGothic" charset="0"/>
              </a:rPr>
              <a:t>Course Roadmap</a:t>
            </a:r>
          </a:p>
        </p:txBody>
      </p:sp>
      <p:sp>
        <p:nvSpPr>
          <p:cNvPr id="9" name="Rectangle 1042"/>
          <p:cNvSpPr>
            <a:spLocks noChangeArrowheads="1"/>
          </p:cNvSpPr>
          <p:nvPr/>
        </p:nvSpPr>
        <p:spPr bwMode="auto">
          <a:xfrm>
            <a:off x="152400" y="1905000"/>
            <a:ext cx="8458200" cy="4114800"/>
          </a:xfrm>
          <a:prstGeom prst="rect">
            <a:avLst/>
          </a:prstGeom>
          <a:noFill/>
          <a:ln w="9525">
            <a:noFill/>
            <a:miter lim="800000"/>
            <a:headEnd/>
            <a:tailEnd/>
          </a:ln>
          <a:effectLst/>
        </p:spPr>
        <p:txBody>
          <a:bodyPr/>
          <a:lstStyle/>
          <a:p>
            <a:pPr marL="342900" indent="-342900">
              <a:buFontTx/>
              <a:buChar char="•"/>
              <a:defRPr/>
            </a:pPr>
            <a:r>
              <a:rPr lang="en-US" sz="3200" dirty="0">
                <a:effectLst>
                  <a:outerShdw blurRad="38100" dist="38100" dir="2700000" algn="tl">
                    <a:srgbClr val="C0C0C0"/>
                  </a:outerShdw>
                </a:effectLst>
                <a:latin typeface="Tahoma" pitchFamily="34" charset="0"/>
                <a:ea typeface="ＭＳ Ｐゴシック" pitchFamily="34" charset="-128"/>
                <a:cs typeface="+mn-cs"/>
              </a:rPr>
              <a:t>Attacker's View, </a:t>
            </a:r>
            <a:br>
              <a:rPr lang="en-US" sz="3200" dirty="0">
                <a:effectLst>
                  <a:outerShdw blurRad="38100" dist="38100" dir="2700000" algn="tl">
                    <a:srgbClr val="C0C0C0"/>
                  </a:outerShdw>
                </a:effectLst>
                <a:latin typeface="Tahoma" pitchFamily="34" charset="0"/>
                <a:ea typeface="ＭＳ Ｐゴシック" pitchFamily="34" charset="-128"/>
                <a:cs typeface="+mn-cs"/>
              </a:rPr>
            </a:br>
            <a:r>
              <a:rPr lang="en-US" sz="3200" dirty="0">
                <a:effectLst>
                  <a:outerShdw blurRad="38100" dist="38100" dir="2700000" algn="tl">
                    <a:srgbClr val="C0C0C0"/>
                  </a:outerShdw>
                </a:effectLst>
                <a:latin typeface="Tahoma" pitchFamily="34" charset="0"/>
                <a:ea typeface="ＭＳ Ｐゴシック" pitchFamily="34" charset="-128"/>
                <a:cs typeface="+mn-cs"/>
              </a:rPr>
              <a:t>Pen-Testing &amp; Scoping</a:t>
            </a:r>
          </a:p>
          <a:p>
            <a:pPr marL="342900" indent="-342900">
              <a:buFontTx/>
              <a:buChar char="•"/>
              <a:defRPr/>
            </a:pPr>
            <a:r>
              <a:rPr lang="en-US" sz="3200" b="1" i="1" u="sng" dirty="0">
                <a:solidFill>
                  <a:srgbClr val="FF0000"/>
                </a:solidFill>
                <a:latin typeface="Tahoma" pitchFamily="34" charset="0"/>
                <a:ea typeface="ＭＳ Ｐゴシック" pitchFamily="34" charset="-128"/>
                <a:cs typeface="+mn-cs"/>
              </a:rPr>
              <a:t>Recon &amp; Mapping</a:t>
            </a:r>
          </a:p>
          <a:p>
            <a:pPr marL="342900" indent="-342900">
              <a:buFontTx/>
              <a:buChar char="•"/>
              <a:defRPr/>
            </a:pPr>
            <a:r>
              <a:rPr lang="en-US" sz="3200" dirty="0">
                <a:latin typeface="Tahoma" pitchFamily="34" charset="0"/>
                <a:ea typeface="ＭＳ Ｐゴシック" pitchFamily="34" charset="-128"/>
                <a:cs typeface="+mn-cs"/>
              </a:rPr>
              <a:t>Application Discovery</a:t>
            </a:r>
          </a:p>
          <a:p>
            <a:pPr marL="342900" indent="-342900">
              <a:buFontTx/>
              <a:buChar char="•"/>
              <a:defRPr/>
            </a:pPr>
            <a:r>
              <a:rPr lang="en-US" sz="3200" dirty="0">
                <a:latin typeface="Tahoma" pitchFamily="34" charset="0"/>
                <a:ea typeface="ＭＳ Ｐゴシック" pitchFamily="34" charset="-128"/>
                <a:cs typeface="+mn-cs"/>
              </a:rPr>
              <a:t>Application Discovery Cont.</a:t>
            </a:r>
          </a:p>
          <a:p>
            <a:pPr marL="342900" indent="-342900">
              <a:buFontTx/>
              <a:buChar char="•"/>
              <a:defRPr/>
            </a:pPr>
            <a:r>
              <a:rPr lang="en-US" sz="3200" dirty="0">
                <a:latin typeface="Tahoma" pitchFamily="34" charset="0"/>
                <a:ea typeface="ＭＳ Ｐゴシック" pitchFamily="34" charset="-128"/>
                <a:cs typeface="+mn-cs"/>
              </a:rPr>
              <a:t>Exploitation</a:t>
            </a:r>
          </a:p>
          <a:p>
            <a:pPr marL="342900" indent="-342900">
              <a:buFontTx/>
              <a:buChar char="•"/>
              <a:defRPr/>
            </a:pPr>
            <a:r>
              <a:rPr lang="en-US" sz="3200" dirty="0">
                <a:latin typeface="Tahoma" pitchFamily="34" charset="0"/>
                <a:ea typeface="ＭＳ Ｐゴシック" pitchFamily="34" charset="-128"/>
                <a:cs typeface="+mn-cs"/>
              </a:rPr>
              <a:t>Capture the Flag</a:t>
            </a:r>
            <a:endParaRPr lang="en-US" dirty="0">
              <a:latin typeface="Tahoma" pitchFamily="34" charset="0"/>
              <a:ea typeface="ＭＳ Ｐゴシック" pitchFamily="34" charset="-128"/>
              <a:cs typeface="+mn-cs"/>
            </a:endParaRPr>
          </a:p>
        </p:txBody>
      </p:sp>
      <p:sp>
        <p:nvSpPr>
          <p:cNvPr id="11" name="Freeform 1044"/>
          <p:cNvSpPr>
            <a:spLocks/>
          </p:cNvSpPr>
          <p:nvPr/>
        </p:nvSpPr>
        <p:spPr bwMode="blackWhite">
          <a:xfrm>
            <a:off x="4249738" y="412750"/>
            <a:ext cx="1524000" cy="5791200"/>
          </a:xfrm>
          <a:custGeom>
            <a:avLst/>
            <a:gdLst>
              <a:gd name="T0" fmla="*/ 0 w 808"/>
              <a:gd name="T1" fmla="*/ 2147483647 h 3984"/>
              <a:gd name="T2" fmla="*/ 2147483647 w 808"/>
              <a:gd name="T3" fmla="*/ 0 h 3984"/>
              <a:gd name="T4" fmla="*/ 2147483647 w 808"/>
              <a:gd name="T5" fmla="*/ 2147483647 h 3984"/>
              <a:gd name="T6" fmla="*/ 0 w 808"/>
              <a:gd name="T7" fmla="*/ 2147483647 h 3984"/>
              <a:gd name="T8" fmla="*/ 0 60000 65536"/>
              <a:gd name="T9" fmla="*/ 0 60000 65536"/>
              <a:gd name="T10" fmla="*/ 0 60000 65536"/>
              <a:gd name="T11" fmla="*/ 0 60000 65536"/>
              <a:gd name="T12" fmla="*/ 0 w 808"/>
              <a:gd name="T13" fmla="*/ 0 h 3984"/>
              <a:gd name="T14" fmla="*/ 808 w 808"/>
              <a:gd name="T15" fmla="*/ 3984 h 3984"/>
            </a:gdLst>
            <a:ahLst/>
            <a:cxnLst>
              <a:cxn ang="T8">
                <a:pos x="T0" y="T1"/>
              </a:cxn>
              <a:cxn ang="T9">
                <a:pos x="T2" y="T3"/>
              </a:cxn>
              <a:cxn ang="T10">
                <a:pos x="T4" y="T5"/>
              </a:cxn>
              <a:cxn ang="T11">
                <a:pos x="T6" y="T7"/>
              </a:cxn>
            </a:cxnLst>
            <a:rect l="T12" t="T13" r="T14" b="T15"/>
            <a:pathLst>
              <a:path w="808" h="3984">
                <a:moveTo>
                  <a:pt x="0" y="1972"/>
                </a:moveTo>
                <a:lnTo>
                  <a:pt x="808" y="0"/>
                </a:lnTo>
                <a:lnTo>
                  <a:pt x="808" y="3984"/>
                </a:lnTo>
                <a:lnTo>
                  <a:pt x="0" y="1972"/>
                </a:lnTo>
                <a:close/>
              </a:path>
            </a:pathLst>
          </a:custGeom>
          <a:solidFill>
            <a:srgbClr val="99CCFF">
              <a:alpha val="50195"/>
            </a:srgbClr>
          </a:solidFill>
          <a:ln w="12700">
            <a:solidFill>
              <a:schemeClr val="tx1"/>
            </a:solidFill>
            <a:round/>
            <a:headEnd type="none" w="sm" len="sm"/>
            <a:tailEnd type="none" w="sm" len="sm"/>
          </a:ln>
        </p:spPr>
        <p:txBody>
          <a:bodyPr/>
          <a:lstStyle/>
          <a:p>
            <a:endParaRPr lang="en-US" dirty="0"/>
          </a:p>
        </p:txBody>
      </p:sp>
      <p:sp>
        <p:nvSpPr>
          <p:cNvPr id="12" name="Rectangle 1043"/>
          <p:cNvSpPr>
            <a:spLocks noChangeArrowheads="1"/>
          </p:cNvSpPr>
          <p:nvPr/>
        </p:nvSpPr>
        <p:spPr bwMode="auto">
          <a:xfrm>
            <a:off x="5773738" y="412750"/>
            <a:ext cx="3276600" cy="5791200"/>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b="1" i="1"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 </a:t>
            </a:r>
            <a:r>
              <a:rPr lang="en-US" sz="1400" b="1" i="1" u="sng"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Reconnaissance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ＭＳ Ｐゴシック"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Mapping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Port Scanning, OS Finger-</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SSL Support</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Testing SSL</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Nikto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Web Spidering with </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wget, ZAP, and Burp</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Spidering Results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Linked Servers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Sniffing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Session Analysis</a:t>
            </a:r>
          </a:p>
        </p:txBody>
      </p:sp>
      <p:sp>
        <p:nvSpPr>
          <p:cNvPr id="13" name="Rectangle 1043"/>
          <p:cNvSpPr>
            <a:spLocks noChangeArrowheads="1"/>
          </p:cNvSpPr>
          <p:nvPr/>
        </p:nvSpPr>
        <p:spPr bwMode="auto">
          <a:xfrm>
            <a:off x="5773738" y="276753"/>
            <a:ext cx="3276600" cy="6011862"/>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dirty="0">
                <a:latin typeface="Tahoma" pitchFamily="34" charset="0"/>
                <a:ea typeface="MS PGothic" pitchFamily="34" charset="-128"/>
                <a:cs typeface="+mn-cs"/>
              </a:rPr>
              <a:t> Reconnaissance</a:t>
            </a:r>
          </a:p>
          <a:p>
            <a:pPr>
              <a:spcBef>
                <a:spcPts val="200"/>
              </a:spcBef>
              <a:buFont typeface="Arial" pitchFamily="34" charset="0"/>
              <a:buChar char="•"/>
              <a:defRPr/>
            </a:pPr>
            <a:r>
              <a:rPr lang="en-US" sz="1400" dirty="0">
                <a:latin typeface="Tahoma" pitchFamily="34" charset="0"/>
                <a:ea typeface="MS PGothic"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MS PGothic" pitchFamily="34" charset="-128"/>
                <a:cs typeface="+mn-cs"/>
              </a:rPr>
              <a:t> Exercise: DNS Harvesting</a:t>
            </a:r>
          </a:p>
          <a:p>
            <a:pPr>
              <a:spcBef>
                <a:spcPts val="200"/>
              </a:spcBef>
              <a:buFont typeface="Arial" pitchFamily="34" charset="0"/>
              <a:buChar char="•"/>
              <a:defRPr/>
            </a:pPr>
            <a:r>
              <a:rPr lang="en-US" sz="1400" b="1" i="1" dirty="0">
                <a:solidFill>
                  <a:srgbClr val="FF3300"/>
                </a:solidFill>
                <a:latin typeface="Tahoma" pitchFamily="34" charset="0"/>
                <a:ea typeface="MS PGothic"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MS PGothic" pitchFamily="34" charset="-128"/>
                <a:cs typeface="+mn-cs"/>
              </a:rPr>
              <a:t> Mapping</a:t>
            </a:r>
          </a:p>
          <a:p>
            <a:pPr>
              <a:spcBef>
                <a:spcPts val="200"/>
              </a:spcBef>
              <a:buFont typeface="Arial" pitchFamily="34" charset="0"/>
              <a:buChar char="•"/>
              <a:defRPr/>
            </a:pPr>
            <a:r>
              <a:rPr lang="en-US" sz="1400" dirty="0">
                <a:latin typeface="Tahoma" pitchFamily="34" charset="0"/>
                <a:ea typeface="MS PGothic" pitchFamily="34" charset="-128"/>
                <a:cs typeface="+mn-cs"/>
              </a:rPr>
              <a:t> Port Scanning, OS Finger-</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MS PGothic"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MS PGothic" pitchFamily="34" charset="-128"/>
                <a:cs typeface="+mn-cs"/>
              </a:rPr>
              <a:t> Analyzing HTTPS Support</a:t>
            </a:r>
          </a:p>
          <a:p>
            <a:pPr>
              <a:spcBef>
                <a:spcPts val="200"/>
              </a:spcBef>
              <a:buFont typeface="Arial" pitchFamily="34" charset="0"/>
              <a:buChar char="•"/>
              <a:defRPr/>
            </a:pPr>
            <a:r>
              <a:rPr lang="en-US" sz="1400" dirty="0">
                <a:latin typeface="Tahoma" pitchFamily="34" charset="0"/>
                <a:ea typeface="MS PGothic" pitchFamily="34" charset="-128"/>
                <a:cs typeface="+mn-cs"/>
              </a:rPr>
              <a:t> Exercise: Testing HTTPS</a:t>
            </a:r>
          </a:p>
          <a:p>
            <a:pPr>
              <a:spcBef>
                <a:spcPts val="200"/>
              </a:spcBef>
              <a:buFont typeface="Arial" pitchFamily="34" charset="0"/>
              <a:buChar char="•"/>
              <a:defRPr/>
            </a:pPr>
            <a:r>
              <a:rPr lang="en-US" sz="1400" dirty="0">
                <a:latin typeface="Tahoma" pitchFamily="34" charset="0"/>
                <a:ea typeface="MS PGothic"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MS PGothic"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MS PGothic" pitchFamily="34" charset="-128"/>
                <a:cs typeface="+mn-cs"/>
              </a:rPr>
              <a:t> Exercise: Nikto</a:t>
            </a:r>
          </a:p>
          <a:p>
            <a:pPr>
              <a:spcBef>
                <a:spcPts val="200"/>
              </a:spcBef>
              <a:buFont typeface="Arial" pitchFamily="34" charset="0"/>
              <a:buChar char="•"/>
              <a:defRPr/>
            </a:pPr>
            <a:r>
              <a:rPr lang="en-US" sz="1400" dirty="0">
                <a:latin typeface="Tahoma" pitchFamily="34" charset="0"/>
                <a:ea typeface="MS PGothic"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MS PGothic" pitchFamily="34" charset="-128"/>
                <a:cs typeface="+mn-cs"/>
              </a:rPr>
              <a:t> Exercise: Web Spidering with </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wget, ZAP, and Burp</a:t>
            </a:r>
          </a:p>
          <a:p>
            <a:pPr>
              <a:spcBef>
                <a:spcPts val="200"/>
              </a:spcBef>
              <a:buFont typeface="Arial" pitchFamily="34" charset="0"/>
              <a:buChar char="•"/>
              <a:defRPr/>
            </a:pPr>
            <a:r>
              <a:rPr lang="en-US" sz="1400" dirty="0">
                <a:latin typeface="Tahoma" pitchFamily="34" charset="0"/>
                <a:ea typeface="MS PGothic" pitchFamily="34" charset="-128"/>
                <a:cs typeface="+mn-cs"/>
              </a:rPr>
              <a:t> Analyzing Spidering Results</a:t>
            </a:r>
          </a:p>
          <a:p>
            <a:pPr>
              <a:spcBef>
                <a:spcPts val="200"/>
              </a:spcBef>
              <a:buFont typeface="Arial" pitchFamily="34" charset="0"/>
              <a:buChar char="•"/>
              <a:defRPr/>
            </a:pPr>
            <a:r>
              <a:rPr lang="en-US" sz="1400" dirty="0">
                <a:latin typeface="Tahoma" pitchFamily="34" charset="0"/>
                <a:ea typeface="MS PGothic"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MS PGothic"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MS PGothic"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Session Analysis</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r>
              <a:rPr lang="en-US" dirty="0">
                <a:latin typeface="Tahoma" charset="0"/>
                <a:ea typeface="MS PGothic" charset="0"/>
              </a:rPr>
              <a:t>Open Source Information</a:t>
            </a:r>
          </a:p>
        </p:txBody>
      </p:sp>
      <p:sp>
        <p:nvSpPr>
          <p:cNvPr id="95234" name="Rectangle 3"/>
          <p:cNvSpPr>
            <a:spLocks noGrp="1" noChangeArrowheads="1"/>
          </p:cNvSpPr>
          <p:nvPr>
            <p:ph idx="1"/>
          </p:nvPr>
        </p:nvSpPr>
        <p:spPr>
          <a:xfrm>
            <a:off x="11748" y="1630680"/>
            <a:ext cx="5181600" cy="4114800"/>
          </a:xfrm>
        </p:spPr>
        <p:txBody>
          <a:bodyPr/>
          <a:lstStyle/>
          <a:p>
            <a:r>
              <a:rPr lang="en-US" sz="2400" dirty="0">
                <a:latin typeface="Tahoma" charset="0"/>
                <a:ea typeface="MS PGothic" charset="0"/>
                <a:cs typeface="MS PGothic" charset="0"/>
              </a:rPr>
              <a:t>Open source information is publically available</a:t>
            </a:r>
          </a:p>
          <a:p>
            <a:pPr lvl="1"/>
            <a:r>
              <a:rPr lang="en-US" sz="2000" dirty="0">
                <a:latin typeface="Tahoma" charset="0"/>
                <a:ea typeface="MS PGothic" charset="0"/>
                <a:cs typeface="MS PGothic" charset="0"/>
              </a:rPr>
              <a:t>"Open source" in this context doesn't mean the Linux source code </a:t>
            </a:r>
            <a:r>
              <a:rPr lang="en-US" sz="2000" dirty="0">
                <a:latin typeface="Tahoma" charset="0"/>
                <a:ea typeface="MS PGothic" charset="0"/>
                <a:cs typeface="MS PGothic" charset="0"/>
                <a:sym typeface="Wingdings" charset="0"/>
              </a:rPr>
              <a:t></a:t>
            </a:r>
          </a:p>
          <a:p>
            <a:r>
              <a:rPr lang="en-US" sz="2400" dirty="0">
                <a:latin typeface="Tahoma" charset="0"/>
                <a:ea typeface="MS PGothic" charset="0"/>
                <a:cs typeface="MS PGothic" charset="0"/>
                <a:sym typeface="Wingdings" charset="0"/>
              </a:rPr>
              <a:t>The information gathered may be sensitive</a:t>
            </a:r>
          </a:p>
          <a:p>
            <a:r>
              <a:rPr lang="en-US" sz="2400" dirty="0">
                <a:latin typeface="Tahoma" charset="0"/>
                <a:ea typeface="MS PGothic" charset="0"/>
                <a:cs typeface="MS PGothic" charset="0"/>
                <a:sym typeface="Wingdings" charset="0"/>
              </a:rPr>
              <a:t>The tester needs to examine the data as a whole to see what is revealed</a:t>
            </a:r>
          </a:p>
          <a:p>
            <a:r>
              <a:rPr lang="en-US" sz="2400" dirty="0">
                <a:latin typeface="Tahoma" charset="0"/>
                <a:ea typeface="MS PGothic" charset="0"/>
                <a:cs typeface="MS PGothic" charset="0"/>
                <a:sym typeface="Wingdings" charset="0"/>
              </a:rPr>
              <a:t>This information can be gathered without ever connecting to target</a:t>
            </a:r>
          </a:p>
        </p:txBody>
      </p:sp>
      <p:pic>
        <p:nvPicPr>
          <p:cNvPr id="2" name="Picture 1">
            <a:extLst>
              <a:ext uri="{FF2B5EF4-FFF2-40B4-BE49-F238E27FC236}">
                <a16:creationId xmlns:a16="http://schemas.microsoft.com/office/drawing/2014/main" id="{439B6EB3-70B6-4312-9BA6-20090CDDAAEA}"/>
              </a:ext>
            </a:extLst>
          </p:cNvPr>
          <p:cNvPicPr>
            <a:picLocks noChangeAspect="1"/>
          </p:cNvPicPr>
          <p:nvPr/>
        </p:nvPicPr>
        <p:blipFill>
          <a:blip r:embed="rId3"/>
          <a:stretch>
            <a:fillRect/>
          </a:stretch>
        </p:blipFill>
        <p:spPr>
          <a:xfrm>
            <a:off x="5148471" y="1435234"/>
            <a:ext cx="2880646" cy="2554971"/>
          </a:xfrm>
          <a:prstGeom prst="rect">
            <a:avLst/>
          </a:prstGeom>
        </p:spPr>
      </p:pic>
      <p:pic>
        <p:nvPicPr>
          <p:cNvPr id="95238" name="Picture 6"/>
          <p:cNvPicPr>
            <a:picLocks noChangeAspect="1"/>
          </p:cNvPicPr>
          <p:nvPr/>
        </p:nvPicPr>
        <p:blipFill>
          <a:blip r:embed="rId4" cstate="print">
            <a:lum bright="-10000" contrast="10000"/>
            <a:extLst>
              <a:ext uri="{28A0092B-C50C-407E-A947-70E740481C1C}">
                <a14:useLocalDpi xmlns:a14="http://schemas.microsoft.com/office/drawing/2010/main"/>
              </a:ext>
            </a:extLst>
          </a:blip>
          <a:srcRect/>
          <a:stretch>
            <a:fillRect/>
          </a:stretch>
        </p:blipFill>
        <p:spPr bwMode="auto">
          <a:xfrm>
            <a:off x="5486400" y="5158605"/>
            <a:ext cx="3305175" cy="971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5236" name="Picture 4"/>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5887333" y="2885305"/>
            <a:ext cx="2978150" cy="227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5237" name="Picture 5"/>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5334000" y="4145280"/>
            <a:ext cx="2265363" cy="958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title"/>
          </p:nvPr>
        </p:nvSpPr>
        <p:spPr/>
        <p:txBody>
          <a:bodyPr/>
          <a:lstStyle/>
          <a:p>
            <a:r>
              <a:rPr lang="en-US" dirty="0">
                <a:latin typeface="Tahoma" charset="0"/>
                <a:ea typeface="MS PGothic" charset="0"/>
              </a:rPr>
              <a:t>Course Outline</a:t>
            </a:r>
          </a:p>
        </p:txBody>
      </p:sp>
      <p:sp>
        <p:nvSpPr>
          <p:cNvPr id="7170" name="Rectangle 3"/>
          <p:cNvSpPr>
            <a:spLocks noGrp="1" noChangeArrowheads="1"/>
          </p:cNvSpPr>
          <p:nvPr>
            <p:ph idx="1"/>
          </p:nvPr>
        </p:nvSpPr>
        <p:spPr>
          <a:xfrm>
            <a:off x="642938" y="1459835"/>
            <a:ext cx="7848600" cy="4343400"/>
          </a:xfrm>
        </p:spPr>
        <p:txBody>
          <a:bodyPr/>
          <a:lstStyle/>
          <a:p>
            <a:pPr>
              <a:lnSpc>
                <a:spcPct val="80000"/>
              </a:lnSpc>
            </a:pPr>
            <a:r>
              <a:rPr lang="en-US" sz="3500" dirty="0">
                <a:latin typeface="Tahoma" charset="0"/>
                <a:ea typeface="MS PGothic" charset="0"/>
                <a:cs typeface="MS PGothic" charset="0"/>
              </a:rPr>
              <a:t>Day 1: Attacker's View, Pen-Testing and Scoping</a:t>
            </a:r>
          </a:p>
          <a:p>
            <a:pPr>
              <a:lnSpc>
                <a:spcPct val="80000"/>
              </a:lnSpc>
            </a:pPr>
            <a:r>
              <a:rPr lang="en-US" sz="3500" b="1" dirty="0">
                <a:latin typeface="Tahoma" charset="0"/>
                <a:ea typeface="MS PGothic" charset="0"/>
                <a:cs typeface="MS PGothic" charset="0"/>
              </a:rPr>
              <a:t>Day 2: Recon &amp; Mapping</a:t>
            </a:r>
          </a:p>
          <a:p>
            <a:pPr>
              <a:lnSpc>
                <a:spcPct val="80000"/>
              </a:lnSpc>
            </a:pPr>
            <a:r>
              <a:rPr lang="en-US" sz="3500" dirty="0">
                <a:latin typeface="Tahoma" charset="0"/>
                <a:ea typeface="MS PGothic" charset="0"/>
                <a:cs typeface="MS PGothic" charset="0"/>
              </a:rPr>
              <a:t>Day 3: Server-Side Vulnerability Discovery</a:t>
            </a:r>
          </a:p>
          <a:p>
            <a:pPr>
              <a:lnSpc>
                <a:spcPct val="80000"/>
              </a:lnSpc>
            </a:pPr>
            <a:r>
              <a:rPr lang="en-US" sz="3500" dirty="0">
                <a:latin typeface="Tahoma" charset="0"/>
                <a:ea typeface="MS PGothic" charset="0"/>
                <a:cs typeface="MS PGothic" charset="0"/>
              </a:rPr>
              <a:t>Day 4: Client-Side Vulnerability Discovery</a:t>
            </a:r>
          </a:p>
          <a:p>
            <a:pPr>
              <a:lnSpc>
                <a:spcPct val="80000"/>
              </a:lnSpc>
            </a:pPr>
            <a:r>
              <a:rPr lang="en-US" sz="3500" dirty="0">
                <a:latin typeface="Tahoma" charset="0"/>
                <a:ea typeface="MS PGothic" charset="0"/>
                <a:cs typeface="MS PGothic" charset="0"/>
              </a:rPr>
              <a:t>Day 5: Exploitation</a:t>
            </a:r>
          </a:p>
          <a:p>
            <a:pPr>
              <a:lnSpc>
                <a:spcPct val="80000"/>
              </a:lnSpc>
            </a:pPr>
            <a:r>
              <a:rPr lang="en-US" sz="3500" dirty="0">
                <a:latin typeface="Tahoma" charset="0"/>
                <a:ea typeface="MS PGothic" charset="0"/>
                <a:cs typeface="MS PGothic" charset="0"/>
              </a:rPr>
              <a:t>Day 6: Capture the Flag</a:t>
            </a:r>
          </a:p>
        </p:txBody>
      </p:sp>
      <p:sp>
        <p:nvSpPr>
          <p:cNvPr id="7171" name="Right Arrow 3"/>
          <p:cNvSpPr>
            <a:spLocks noChangeArrowheads="1"/>
          </p:cNvSpPr>
          <p:nvPr/>
        </p:nvSpPr>
        <p:spPr bwMode="auto">
          <a:xfrm>
            <a:off x="277813" y="2372648"/>
            <a:ext cx="762000" cy="533400"/>
          </a:xfrm>
          <a:prstGeom prst="rightArrow">
            <a:avLst>
              <a:gd name="adj1" fmla="val 50000"/>
              <a:gd name="adj2" fmla="val 50000"/>
            </a:avLst>
          </a:prstGeom>
          <a:solidFill>
            <a:srgbClr val="FFFF00"/>
          </a:solidFill>
          <a:ln w="12700">
            <a:solidFill>
              <a:schemeClr val="tx2"/>
            </a:solidFill>
            <a:round/>
            <a:headEnd/>
            <a:tailEnd/>
          </a:ln>
        </p:spPr>
        <p:txBody>
          <a:bodyPr/>
          <a:lstStyle/>
          <a:p>
            <a:endParaRPr lang="en-US"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lstStyle/>
          <a:p>
            <a:r>
              <a:rPr lang="en-US" dirty="0">
                <a:latin typeface="Tahoma" charset="0"/>
                <a:ea typeface="MS PGothic" charset="0"/>
              </a:rPr>
              <a:t>Search Engines</a:t>
            </a:r>
          </a:p>
        </p:txBody>
      </p:sp>
      <p:sp>
        <p:nvSpPr>
          <p:cNvPr id="97282" name="Rectangle 3"/>
          <p:cNvSpPr>
            <a:spLocks noGrp="1" noChangeArrowheads="1"/>
          </p:cNvSpPr>
          <p:nvPr>
            <p:ph idx="1"/>
          </p:nvPr>
        </p:nvSpPr>
        <p:spPr>
          <a:xfrm>
            <a:off x="290513" y="1634490"/>
            <a:ext cx="5486400" cy="4506913"/>
          </a:xfrm>
        </p:spPr>
        <p:txBody>
          <a:bodyPr/>
          <a:lstStyle/>
          <a:p>
            <a:r>
              <a:rPr lang="en-US" sz="2400" dirty="0">
                <a:latin typeface="Tahoma" charset="0"/>
                <a:ea typeface="MS PGothic" charset="0"/>
                <a:cs typeface="MS PGothic" charset="0"/>
              </a:rPr>
              <a:t>Search engines are the best source of data around</a:t>
            </a:r>
          </a:p>
          <a:p>
            <a:r>
              <a:rPr lang="en-US" sz="2400" dirty="0">
                <a:latin typeface="Tahoma" charset="0"/>
                <a:ea typeface="MS PGothic" charset="0"/>
                <a:cs typeface="MS PGothic" charset="0"/>
              </a:rPr>
              <a:t>The technique of finding vulnerabilities or other sensitive information from search engines is commonly called "Google Hacking"</a:t>
            </a:r>
          </a:p>
          <a:p>
            <a:pPr lvl="1"/>
            <a:r>
              <a:rPr lang="en-US" sz="2000" dirty="0">
                <a:latin typeface="Tahoma" charset="0"/>
                <a:ea typeface="MS PGothic" charset="0"/>
                <a:cs typeface="MS PGothic" charset="0"/>
              </a:rPr>
              <a:t>Even though other search engines are used to provide a wider view</a:t>
            </a:r>
          </a:p>
          <a:p>
            <a:r>
              <a:rPr lang="en-US" sz="2400" dirty="0">
                <a:latin typeface="Tahoma" charset="0"/>
                <a:ea typeface="MS PGothic" charset="0"/>
                <a:cs typeface="MS PGothic" charset="0"/>
              </a:rPr>
              <a:t>Amazingly effective due to the amounts of information people reveal purposely or inadvertently</a:t>
            </a:r>
          </a:p>
        </p:txBody>
      </p:sp>
      <p:pic>
        <p:nvPicPr>
          <p:cNvPr id="97283" name="Picture 5"/>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gray">
          <a:xfrm>
            <a:off x="5943600" y="1631950"/>
            <a:ext cx="2870200" cy="90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7284" name="Picture 6"/>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5943600" y="5105400"/>
            <a:ext cx="2514600" cy="963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7285" name="Picture 4"/>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5943600" y="2667000"/>
            <a:ext cx="2144713"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7286" name="Picture 7"/>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6467475" y="3733800"/>
            <a:ext cx="1679575" cy="1235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a:xfrm>
            <a:off x="685800" y="152718"/>
            <a:ext cx="7772400" cy="1143000"/>
          </a:xfrm>
        </p:spPr>
        <p:txBody>
          <a:bodyPr/>
          <a:lstStyle/>
          <a:p>
            <a:r>
              <a:rPr lang="en-US" dirty="0">
                <a:latin typeface="Tahoma" charset="0"/>
                <a:ea typeface="MS PGothic" charset="0"/>
              </a:rPr>
              <a:t>Search Engine Directives</a:t>
            </a:r>
          </a:p>
        </p:txBody>
      </p:sp>
      <p:sp>
        <p:nvSpPr>
          <p:cNvPr id="99330" name="Rectangle 3"/>
          <p:cNvSpPr>
            <a:spLocks noGrp="1" noChangeArrowheads="1"/>
          </p:cNvSpPr>
          <p:nvPr>
            <p:ph idx="1"/>
          </p:nvPr>
        </p:nvSpPr>
        <p:spPr>
          <a:xfrm>
            <a:off x="193040" y="1646873"/>
            <a:ext cx="8763000" cy="4495800"/>
          </a:xfrm>
        </p:spPr>
        <p:txBody>
          <a:bodyPr/>
          <a:lstStyle/>
          <a:p>
            <a:pPr>
              <a:spcBef>
                <a:spcPts val="100"/>
              </a:spcBef>
            </a:pPr>
            <a:r>
              <a:rPr lang="en-US" sz="2300" dirty="0">
                <a:latin typeface="Tahoma" charset="0"/>
                <a:ea typeface="MS PGothic" charset="0"/>
                <a:cs typeface="MS PGothic" charset="0"/>
              </a:rPr>
              <a:t>Search engines support various search directives and operators</a:t>
            </a:r>
          </a:p>
          <a:p>
            <a:pPr>
              <a:spcBef>
                <a:spcPts val="100"/>
              </a:spcBef>
            </a:pPr>
            <a:r>
              <a:rPr lang="en-US" sz="2300" dirty="0">
                <a:latin typeface="Tahoma" charset="0"/>
                <a:ea typeface="MS PGothic" charset="0"/>
                <a:cs typeface="MS PGothic" charset="0"/>
              </a:rPr>
              <a:t>Directives limit search results, letting you focus your search</a:t>
            </a:r>
          </a:p>
          <a:p>
            <a:pPr>
              <a:spcBef>
                <a:spcPts val="100"/>
              </a:spcBef>
            </a:pPr>
            <a:r>
              <a:rPr lang="en-US" sz="2300" dirty="0">
                <a:latin typeface="Tahoma" charset="0"/>
                <a:ea typeface="MS PGothic" charset="0"/>
                <a:cs typeface="MS PGothic" charset="0"/>
              </a:rPr>
              <a:t>These are from Google</a:t>
            </a:r>
          </a:p>
          <a:p>
            <a:pPr lvl="1">
              <a:spcBef>
                <a:spcPts val="100"/>
              </a:spcBef>
            </a:pPr>
            <a:r>
              <a:rPr lang="en-US" sz="2000" b="1" dirty="0" err="1">
                <a:latin typeface="Courier New" charset="0"/>
                <a:ea typeface="MS PGothic" charset="0"/>
                <a:cs typeface="MS PGothic" charset="0"/>
              </a:rPr>
              <a:t>site:www.secureideas.com</a:t>
            </a:r>
            <a:endParaRPr lang="en-US" sz="2000" b="1" dirty="0">
              <a:latin typeface="Courier New" charset="0"/>
              <a:ea typeface="MS PGothic" charset="0"/>
              <a:cs typeface="MS PGothic" charset="0"/>
            </a:endParaRPr>
          </a:p>
          <a:p>
            <a:pPr lvl="1">
              <a:spcBef>
                <a:spcPts val="100"/>
              </a:spcBef>
            </a:pPr>
            <a:r>
              <a:rPr lang="en-US" sz="2000" b="1" dirty="0">
                <a:latin typeface="Courier New" charset="0"/>
                <a:ea typeface="MS PGothic" charset="0"/>
                <a:cs typeface="MS PGothic" charset="0"/>
              </a:rPr>
              <a:t>inurl:phpinfo</a:t>
            </a:r>
          </a:p>
          <a:p>
            <a:pPr lvl="1">
              <a:spcBef>
                <a:spcPts val="100"/>
              </a:spcBef>
            </a:pPr>
            <a:r>
              <a:rPr lang="en-US" sz="2000" b="1" dirty="0">
                <a:latin typeface="Courier New" charset="0"/>
                <a:ea typeface="MS PGothic" charset="0"/>
                <a:cs typeface="MS PGothic" charset="0"/>
              </a:rPr>
              <a:t>intitle:"Admin Login"</a:t>
            </a:r>
          </a:p>
          <a:p>
            <a:pPr lvl="1">
              <a:spcBef>
                <a:spcPts val="100"/>
              </a:spcBef>
            </a:pPr>
            <a:r>
              <a:rPr lang="en-US" sz="2000" b="1" dirty="0" err="1">
                <a:latin typeface="Courier New" charset="0"/>
                <a:ea typeface="MS PGothic" charset="0"/>
                <a:cs typeface="MS PGothic" charset="0"/>
              </a:rPr>
              <a:t>link:secureideas.com</a:t>
            </a:r>
            <a:endParaRPr lang="en-US" sz="2000" b="1" dirty="0">
              <a:latin typeface="Courier New" charset="0"/>
              <a:ea typeface="MS PGothic" charset="0"/>
              <a:cs typeface="MS PGothic" charset="0"/>
            </a:endParaRPr>
          </a:p>
          <a:p>
            <a:pPr lvl="1">
              <a:spcBef>
                <a:spcPts val="100"/>
              </a:spcBef>
            </a:pPr>
            <a:r>
              <a:rPr lang="en-US" sz="2000" b="1" dirty="0">
                <a:latin typeface="Courier New" charset="0"/>
                <a:ea typeface="MS PGothic" charset="0"/>
                <a:cs typeface="MS PGothic" charset="0"/>
              </a:rPr>
              <a:t>ext:xls</a:t>
            </a:r>
          </a:p>
          <a:p>
            <a:pPr>
              <a:spcBef>
                <a:spcPts val="100"/>
              </a:spcBef>
            </a:pPr>
            <a:r>
              <a:rPr lang="en-US" sz="2300" dirty="0">
                <a:latin typeface="Tahoma" charset="0"/>
                <a:ea typeface="MS PGothic" charset="0"/>
                <a:cs typeface="Courier New" charset="0"/>
              </a:rPr>
              <a:t>Bing supports</a:t>
            </a:r>
          </a:p>
          <a:p>
            <a:pPr lvl="1">
              <a:spcBef>
                <a:spcPts val="100"/>
              </a:spcBef>
            </a:pPr>
            <a:r>
              <a:rPr lang="en-US" sz="2000" b="1" dirty="0" err="1">
                <a:latin typeface="Courier New" charset="0"/>
                <a:ea typeface="MS PGothic" charset="0"/>
                <a:cs typeface="MS PGothic" charset="0"/>
              </a:rPr>
              <a:t>site:www.secureideas.com</a:t>
            </a:r>
            <a:endParaRPr lang="en-US" sz="2000" b="1" dirty="0">
              <a:latin typeface="Courier New" charset="0"/>
              <a:ea typeface="MS PGothic" charset="0"/>
              <a:cs typeface="MS PGothic" charset="0"/>
            </a:endParaRPr>
          </a:p>
          <a:p>
            <a:pPr lvl="1">
              <a:spcBef>
                <a:spcPts val="100"/>
              </a:spcBef>
            </a:pPr>
            <a:r>
              <a:rPr lang="en-US" sz="2000" b="1" dirty="0">
                <a:latin typeface="Courier New" charset="0"/>
                <a:ea typeface="MS PGothic" charset="0"/>
                <a:cs typeface="MS PGothic" charset="0"/>
              </a:rPr>
              <a:t>inanchor:phpinfo</a:t>
            </a:r>
          </a:p>
          <a:p>
            <a:pPr lvl="1">
              <a:spcBef>
                <a:spcPts val="100"/>
              </a:spcBef>
            </a:pPr>
            <a:r>
              <a:rPr lang="en-US" sz="2000" b="1" dirty="0">
                <a:latin typeface="Courier New" charset="0"/>
                <a:ea typeface="MS PGothic" charset="0"/>
                <a:cs typeface="MS PGothic" charset="0"/>
              </a:rPr>
              <a:t>intitle:"Admin Login"</a:t>
            </a:r>
          </a:p>
          <a:p>
            <a:pPr lvl="1">
              <a:spcBef>
                <a:spcPts val="100"/>
              </a:spcBef>
            </a:pPr>
            <a:r>
              <a:rPr lang="en-US" sz="2000" b="1" dirty="0">
                <a:latin typeface="Courier New" charset="0"/>
                <a:ea typeface="MS PGothic" charset="0"/>
                <a:cs typeface="MS PGothic" charset="0"/>
              </a:rPr>
              <a:t>filetype:xls</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r>
              <a:rPr lang="en-US" dirty="0">
                <a:latin typeface="Tahoma" charset="0"/>
                <a:ea typeface="MS PGothic" charset="0"/>
              </a:rPr>
              <a:t>Modifiers to</a:t>
            </a:r>
            <a:br>
              <a:rPr lang="en-US" dirty="0">
                <a:latin typeface="Tahoma" charset="0"/>
                <a:ea typeface="MS PGothic" charset="0"/>
              </a:rPr>
            </a:br>
            <a:r>
              <a:rPr lang="en-US" dirty="0">
                <a:latin typeface="Tahoma" charset="0"/>
                <a:ea typeface="MS PGothic" charset="0"/>
              </a:rPr>
              <a:t>Focus Searches</a:t>
            </a:r>
          </a:p>
        </p:txBody>
      </p:sp>
      <p:sp>
        <p:nvSpPr>
          <p:cNvPr id="101378" name="Rectangle 3"/>
          <p:cNvSpPr>
            <a:spLocks noGrp="1" noChangeArrowheads="1"/>
          </p:cNvSpPr>
          <p:nvPr>
            <p:ph idx="1"/>
          </p:nvPr>
        </p:nvSpPr>
        <p:spPr>
          <a:xfrm>
            <a:off x="685800" y="1645920"/>
            <a:ext cx="7772400" cy="4445000"/>
          </a:xfrm>
        </p:spPr>
        <p:txBody>
          <a:bodyPr/>
          <a:lstStyle/>
          <a:p>
            <a:pPr>
              <a:lnSpc>
                <a:spcPct val="90000"/>
              </a:lnSpc>
            </a:pPr>
            <a:r>
              <a:rPr lang="en-US" sz="2700" dirty="0">
                <a:latin typeface="Tahoma" charset="0"/>
                <a:ea typeface="MS PGothic" charset="0"/>
                <a:cs typeface="MS PGothic" charset="0"/>
              </a:rPr>
              <a:t>Surround strings with double quotes for literal matches: ""</a:t>
            </a:r>
          </a:p>
          <a:p>
            <a:pPr lvl="1">
              <a:lnSpc>
                <a:spcPct val="90000"/>
              </a:lnSpc>
            </a:pPr>
            <a:r>
              <a:rPr lang="en-US" sz="2400" b="1" dirty="0">
                <a:latin typeface="Courier New" charset="0"/>
                <a:ea typeface="MS PGothic" charset="0"/>
                <a:cs typeface="MS PGothic" charset="0"/>
              </a:rPr>
              <a:t>“Secure Ideas Web Application"</a:t>
            </a:r>
          </a:p>
          <a:p>
            <a:pPr lvl="1">
              <a:lnSpc>
                <a:spcPct val="90000"/>
              </a:lnSpc>
            </a:pPr>
            <a:r>
              <a:rPr lang="en-US" sz="2400" dirty="0">
                <a:latin typeface="Tahoma" charset="0"/>
                <a:ea typeface="ＭＳ Ｐゴシック" charset="0"/>
              </a:rPr>
              <a:t>This also forces the search engine to include all of the words</a:t>
            </a:r>
          </a:p>
          <a:p>
            <a:pPr>
              <a:lnSpc>
                <a:spcPct val="90000"/>
              </a:lnSpc>
            </a:pPr>
            <a:r>
              <a:rPr lang="en-US" sz="2700" dirty="0">
                <a:latin typeface="Tahoma" charset="0"/>
                <a:ea typeface="MS PGothic" charset="0"/>
                <a:cs typeface="MS PGothic" charset="0"/>
              </a:rPr>
              <a:t>The "–" omits pages or pages with specific strings from results</a:t>
            </a:r>
          </a:p>
          <a:p>
            <a:pPr lvl="1">
              <a:lnSpc>
                <a:spcPct val="90000"/>
              </a:lnSpc>
            </a:pPr>
            <a:r>
              <a:rPr lang="en-US" sz="2400" b="1" dirty="0" err="1">
                <a:latin typeface="Courier New" charset="0"/>
                <a:ea typeface="MS PGothic" charset="0"/>
                <a:cs typeface="MS PGothic" charset="0"/>
              </a:rPr>
              <a:t>site:secureideas.com</a:t>
            </a:r>
            <a:r>
              <a:rPr lang="en-US" sz="2400" b="1" dirty="0">
                <a:latin typeface="Courier New" charset="0"/>
                <a:ea typeface="MS PGothic" charset="0"/>
                <a:cs typeface="MS PGothic" charset="0"/>
              </a:rPr>
              <a:t> –</a:t>
            </a:r>
            <a:r>
              <a:rPr lang="en-US" sz="2400" b="1" dirty="0" err="1">
                <a:latin typeface="Courier New" charset="0"/>
                <a:ea typeface="MS PGothic" charset="0"/>
                <a:cs typeface="MS PGothic" charset="0"/>
              </a:rPr>
              <a:t>site:www.secureideas.com</a:t>
            </a:r>
            <a:endParaRPr lang="en-US" sz="2400" b="1" dirty="0">
              <a:latin typeface="Courier New" charset="0"/>
              <a:ea typeface="MS PGothic" charset="0"/>
              <a:cs typeface="MS PGothic" charset="0"/>
            </a:endParaRPr>
          </a:p>
          <a:p>
            <a:pPr lvl="1">
              <a:lnSpc>
                <a:spcPct val="90000"/>
              </a:lnSpc>
            </a:pPr>
            <a:r>
              <a:rPr lang="en-US" sz="2400" b="1" dirty="0" err="1">
                <a:latin typeface="Courier New" charset="0"/>
                <a:ea typeface="MS PGothic" charset="0"/>
                <a:cs typeface="MS PGothic" charset="0"/>
              </a:rPr>
              <a:t>site:secureideas.com</a:t>
            </a:r>
            <a:r>
              <a:rPr lang="en-US" sz="2400" b="1" dirty="0">
                <a:latin typeface="Courier New" charset="0"/>
                <a:ea typeface="MS PGothic" charset="0"/>
                <a:cs typeface="MS PGothic" charset="0"/>
              </a:rPr>
              <a:t> –handlers</a:t>
            </a:r>
          </a:p>
          <a:p>
            <a:pPr lvl="1">
              <a:lnSpc>
                <a:spcPct val="90000"/>
              </a:lnSpc>
            </a:pPr>
            <a:r>
              <a:rPr lang="en-US" sz="2400" dirty="0">
                <a:latin typeface="Tahoma" charset="0"/>
                <a:ea typeface="MS PGothic" charset="0"/>
                <a:cs typeface="MS PGothic" charset="0"/>
              </a:rPr>
              <a:t>Bing uses</a:t>
            </a:r>
            <a:r>
              <a:rPr lang="en-US" sz="2400" b="1" dirty="0">
                <a:latin typeface="Courier New" charset="0"/>
                <a:ea typeface="MS PGothic" charset="0"/>
                <a:cs typeface="MS PGothic" charset="0"/>
              </a:rPr>
              <a:t> Not</a:t>
            </a:r>
            <a:r>
              <a:rPr lang="en-US" sz="2400" dirty="0">
                <a:latin typeface="Tahoma" charset="0"/>
                <a:ea typeface="MS PGothic" charset="0"/>
                <a:cs typeface="MS PGothic" charset="0"/>
              </a:rPr>
              <a:t> instead</a:t>
            </a:r>
          </a:p>
          <a:p>
            <a:pPr>
              <a:lnSpc>
                <a:spcPct val="90000"/>
              </a:lnSpc>
            </a:pPr>
            <a:r>
              <a:rPr lang="en-US" sz="2700" dirty="0">
                <a:latin typeface="Tahoma" charset="0"/>
                <a:ea typeface="MS PGothic" charset="0"/>
                <a:cs typeface="MS PGothic" charset="0"/>
              </a:rPr>
              <a:t>"*" is used as keyword wildcard</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a:xfrm>
            <a:off x="-14923" y="152400"/>
            <a:ext cx="9144001" cy="1143000"/>
          </a:xfrm>
        </p:spPr>
        <p:txBody>
          <a:bodyPr/>
          <a:lstStyle/>
          <a:p>
            <a:r>
              <a:rPr lang="en-US" dirty="0">
                <a:latin typeface="Tahoma" charset="0"/>
                <a:ea typeface="MS PGothic" charset="0"/>
              </a:rPr>
              <a:t>Google Hacking</a:t>
            </a:r>
          </a:p>
        </p:txBody>
      </p:sp>
      <p:sp>
        <p:nvSpPr>
          <p:cNvPr id="103426" name="Rectangle 3"/>
          <p:cNvSpPr>
            <a:spLocks noGrp="1" noChangeArrowheads="1"/>
          </p:cNvSpPr>
          <p:nvPr>
            <p:ph idx="1"/>
          </p:nvPr>
        </p:nvSpPr>
        <p:spPr/>
        <p:txBody>
          <a:bodyPr/>
          <a:lstStyle/>
          <a:p>
            <a:r>
              <a:rPr lang="en-US" sz="2800" dirty="0">
                <a:latin typeface="Tahoma" charset="0"/>
                <a:ea typeface="MS PGothic" charset="0"/>
                <a:cs typeface="MS PGothic" charset="0"/>
              </a:rPr>
              <a:t>The Google Hacking Database (GHDB) is a source of queries to find interesting information (Google Dorks)</a:t>
            </a:r>
          </a:p>
          <a:p>
            <a:r>
              <a:rPr lang="en-US" sz="2800" dirty="0">
                <a:latin typeface="Tahoma" charset="0"/>
                <a:ea typeface="MS PGothic" charset="0"/>
                <a:cs typeface="MS PGothic" charset="0"/>
              </a:rPr>
              <a:t>Database entries include searches for files containing passwords, vulnerable applications, useful error messages</a:t>
            </a:r>
          </a:p>
          <a:p>
            <a:r>
              <a:rPr lang="en-US" sz="2800" dirty="0">
                <a:latin typeface="Tahoma" charset="0"/>
                <a:ea typeface="MS PGothic" charset="0"/>
                <a:cs typeface="MS PGothic" charset="0"/>
              </a:rPr>
              <a:t>Works on most search engines with some syntax changes</a:t>
            </a:r>
          </a:p>
          <a:p>
            <a:r>
              <a:rPr lang="en-US" sz="2800" dirty="0">
                <a:latin typeface="Tahoma" charset="0"/>
                <a:ea typeface="MS PGothic" charset="0"/>
                <a:cs typeface="MS PGothic" charset="0"/>
              </a:rPr>
              <a:t>Now at http://</a:t>
            </a:r>
            <a:r>
              <a:rPr lang="en-US" sz="2800" dirty="0" err="1">
                <a:latin typeface="Tahoma" charset="0"/>
                <a:ea typeface="MS PGothic" charset="0"/>
                <a:cs typeface="MS PGothic" charset="0"/>
              </a:rPr>
              <a:t>www.exploit-db.com</a:t>
            </a:r>
            <a:r>
              <a:rPr lang="en-US" sz="2800" dirty="0">
                <a:latin typeface="Tahoma" charset="0"/>
                <a:ea typeface="MS PGothic" charset="0"/>
                <a:cs typeface="MS PGothic" charset="0"/>
              </a:rPr>
              <a:t>/</a:t>
            </a:r>
            <a:r>
              <a:rPr lang="en-US" sz="2800" dirty="0" err="1">
                <a:latin typeface="Tahoma" charset="0"/>
                <a:ea typeface="MS PGothic" charset="0"/>
                <a:cs typeface="MS PGothic" charset="0"/>
              </a:rPr>
              <a:t>google</a:t>
            </a:r>
            <a:r>
              <a:rPr lang="en-US" sz="2800" dirty="0">
                <a:latin typeface="Tahoma" charset="0"/>
                <a:ea typeface="MS PGothic" charset="0"/>
                <a:cs typeface="MS PGothic" charset="0"/>
              </a:rPr>
              <a:t>-dorks/</a:t>
            </a:r>
          </a:p>
        </p:txBody>
      </p:sp>
      <p:pic>
        <p:nvPicPr>
          <p:cNvPr id="4" name="Picture 3"/>
          <p:cNvPicPr>
            <a:picLocks noChangeAspect="1"/>
          </p:cNvPicPr>
          <p:nvPr/>
        </p:nvPicPr>
        <p:blipFill>
          <a:blip r:embed="rId3" cstate="print"/>
          <a:stretch>
            <a:fillRect/>
          </a:stretch>
        </p:blipFill>
        <p:spPr bwMode="gray">
          <a:xfrm>
            <a:off x="6585156" y="401836"/>
            <a:ext cx="2514600" cy="1096886"/>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p:txBody>
          <a:bodyPr/>
          <a:lstStyle/>
          <a:p>
            <a:r>
              <a:rPr lang="en-US" dirty="0">
                <a:latin typeface="Tahoma" charset="0"/>
                <a:ea typeface="MS PGothic" charset="0"/>
              </a:rPr>
              <a:t>Automating Google Searches</a:t>
            </a:r>
          </a:p>
        </p:txBody>
      </p:sp>
      <p:sp>
        <p:nvSpPr>
          <p:cNvPr id="105474" name="Rectangle 3"/>
          <p:cNvSpPr>
            <a:spLocks noGrp="1" noChangeArrowheads="1"/>
          </p:cNvSpPr>
          <p:nvPr>
            <p:ph idx="1"/>
          </p:nvPr>
        </p:nvSpPr>
        <p:spPr>
          <a:xfrm>
            <a:off x="685800" y="1641158"/>
            <a:ext cx="7772400" cy="4273550"/>
          </a:xfrm>
        </p:spPr>
        <p:txBody>
          <a:bodyPr/>
          <a:lstStyle/>
          <a:p>
            <a:pPr>
              <a:spcBef>
                <a:spcPct val="0"/>
              </a:spcBef>
            </a:pPr>
            <a:r>
              <a:rPr lang="en-US" sz="2800" dirty="0">
                <a:latin typeface="Tahoma" charset="0"/>
                <a:ea typeface="MS PGothic" charset="0"/>
                <a:cs typeface="MS PGothic" charset="0"/>
              </a:rPr>
              <a:t>A number of tools are available to automate Google searches</a:t>
            </a:r>
          </a:p>
          <a:p>
            <a:pPr lvl="1">
              <a:spcBef>
                <a:spcPct val="0"/>
              </a:spcBef>
            </a:pPr>
            <a:r>
              <a:rPr lang="en-US" sz="2400" dirty="0">
                <a:latin typeface="Tahoma" charset="0"/>
                <a:ea typeface="MS PGothic" charset="0"/>
                <a:cs typeface="MS PGothic" charset="0"/>
              </a:rPr>
              <a:t>Some require a Google SOAP API key</a:t>
            </a:r>
          </a:p>
          <a:p>
            <a:pPr>
              <a:spcBef>
                <a:spcPct val="0"/>
              </a:spcBef>
            </a:pPr>
            <a:r>
              <a:rPr lang="en-US" sz="2800" dirty="0">
                <a:latin typeface="Tahoma" charset="0"/>
                <a:ea typeface="MS PGothic" charset="0"/>
                <a:cs typeface="MS PGothic" charset="0"/>
              </a:rPr>
              <a:t>Google stopped issuing new SOAP API keys in December 2006</a:t>
            </a:r>
          </a:p>
          <a:p>
            <a:pPr>
              <a:spcBef>
                <a:spcPct val="0"/>
              </a:spcBef>
            </a:pPr>
            <a:r>
              <a:rPr lang="en-US" sz="2800" dirty="0">
                <a:latin typeface="Tahoma" charset="0"/>
                <a:ea typeface="MS PGothic" charset="0"/>
                <a:cs typeface="MS PGothic" charset="0"/>
              </a:rPr>
              <a:t>In response, SensePost released SPUD</a:t>
            </a:r>
          </a:p>
          <a:p>
            <a:pPr lvl="1">
              <a:spcBef>
                <a:spcPct val="0"/>
              </a:spcBef>
            </a:pPr>
            <a:r>
              <a:rPr lang="en-US" sz="2400" dirty="0">
                <a:latin typeface="Tahoma" charset="0"/>
                <a:ea typeface="MS PGothic" charset="0"/>
                <a:cs typeface="MS PGothic" charset="0"/>
              </a:rPr>
              <a:t>Tool that converts Google SOAP API request into general searches of the Google website</a:t>
            </a:r>
          </a:p>
          <a:p>
            <a:pPr>
              <a:spcBef>
                <a:spcPct val="0"/>
              </a:spcBef>
            </a:pPr>
            <a:r>
              <a:rPr lang="en-US" sz="2800" dirty="0">
                <a:latin typeface="Tahoma" charset="0"/>
                <a:ea typeface="MS PGothic" charset="0"/>
                <a:cs typeface="MS PGothic" charset="0"/>
              </a:rPr>
              <a:t>Great, except:</a:t>
            </a:r>
          </a:p>
          <a:p>
            <a:pPr lvl="1">
              <a:spcBef>
                <a:spcPct val="0"/>
              </a:spcBef>
            </a:pPr>
            <a:r>
              <a:rPr lang="en-US" sz="2400" dirty="0">
                <a:latin typeface="Tahoma" charset="0"/>
                <a:ea typeface="MS PGothic" charset="0"/>
                <a:cs typeface="MS PGothic" charset="0"/>
              </a:rPr>
              <a:t>Violates Google's terms of service</a:t>
            </a:r>
          </a:p>
          <a:p>
            <a:pPr lvl="1">
              <a:spcBef>
                <a:spcPct val="0"/>
              </a:spcBef>
            </a:pPr>
            <a:r>
              <a:rPr lang="en-US" sz="2400" dirty="0">
                <a:latin typeface="Tahoma" charset="0"/>
                <a:ea typeface="MS PGothic" charset="0"/>
                <a:cs typeface="MS PGothic" charset="0"/>
              </a:rPr>
              <a:t>Could get you shunned from Google temporarily</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p:nvPr>
        </p:nvSpPr>
        <p:spPr/>
        <p:txBody>
          <a:bodyPr/>
          <a:lstStyle/>
          <a:p>
            <a:r>
              <a:rPr lang="en-US" dirty="0">
                <a:latin typeface="Tahoma" charset="0"/>
                <a:ea typeface="MS PGothic" charset="0"/>
              </a:rPr>
              <a:t>Google Alerts</a:t>
            </a:r>
          </a:p>
        </p:txBody>
      </p:sp>
      <p:sp>
        <p:nvSpPr>
          <p:cNvPr id="117762" name="Content Placeholder 2"/>
          <p:cNvSpPr>
            <a:spLocks noGrp="1"/>
          </p:cNvSpPr>
          <p:nvPr>
            <p:ph idx="1"/>
          </p:nvPr>
        </p:nvSpPr>
        <p:spPr>
          <a:xfrm>
            <a:off x="167482" y="1552201"/>
            <a:ext cx="4529137" cy="4416425"/>
          </a:xfrm>
        </p:spPr>
        <p:txBody>
          <a:bodyPr/>
          <a:lstStyle/>
          <a:p>
            <a:r>
              <a:rPr lang="en-US" sz="2400" dirty="0">
                <a:latin typeface="Tahoma" charset="0"/>
                <a:ea typeface="MS PGothic" charset="0"/>
                <a:cs typeface="MS PGothic" charset="0"/>
              </a:rPr>
              <a:t>Automated search method showing new results based on any search terms</a:t>
            </a:r>
          </a:p>
          <a:p>
            <a:r>
              <a:rPr lang="en-US" sz="2400" dirty="0">
                <a:latin typeface="Tahoma" charset="0"/>
                <a:ea typeface="MS PGothic" charset="0"/>
                <a:cs typeface="MS PGothic" charset="0"/>
              </a:rPr>
              <a:t>Notification through e-mail, daily or weekly</a:t>
            </a:r>
          </a:p>
          <a:p>
            <a:r>
              <a:rPr lang="en-US" sz="2400" dirty="0">
                <a:latin typeface="Tahoma" charset="0"/>
                <a:ea typeface="MS PGothic" charset="0"/>
                <a:cs typeface="MS PGothic" charset="0"/>
              </a:rPr>
              <a:t>Using a Google account allows you to manage Google alerts</a:t>
            </a:r>
          </a:p>
          <a:p>
            <a:r>
              <a:rPr lang="en-US" sz="2400" dirty="0">
                <a:latin typeface="Tahoma" charset="0"/>
                <a:ea typeface="MS PGothic" charset="0"/>
                <a:cs typeface="MS PGothic" charset="0"/>
              </a:rPr>
              <a:t>Primarily useful for internal teams due to its scheduled nature</a:t>
            </a:r>
          </a:p>
        </p:txBody>
      </p:sp>
      <p:sp>
        <p:nvSpPr>
          <p:cNvPr id="117763" name="TextBox 3"/>
          <p:cNvSpPr txBox="1">
            <a:spLocks noChangeArrowheads="1"/>
          </p:cNvSpPr>
          <p:nvPr/>
        </p:nvSpPr>
        <p:spPr bwMode="gray">
          <a:xfrm>
            <a:off x="7737328" y="1163233"/>
            <a:ext cx="990600" cy="73818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400" dirty="0">
                <a:latin typeface="Times New Roman" charset="0"/>
                <a:cs typeface="Times New Roman" charset="0"/>
              </a:rPr>
              <a:t>Search terms go here</a:t>
            </a:r>
          </a:p>
        </p:txBody>
      </p:sp>
      <p:sp>
        <p:nvSpPr>
          <p:cNvPr id="117766" name="Rectangle 11"/>
          <p:cNvSpPr>
            <a:spLocks noChangeArrowheads="1"/>
          </p:cNvSpPr>
          <p:nvPr/>
        </p:nvSpPr>
        <p:spPr bwMode="auto">
          <a:xfrm>
            <a:off x="4696619" y="3591344"/>
            <a:ext cx="4427537"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1600" dirty="0"/>
              <a:t>Useful Google Alerts During a Penetration Test</a:t>
            </a:r>
          </a:p>
        </p:txBody>
      </p:sp>
      <p:pic>
        <p:nvPicPr>
          <p:cNvPr id="2" name="Picture 1">
            <a:extLst>
              <a:ext uri="{FF2B5EF4-FFF2-40B4-BE49-F238E27FC236}">
                <a16:creationId xmlns:a16="http://schemas.microsoft.com/office/drawing/2014/main" id="{7D503542-AF7D-45E4-A3E3-2CA28BC6748C}"/>
              </a:ext>
            </a:extLst>
          </p:cNvPr>
          <p:cNvPicPr>
            <a:picLocks noChangeAspect="1"/>
          </p:cNvPicPr>
          <p:nvPr/>
        </p:nvPicPr>
        <p:blipFill>
          <a:blip r:embed="rId3"/>
          <a:stretch>
            <a:fillRect/>
          </a:stretch>
        </p:blipFill>
        <p:spPr>
          <a:xfrm>
            <a:off x="4931630" y="1989165"/>
            <a:ext cx="3503343" cy="1439835"/>
          </a:xfrm>
          <a:prstGeom prst="rect">
            <a:avLst/>
          </a:prstGeom>
        </p:spPr>
      </p:pic>
      <p:sp>
        <p:nvSpPr>
          <p:cNvPr id="117767" name="Content Placeholder 2"/>
          <p:cNvSpPr txBox="1">
            <a:spLocks/>
          </p:cNvSpPr>
          <p:nvPr/>
        </p:nvSpPr>
        <p:spPr bwMode="auto">
          <a:xfrm>
            <a:off x="4756150" y="3929482"/>
            <a:ext cx="4387850" cy="2152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buFontTx/>
              <a:buChar char="•"/>
            </a:pPr>
            <a:r>
              <a:rPr lang="en-US" sz="1600" dirty="0"/>
              <a:t>New pages as the test progresses:</a:t>
            </a:r>
            <a:br>
              <a:rPr lang="en-US" sz="1600" dirty="0"/>
            </a:br>
            <a:r>
              <a:rPr lang="en-US" sz="1600" dirty="0" err="1">
                <a:latin typeface="Courier New" charset="0"/>
                <a:cs typeface="Courier New" charset="0"/>
              </a:rPr>
              <a:t>site:secureideas.com</a:t>
            </a:r>
            <a:endParaRPr lang="en-US" sz="1600" dirty="0">
              <a:latin typeface="Courier New" charset="0"/>
              <a:cs typeface="Courier New" charset="0"/>
            </a:endParaRPr>
          </a:p>
          <a:p>
            <a:pPr>
              <a:buFontTx/>
              <a:buChar char="•"/>
            </a:pPr>
            <a:r>
              <a:rPr lang="en-US" sz="1600" dirty="0">
                <a:cs typeface="Courier New" charset="0"/>
              </a:rPr>
              <a:t>New site error messages:</a:t>
            </a:r>
            <a:br>
              <a:rPr lang="en-US" sz="1600" dirty="0">
                <a:cs typeface="Courier New" charset="0"/>
              </a:rPr>
            </a:br>
            <a:r>
              <a:rPr lang="en-US" sz="1600" dirty="0" err="1">
                <a:latin typeface="Courier New" charset="0"/>
                <a:cs typeface="Courier New" charset="0"/>
              </a:rPr>
              <a:t>site:secureideas.com</a:t>
            </a:r>
            <a:r>
              <a:rPr lang="en-US" sz="1600" dirty="0">
                <a:latin typeface="Courier New" charset="0"/>
                <a:cs typeface="Courier New" charset="0"/>
              </a:rPr>
              <a:t> intitle:"Error Occurred While"</a:t>
            </a:r>
          </a:p>
          <a:p>
            <a:pPr>
              <a:buFontTx/>
              <a:buChar char="•"/>
            </a:pPr>
            <a:r>
              <a:rPr lang="en-US" sz="1600" dirty="0">
                <a:cs typeface="Courier New" charset="0"/>
              </a:rPr>
              <a:t>New pages with sensitive information</a:t>
            </a:r>
            <a:br>
              <a:rPr lang="en-US" sz="1600" dirty="0">
                <a:cs typeface="Courier New" charset="0"/>
              </a:rPr>
            </a:br>
            <a:r>
              <a:rPr lang="en-US" sz="1600" dirty="0" err="1">
                <a:latin typeface="Courier New" charset="0"/>
                <a:cs typeface="Courier New" charset="0"/>
              </a:rPr>
              <a:t>site:secureideas.com</a:t>
            </a:r>
            <a:r>
              <a:rPr lang="en-US" sz="1600" dirty="0">
                <a:latin typeface="Courier New" charset="0"/>
                <a:cs typeface="Courier New" charset="0"/>
              </a:rPr>
              <a:t> "Index of /" +passwd</a:t>
            </a:r>
          </a:p>
        </p:txBody>
      </p:sp>
      <p:sp>
        <p:nvSpPr>
          <p:cNvPr id="117765" name="Left Arrow 4"/>
          <p:cNvSpPr>
            <a:spLocks noChangeArrowheads="1"/>
          </p:cNvSpPr>
          <p:nvPr/>
        </p:nvSpPr>
        <p:spPr bwMode="auto">
          <a:xfrm rot="-3971090">
            <a:off x="7949269" y="2008042"/>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dirty="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ChangeArrowheads="1"/>
          </p:cNvSpPr>
          <p:nvPr>
            <p:ph type="title"/>
          </p:nvPr>
        </p:nvSpPr>
        <p:spPr/>
        <p:txBody>
          <a:bodyPr/>
          <a:lstStyle/>
          <a:p>
            <a:r>
              <a:rPr lang="en-US" dirty="0">
                <a:latin typeface="Tahoma" charset="0"/>
                <a:ea typeface="MS PGothic" charset="0"/>
              </a:rPr>
              <a:t>Newsgroups and Mailing Lists</a:t>
            </a:r>
          </a:p>
        </p:txBody>
      </p:sp>
      <p:sp>
        <p:nvSpPr>
          <p:cNvPr id="121858" name="Rectangle 3"/>
          <p:cNvSpPr>
            <a:spLocks noGrp="1" noChangeArrowheads="1"/>
          </p:cNvSpPr>
          <p:nvPr>
            <p:ph idx="1"/>
          </p:nvPr>
        </p:nvSpPr>
        <p:spPr>
          <a:xfrm>
            <a:off x="198438" y="1874838"/>
            <a:ext cx="4625975" cy="4354512"/>
          </a:xfrm>
        </p:spPr>
        <p:txBody>
          <a:bodyPr/>
          <a:lstStyle/>
          <a:p>
            <a:pPr>
              <a:lnSpc>
                <a:spcPct val="90000"/>
              </a:lnSpc>
            </a:pPr>
            <a:r>
              <a:rPr lang="en-US" sz="2000" dirty="0">
                <a:latin typeface="Tahoma" charset="0"/>
                <a:ea typeface="MS PGothic" charset="0"/>
                <a:cs typeface="MS PGothic" charset="0"/>
              </a:rPr>
              <a:t>Newsgroups and mailing lists contain tons of information</a:t>
            </a:r>
          </a:p>
          <a:p>
            <a:pPr>
              <a:lnSpc>
                <a:spcPct val="90000"/>
              </a:lnSpc>
            </a:pPr>
            <a:r>
              <a:rPr lang="en-US" sz="2000" dirty="0">
                <a:latin typeface="Tahoma" charset="0"/>
                <a:ea typeface="MS PGothic" charset="0"/>
                <a:cs typeface="MS PGothic" charset="0"/>
              </a:rPr>
              <a:t>People treat them as private sources of help or stress release</a:t>
            </a:r>
          </a:p>
          <a:p>
            <a:pPr lvl="1">
              <a:lnSpc>
                <a:spcPct val="90000"/>
              </a:lnSpc>
            </a:pPr>
            <a:r>
              <a:rPr lang="en-US" sz="1800" dirty="0">
                <a:latin typeface="Tahoma" charset="0"/>
                <a:ea typeface="MS PGothic" charset="0"/>
                <a:cs typeface="MS PGothic" charset="0"/>
              </a:rPr>
              <a:t>Requests for help using a technology</a:t>
            </a:r>
          </a:p>
          <a:p>
            <a:pPr lvl="1">
              <a:lnSpc>
                <a:spcPct val="90000"/>
              </a:lnSpc>
            </a:pPr>
            <a:r>
              <a:rPr lang="en-US" sz="1800" dirty="0">
                <a:latin typeface="Tahoma" charset="0"/>
                <a:ea typeface="MS PGothic" charset="0"/>
                <a:cs typeface="MS PGothic" charset="0"/>
              </a:rPr>
              <a:t>Code snippets with questions for how to make it all work</a:t>
            </a:r>
          </a:p>
          <a:p>
            <a:pPr lvl="1">
              <a:lnSpc>
                <a:spcPct val="90000"/>
              </a:lnSpc>
            </a:pPr>
            <a:r>
              <a:rPr lang="en-US" sz="1800" dirty="0">
                <a:latin typeface="Tahoma" charset="0"/>
                <a:ea typeface="MS PGothic" charset="0"/>
                <a:cs typeface="MS PGothic" charset="0"/>
              </a:rPr>
              <a:t>Rants and tirades from employees</a:t>
            </a:r>
          </a:p>
          <a:p>
            <a:pPr lvl="1">
              <a:lnSpc>
                <a:spcPct val="90000"/>
              </a:lnSpc>
            </a:pPr>
            <a:r>
              <a:rPr lang="en-US" sz="1800" dirty="0">
                <a:latin typeface="Tahoma" charset="0"/>
                <a:ea typeface="MS PGothic" charset="0"/>
                <a:cs typeface="MS PGothic" charset="0"/>
              </a:rPr>
              <a:t>Discussions about technology</a:t>
            </a:r>
          </a:p>
          <a:p>
            <a:pPr>
              <a:lnSpc>
                <a:spcPct val="90000"/>
              </a:lnSpc>
            </a:pPr>
            <a:r>
              <a:rPr lang="en-US" sz="2000" dirty="0">
                <a:latin typeface="Tahoma" charset="0"/>
                <a:ea typeface="MS PGothic" charset="0"/>
                <a:cs typeface="MS PGothic" charset="0"/>
              </a:rPr>
              <a:t>Newsgroups via Google Groups</a:t>
            </a:r>
          </a:p>
          <a:p>
            <a:pPr>
              <a:lnSpc>
                <a:spcPct val="90000"/>
              </a:lnSpc>
            </a:pPr>
            <a:r>
              <a:rPr lang="en-US" sz="2000" dirty="0">
                <a:latin typeface="Tahoma" charset="0"/>
                <a:ea typeface="MS PGothic" charset="0"/>
                <a:cs typeface="MS PGothic" charset="0"/>
              </a:rPr>
              <a:t>Mailing list archives available in many sources</a:t>
            </a:r>
          </a:p>
          <a:p>
            <a:pPr lvl="1">
              <a:lnSpc>
                <a:spcPct val="90000"/>
              </a:lnSpc>
            </a:pPr>
            <a:r>
              <a:rPr lang="en-US" sz="1800" dirty="0">
                <a:latin typeface="Tahoma" charset="0"/>
                <a:ea typeface="MS PGothic" charset="0"/>
                <a:cs typeface="MS PGothic" charset="0"/>
              </a:rPr>
              <a:t>Usually indexed by Google</a:t>
            </a:r>
          </a:p>
        </p:txBody>
      </p:sp>
      <p:pic>
        <p:nvPicPr>
          <p:cNvPr id="121859" name="Picture 3"/>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70425" y="4549775"/>
            <a:ext cx="4395788" cy="773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1860" name="Picture 4"/>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4960938" y="2057400"/>
            <a:ext cx="3763962"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1861" name="Rounded Rectangle 6"/>
          <p:cNvSpPr>
            <a:spLocks noChangeArrowheads="1"/>
          </p:cNvSpPr>
          <p:nvPr/>
        </p:nvSpPr>
        <p:spPr bwMode="auto">
          <a:xfrm>
            <a:off x="4876800" y="3200400"/>
            <a:ext cx="2514600" cy="381000"/>
          </a:xfrm>
          <a:prstGeom prst="roundRect">
            <a:avLst>
              <a:gd name="adj" fmla="val 16667"/>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dirty="0"/>
          </a:p>
        </p:txBody>
      </p:sp>
      <p:sp>
        <p:nvSpPr>
          <p:cNvPr id="121862" name="Rounded Rectangle 6"/>
          <p:cNvSpPr>
            <a:spLocks noChangeArrowheads="1"/>
          </p:cNvSpPr>
          <p:nvPr/>
        </p:nvSpPr>
        <p:spPr bwMode="auto">
          <a:xfrm>
            <a:off x="4800600" y="4724400"/>
            <a:ext cx="3886200" cy="381000"/>
          </a:xfrm>
          <a:prstGeom prst="roundRect">
            <a:avLst>
              <a:gd name="adj" fmla="val 16667"/>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dirty="0"/>
          </a:p>
        </p:txBody>
      </p:sp>
      <p:sp>
        <p:nvSpPr>
          <p:cNvPr id="121863" name="TextBox 3"/>
          <p:cNvSpPr txBox="1">
            <a:spLocks noChangeArrowheads="1"/>
          </p:cNvSpPr>
          <p:nvPr/>
        </p:nvSpPr>
        <p:spPr bwMode="gray">
          <a:xfrm>
            <a:off x="6008688" y="5486400"/>
            <a:ext cx="1371600" cy="73818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400" dirty="0">
                <a:cs typeface="Times New Roman" charset="0"/>
              </a:rPr>
              <a:t>Running a query with the input</a:t>
            </a:r>
          </a:p>
        </p:txBody>
      </p:sp>
      <p:sp>
        <p:nvSpPr>
          <p:cNvPr id="121864" name="Left Arrow 4"/>
          <p:cNvSpPr>
            <a:spLocks noChangeArrowheads="1"/>
          </p:cNvSpPr>
          <p:nvPr/>
        </p:nvSpPr>
        <p:spPr bwMode="auto">
          <a:xfrm rot="1514782">
            <a:off x="7410450" y="3406775"/>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dirty="0"/>
          </a:p>
        </p:txBody>
      </p:sp>
      <p:sp>
        <p:nvSpPr>
          <p:cNvPr id="121865" name="TextBox 3"/>
          <p:cNvSpPr txBox="1">
            <a:spLocks noChangeArrowheads="1"/>
          </p:cNvSpPr>
          <p:nvPr/>
        </p:nvSpPr>
        <p:spPr bwMode="gray">
          <a:xfrm>
            <a:off x="7523163" y="3911600"/>
            <a:ext cx="1219200" cy="64611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400" dirty="0">
                <a:cs typeface="Times New Roman" charset="0"/>
              </a:rPr>
              <a:t>Accepting user input without filtering</a:t>
            </a:r>
          </a:p>
        </p:txBody>
      </p:sp>
      <p:sp>
        <p:nvSpPr>
          <p:cNvPr id="121866" name="Left Arrow 4"/>
          <p:cNvSpPr>
            <a:spLocks noChangeArrowheads="1"/>
          </p:cNvSpPr>
          <p:nvPr/>
        </p:nvSpPr>
        <p:spPr bwMode="auto">
          <a:xfrm rot="3468479">
            <a:off x="6899275" y="5133975"/>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dirty="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noChangeArrowheads="1"/>
          </p:cNvSpPr>
          <p:nvPr>
            <p:ph type="title"/>
          </p:nvPr>
        </p:nvSpPr>
        <p:spPr/>
        <p:txBody>
          <a:bodyPr/>
          <a:lstStyle/>
          <a:p>
            <a:r>
              <a:rPr lang="en-US" dirty="0">
                <a:latin typeface="Tahoma" charset="0"/>
                <a:ea typeface="MS PGothic" charset="0"/>
              </a:rPr>
              <a:t>Google Groups</a:t>
            </a:r>
          </a:p>
        </p:txBody>
      </p:sp>
      <p:sp>
        <p:nvSpPr>
          <p:cNvPr id="123906" name="Rectangle 3"/>
          <p:cNvSpPr>
            <a:spLocks noGrp="1" noChangeArrowheads="1"/>
          </p:cNvSpPr>
          <p:nvPr>
            <p:ph idx="1"/>
          </p:nvPr>
        </p:nvSpPr>
        <p:spPr>
          <a:xfrm>
            <a:off x="685800" y="1327673"/>
            <a:ext cx="7772400" cy="4448175"/>
          </a:xfrm>
        </p:spPr>
        <p:txBody>
          <a:bodyPr/>
          <a:lstStyle/>
          <a:p>
            <a:r>
              <a:rPr lang="en-US" sz="2800" dirty="0">
                <a:latin typeface="Tahoma" charset="0"/>
                <a:ea typeface="MS PGothic" charset="0"/>
                <a:cs typeface="MS PGothic" charset="0"/>
              </a:rPr>
              <a:t>Google maintains a huge archive of thousands of newsgroups at groups.google.com</a:t>
            </a:r>
          </a:p>
          <a:p>
            <a:r>
              <a:rPr lang="en-US" sz="2800" dirty="0">
                <a:latin typeface="Tahoma" charset="0"/>
                <a:ea typeface="MS PGothic" charset="0"/>
                <a:cs typeface="MS PGothic" charset="0"/>
              </a:rPr>
              <a:t>Searches here use the same modifiers as general Google searches</a:t>
            </a:r>
          </a:p>
          <a:p>
            <a:r>
              <a:rPr lang="en-US" sz="2800" dirty="0">
                <a:latin typeface="Tahoma" charset="0"/>
                <a:ea typeface="MS PGothic" charset="0"/>
                <a:cs typeface="MS PGothic" charset="0"/>
              </a:rPr>
              <a:t>Additionally, Google Groups supports special groups-specific directives</a:t>
            </a:r>
          </a:p>
          <a:p>
            <a:pPr lvl="1"/>
            <a:r>
              <a:rPr lang="en-US" sz="2400" b="1" dirty="0" err="1">
                <a:latin typeface="Courier New" charset="0"/>
                <a:ea typeface="MS PGothic" charset="0"/>
                <a:cs typeface="MS PGothic" charset="0"/>
              </a:rPr>
              <a:t>author:kjohnson@secureideas.com</a:t>
            </a:r>
            <a:endParaRPr lang="en-US" sz="2400" b="1" dirty="0">
              <a:latin typeface="Courier New" charset="0"/>
              <a:ea typeface="MS PGothic" charset="0"/>
              <a:cs typeface="MS PGothic" charset="0"/>
            </a:endParaRPr>
          </a:p>
          <a:p>
            <a:pPr lvl="1"/>
            <a:r>
              <a:rPr lang="en-US" sz="2400" b="1" dirty="0">
                <a:latin typeface="Courier New" charset="0"/>
                <a:ea typeface="MS PGothic" charset="0"/>
                <a:cs typeface="MS PGothic" charset="0"/>
              </a:rPr>
              <a:t>author:@secureideas.net</a:t>
            </a:r>
          </a:p>
          <a:p>
            <a:pPr lvl="1"/>
            <a:r>
              <a:rPr lang="en-US" sz="2400" b="1" dirty="0">
                <a:latin typeface="Courier New" charset="0"/>
                <a:ea typeface="MS PGothic" charset="0"/>
                <a:cs typeface="MS PGothic" charset="0"/>
              </a:rPr>
              <a:t>insubject:"Problems with my code"</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noChangeArrowheads="1"/>
          </p:cNvSpPr>
          <p:nvPr>
            <p:ph type="title"/>
          </p:nvPr>
        </p:nvSpPr>
        <p:spPr/>
        <p:txBody>
          <a:bodyPr/>
          <a:lstStyle/>
          <a:p>
            <a:r>
              <a:rPr lang="en-US" dirty="0">
                <a:latin typeface="Tahoma" charset="0"/>
                <a:ea typeface="MS PGothic" charset="0"/>
              </a:rPr>
              <a:t>Social Networks</a:t>
            </a:r>
          </a:p>
        </p:txBody>
      </p:sp>
      <p:sp>
        <p:nvSpPr>
          <p:cNvPr id="125954" name="Rectangle 3"/>
          <p:cNvSpPr>
            <a:spLocks noGrp="1" noChangeArrowheads="1"/>
          </p:cNvSpPr>
          <p:nvPr>
            <p:ph idx="1"/>
          </p:nvPr>
        </p:nvSpPr>
        <p:spPr>
          <a:xfrm>
            <a:off x="185738" y="1676400"/>
            <a:ext cx="4724400" cy="4321175"/>
          </a:xfrm>
        </p:spPr>
        <p:txBody>
          <a:bodyPr/>
          <a:lstStyle/>
          <a:p>
            <a:pPr>
              <a:lnSpc>
                <a:spcPct val="90000"/>
              </a:lnSpc>
            </a:pPr>
            <a:r>
              <a:rPr lang="en-US" sz="2000" dirty="0">
                <a:latin typeface="Tahoma" charset="0"/>
                <a:ea typeface="MS PGothic" charset="0"/>
                <a:cs typeface="MS PGothic" charset="0"/>
              </a:rPr>
              <a:t>Social networks are one of the more popular destinations on the web</a:t>
            </a:r>
          </a:p>
          <a:p>
            <a:pPr>
              <a:lnSpc>
                <a:spcPct val="90000"/>
              </a:lnSpc>
            </a:pPr>
            <a:r>
              <a:rPr lang="en-US" sz="2000" dirty="0">
                <a:latin typeface="Tahoma" charset="0"/>
                <a:ea typeface="MS PGothic" charset="0"/>
                <a:cs typeface="MS PGothic" charset="0"/>
              </a:rPr>
              <a:t>Many sites allow for searching based on company name</a:t>
            </a:r>
          </a:p>
          <a:p>
            <a:pPr lvl="1">
              <a:lnSpc>
                <a:spcPct val="90000"/>
              </a:lnSpc>
            </a:pPr>
            <a:r>
              <a:rPr lang="en-US" sz="1600" dirty="0">
                <a:latin typeface="Tahoma" charset="0"/>
                <a:ea typeface="MS PGothic" charset="0"/>
                <a:cs typeface="MS PGothic" charset="0"/>
              </a:rPr>
              <a:t>Some even have groups created by employees</a:t>
            </a:r>
          </a:p>
          <a:p>
            <a:pPr>
              <a:lnSpc>
                <a:spcPct val="90000"/>
              </a:lnSpc>
            </a:pPr>
            <a:r>
              <a:rPr lang="en-US" sz="2000" dirty="0">
                <a:latin typeface="Tahoma" charset="0"/>
                <a:ea typeface="MS PGothic" charset="0"/>
                <a:cs typeface="MS PGothic" charset="0"/>
              </a:rPr>
              <a:t>Lots of information is disclosed on these sites</a:t>
            </a:r>
          </a:p>
          <a:p>
            <a:pPr lvl="1">
              <a:lnSpc>
                <a:spcPct val="90000"/>
              </a:lnSpc>
            </a:pPr>
            <a:r>
              <a:rPr lang="en-US" sz="1600" dirty="0">
                <a:latin typeface="Tahoma" charset="0"/>
                <a:ea typeface="MS PGothic" charset="0"/>
                <a:cs typeface="MS PGothic" charset="0"/>
              </a:rPr>
              <a:t>Personal data for social engineering attacks</a:t>
            </a:r>
          </a:p>
          <a:p>
            <a:pPr lvl="1">
              <a:lnSpc>
                <a:spcPct val="90000"/>
              </a:lnSpc>
            </a:pPr>
            <a:r>
              <a:rPr lang="en-US" sz="1600" dirty="0">
                <a:latin typeface="Tahoma" charset="0"/>
                <a:ea typeface="MS PGothic" charset="0"/>
                <a:cs typeface="MS PGothic" charset="0"/>
              </a:rPr>
              <a:t>Answers to password reset questions</a:t>
            </a:r>
          </a:p>
          <a:p>
            <a:pPr lvl="1">
              <a:lnSpc>
                <a:spcPct val="90000"/>
              </a:lnSpc>
            </a:pPr>
            <a:r>
              <a:rPr lang="en-US" sz="1600" dirty="0">
                <a:latin typeface="Tahoma" charset="0"/>
                <a:ea typeface="MS PGothic" charset="0"/>
                <a:cs typeface="MS PGothic" charset="0"/>
              </a:rPr>
              <a:t>Data regarding technologies used by the target</a:t>
            </a:r>
          </a:p>
          <a:p>
            <a:pPr>
              <a:lnSpc>
                <a:spcPct val="90000"/>
              </a:lnSpc>
            </a:pPr>
            <a:r>
              <a:rPr lang="en-US" sz="2000" dirty="0">
                <a:latin typeface="Tahoma" charset="0"/>
                <a:ea typeface="MS PGothic" charset="0"/>
                <a:cs typeface="MS PGothic" charset="0"/>
              </a:rPr>
              <a:t>Recommend investigating Facebook, LinkedIn, Twitter, MySpace</a:t>
            </a:r>
          </a:p>
        </p:txBody>
      </p:sp>
      <p:pic>
        <p:nvPicPr>
          <p:cNvPr id="125955" name="Picture 3"/>
          <p:cNvPicPr>
            <a:picLocks noChangeAspect="1"/>
          </p:cNvPicPr>
          <p:nvPr/>
        </p:nvPicPr>
        <p:blipFill>
          <a:blip r:embed="rId3" cstate="print">
            <a:lum bright="-12000" contrast="8000"/>
            <a:extLst>
              <a:ext uri="{28A0092B-C50C-407E-A947-70E740481C1C}">
                <a14:useLocalDpi xmlns:a14="http://schemas.microsoft.com/office/drawing/2010/main"/>
              </a:ext>
            </a:extLst>
          </a:blip>
          <a:srcRect/>
          <a:stretch>
            <a:fillRect/>
          </a:stretch>
        </p:blipFill>
        <p:spPr bwMode="auto">
          <a:xfrm>
            <a:off x="4895850" y="1752600"/>
            <a:ext cx="4006850" cy="137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5957" name="Picture 6"/>
          <p:cNvPicPr>
            <a:picLocks noChangeAspect="1"/>
          </p:cNvPicPr>
          <p:nvPr/>
        </p:nvPicPr>
        <p:blipFill>
          <a:blip r:embed="rId4" cstate="print">
            <a:lum bright="-12000" contrast="8000"/>
            <a:extLst>
              <a:ext uri="{28A0092B-C50C-407E-A947-70E740481C1C}">
                <a14:useLocalDpi xmlns:a14="http://schemas.microsoft.com/office/drawing/2010/main"/>
              </a:ext>
            </a:extLst>
          </a:blip>
          <a:srcRect/>
          <a:stretch>
            <a:fillRect/>
          </a:stretch>
        </p:blipFill>
        <p:spPr bwMode="auto">
          <a:xfrm>
            <a:off x="5524500" y="3084513"/>
            <a:ext cx="2192338"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48232" y="4080911"/>
            <a:ext cx="2614025" cy="2258111"/>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itle 1"/>
          <p:cNvSpPr>
            <a:spLocks noGrp="1"/>
          </p:cNvSpPr>
          <p:nvPr>
            <p:ph type="title"/>
          </p:nvPr>
        </p:nvSpPr>
        <p:spPr>
          <a:xfrm>
            <a:off x="228600" y="140970"/>
            <a:ext cx="8686800" cy="1143000"/>
          </a:xfrm>
        </p:spPr>
        <p:txBody>
          <a:bodyPr/>
          <a:lstStyle/>
          <a:p>
            <a:r>
              <a:rPr lang="en-US" dirty="0">
                <a:latin typeface="Tahoma" charset="0"/>
                <a:ea typeface="MS PGothic" charset="0"/>
              </a:rPr>
              <a:t>Automated Social Network Parsing</a:t>
            </a:r>
          </a:p>
        </p:txBody>
      </p:sp>
      <p:sp>
        <p:nvSpPr>
          <p:cNvPr id="128002" name="Content Placeholder 2"/>
          <p:cNvSpPr>
            <a:spLocks noGrp="1"/>
          </p:cNvSpPr>
          <p:nvPr>
            <p:ph idx="1"/>
          </p:nvPr>
        </p:nvSpPr>
        <p:spPr/>
        <p:txBody>
          <a:bodyPr/>
          <a:lstStyle/>
          <a:p>
            <a:r>
              <a:rPr lang="en-US" sz="2400" dirty="0">
                <a:latin typeface="Tahoma" charset="0"/>
                <a:ea typeface="MS PGothic" charset="0"/>
                <a:cs typeface="MS PGothic" charset="0"/>
              </a:rPr>
              <a:t>Let's try out a tool  that finds target data in social networks</a:t>
            </a:r>
          </a:p>
          <a:p>
            <a:r>
              <a:rPr lang="en-US" sz="2400" dirty="0">
                <a:latin typeface="Tahoma" charset="0"/>
                <a:ea typeface="MS PGothic" charset="0"/>
                <a:cs typeface="MS PGothic" charset="0"/>
              </a:rPr>
              <a:t>Jason Wood created the Reconnoiter to pull data from LinkedIn</a:t>
            </a:r>
          </a:p>
          <a:p>
            <a:pPr lvl="1"/>
            <a:r>
              <a:rPr lang="en-US" sz="2000" dirty="0">
                <a:latin typeface="Tahoma" charset="0"/>
                <a:ea typeface="MS PGothic" charset="0"/>
                <a:cs typeface="MS PGothic" charset="0"/>
              </a:rPr>
              <a:t>Uses the names in LinkedIn profiles from target employees to generate potential login names</a:t>
            </a:r>
          </a:p>
          <a:p>
            <a:pPr lvl="1"/>
            <a:r>
              <a:rPr lang="en-US" sz="2000" dirty="0">
                <a:latin typeface="Tahoma" charset="0"/>
                <a:ea typeface="MS PGothic" charset="0"/>
                <a:cs typeface="MS PGothic" charset="0"/>
              </a:rPr>
              <a:t>Also collects URLs to </a:t>
            </a:r>
            <a:r>
              <a:rPr lang="en-US" sz="2000" dirty="0" err="1">
                <a:latin typeface="Tahoma" charset="0"/>
                <a:ea typeface="MS PGothic" charset="0"/>
                <a:cs typeface="MS PGothic" charset="0"/>
              </a:rPr>
              <a:t>Linkedin</a:t>
            </a:r>
            <a:r>
              <a:rPr lang="en-US" sz="2000" dirty="0">
                <a:latin typeface="Tahoma" charset="0"/>
                <a:ea typeface="MS PGothic" charset="0"/>
                <a:cs typeface="MS PGothic" charset="0"/>
              </a:rPr>
              <a:t> profiles for targeted organizations</a:t>
            </a:r>
          </a:p>
          <a:p>
            <a:pPr lvl="1"/>
            <a:r>
              <a:rPr lang="en-US" sz="2000" dirty="0">
                <a:latin typeface="Tahoma" charset="0"/>
                <a:ea typeface="MS PGothic" charset="0"/>
                <a:cs typeface="MS PGothic" charset="0"/>
              </a:rPr>
              <a:t>Available at http://sourceforge.net/projects/reconnoiter/</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041"/>
          <p:cNvSpPr>
            <a:spLocks noGrp="1" noChangeArrowheads="1"/>
          </p:cNvSpPr>
          <p:nvPr>
            <p:ph type="title"/>
          </p:nvPr>
        </p:nvSpPr>
        <p:spPr>
          <a:noFill/>
        </p:spPr>
        <p:txBody>
          <a:bodyPr/>
          <a:lstStyle/>
          <a:p>
            <a:pPr algn="l"/>
            <a:r>
              <a:rPr lang="en-US" dirty="0">
                <a:latin typeface="Tahoma" charset="0"/>
                <a:ea typeface="MS PGothic" charset="0"/>
              </a:rPr>
              <a:t>Course Roadmap</a:t>
            </a:r>
          </a:p>
        </p:txBody>
      </p:sp>
      <p:sp>
        <p:nvSpPr>
          <p:cNvPr id="6" name="Rectangle 1042"/>
          <p:cNvSpPr>
            <a:spLocks noChangeArrowheads="1"/>
          </p:cNvSpPr>
          <p:nvPr/>
        </p:nvSpPr>
        <p:spPr bwMode="auto">
          <a:xfrm>
            <a:off x="152400" y="1905000"/>
            <a:ext cx="8458200" cy="4114800"/>
          </a:xfrm>
          <a:prstGeom prst="rect">
            <a:avLst/>
          </a:prstGeom>
          <a:noFill/>
          <a:ln w="9525">
            <a:noFill/>
            <a:miter lim="800000"/>
            <a:headEnd/>
            <a:tailEnd/>
          </a:ln>
          <a:effectLst/>
        </p:spPr>
        <p:txBody>
          <a:bodyPr/>
          <a:lstStyle/>
          <a:p>
            <a:pPr marL="342900" indent="-342900">
              <a:buFontTx/>
              <a:buChar char="•"/>
              <a:defRPr/>
            </a:pPr>
            <a:r>
              <a:rPr lang="en-US" sz="3200" dirty="0">
                <a:effectLst>
                  <a:outerShdw blurRad="38100" dist="38100" dir="2700000" algn="tl">
                    <a:srgbClr val="C0C0C0"/>
                  </a:outerShdw>
                </a:effectLst>
                <a:latin typeface="Tahoma" pitchFamily="34" charset="0"/>
                <a:ea typeface="ＭＳ Ｐゴシック" pitchFamily="34" charset="-128"/>
                <a:cs typeface="+mn-cs"/>
              </a:rPr>
              <a:t>Attacker's View, </a:t>
            </a:r>
            <a:br>
              <a:rPr lang="en-US" sz="3200" dirty="0">
                <a:effectLst>
                  <a:outerShdw blurRad="38100" dist="38100" dir="2700000" algn="tl">
                    <a:srgbClr val="C0C0C0"/>
                  </a:outerShdw>
                </a:effectLst>
                <a:latin typeface="Tahoma" pitchFamily="34" charset="0"/>
                <a:ea typeface="ＭＳ Ｐゴシック" pitchFamily="34" charset="-128"/>
                <a:cs typeface="+mn-cs"/>
              </a:rPr>
            </a:br>
            <a:r>
              <a:rPr lang="en-US" sz="3200" dirty="0">
                <a:effectLst>
                  <a:outerShdw blurRad="38100" dist="38100" dir="2700000" algn="tl">
                    <a:srgbClr val="C0C0C0"/>
                  </a:outerShdw>
                </a:effectLst>
                <a:latin typeface="Tahoma" pitchFamily="34" charset="0"/>
                <a:ea typeface="ＭＳ Ｐゴシック" pitchFamily="34" charset="-128"/>
                <a:cs typeface="+mn-cs"/>
              </a:rPr>
              <a:t>Pen-Testing &amp; Scoping</a:t>
            </a:r>
          </a:p>
          <a:p>
            <a:pPr marL="342900" indent="-342900">
              <a:buFontTx/>
              <a:buChar char="•"/>
              <a:defRPr/>
            </a:pPr>
            <a:r>
              <a:rPr lang="en-US" sz="3200" b="1" i="1" u="sng" dirty="0">
                <a:solidFill>
                  <a:srgbClr val="FF0000"/>
                </a:solidFill>
                <a:latin typeface="Tahoma" pitchFamily="34" charset="0"/>
                <a:ea typeface="ＭＳ Ｐゴシック" pitchFamily="34" charset="-128"/>
                <a:cs typeface="+mn-cs"/>
              </a:rPr>
              <a:t>Recon &amp; Mapping</a:t>
            </a:r>
          </a:p>
          <a:p>
            <a:pPr marL="342900" indent="-342900">
              <a:buFontTx/>
              <a:buChar char="•"/>
              <a:defRPr/>
            </a:pPr>
            <a:r>
              <a:rPr lang="en-US" sz="3200" dirty="0">
                <a:latin typeface="Tahoma" pitchFamily="34" charset="0"/>
                <a:ea typeface="ＭＳ Ｐゴシック" pitchFamily="34" charset="-128"/>
                <a:cs typeface="+mn-cs"/>
              </a:rPr>
              <a:t>Application Discovery</a:t>
            </a:r>
          </a:p>
          <a:p>
            <a:pPr marL="342900" indent="-342900">
              <a:buFontTx/>
              <a:buChar char="•"/>
              <a:defRPr/>
            </a:pPr>
            <a:r>
              <a:rPr lang="en-US" sz="3200" dirty="0">
                <a:latin typeface="Tahoma" pitchFamily="34" charset="0"/>
                <a:ea typeface="ＭＳ Ｐゴシック" pitchFamily="34" charset="-128"/>
                <a:cs typeface="+mn-cs"/>
              </a:rPr>
              <a:t>Application Discovery Cont.</a:t>
            </a:r>
          </a:p>
          <a:p>
            <a:pPr marL="342900" indent="-342900">
              <a:buFontTx/>
              <a:buChar char="•"/>
              <a:defRPr/>
            </a:pPr>
            <a:r>
              <a:rPr lang="en-US" sz="3200" dirty="0">
                <a:latin typeface="Tahoma" pitchFamily="34" charset="0"/>
                <a:ea typeface="ＭＳ Ｐゴシック" pitchFamily="34" charset="-128"/>
                <a:cs typeface="+mn-cs"/>
              </a:rPr>
              <a:t>Exploitation</a:t>
            </a:r>
          </a:p>
          <a:p>
            <a:pPr marL="342900" indent="-342900">
              <a:buFontTx/>
              <a:buChar char="•"/>
              <a:defRPr/>
            </a:pPr>
            <a:r>
              <a:rPr lang="en-US" sz="3200" dirty="0">
                <a:latin typeface="Tahoma" pitchFamily="34" charset="0"/>
                <a:ea typeface="ＭＳ Ｐゴシック" pitchFamily="34" charset="-128"/>
                <a:cs typeface="+mn-cs"/>
              </a:rPr>
              <a:t>Capture the Flag</a:t>
            </a:r>
            <a:endParaRPr lang="en-US" dirty="0">
              <a:latin typeface="Tahoma" pitchFamily="34" charset="0"/>
              <a:ea typeface="ＭＳ Ｐゴシック" pitchFamily="34" charset="-128"/>
              <a:cs typeface="+mn-cs"/>
            </a:endParaRPr>
          </a:p>
        </p:txBody>
      </p:sp>
      <p:sp>
        <p:nvSpPr>
          <p:cNvPr id="48131" name="Freeform 1044"/>
          <p:cNvSpPr>
            <a:spLocks/>
          </p:cNvSpPr>
          <p:nvPr/>
        </p:nvSpPr>
        <p:spPr bwMode="blackWhite">
          <a:xfrm>
            <a:off x="4249738" y="412750"/>
            <a:ext cx="1524000" cy="5791200"/>
          </a:xfrm>
          <a:custGeom>
            <a:avLst/>
            <a:gdLst>
              <a:gd name="T0" fmla="*/ 0 w 808"/>
              <a:gd name="T1" fmla="*/ 2147483647 h 3984"/>
              <a:gd name="T2" fmla="*/ 2147483647 w 808"/>
              <a:gd name="T3" fmla="*/ 0 h 3984"/>
              <a:gd name="T4" fmla="*/ 2147483647 w 808"/>
              <a:gd name="T5" fmla="*/ 2147483647 h 3984"/>
              <a:gd name="T6" fmla="*/ 0 w 808"/>
              <a:gd name="T7" fmla="*/ 2147483647 h 3984"/>
              <a:gd name="T8" fmla="*/ 0 60000 65536"/>
              <a:gd name="T9" fmla="*/ 0 60000 65536"/>
              <a:gd name="T10" fmla="*/ 0 60000 65536"/>
              <a:gd name="T11" fmla="*/ 0 60000 65536"/>
              <a:gd name="T12" fmla="*/ 0 w 808"/>
              <a:gd name="T13" fmla="*/ 0 h 3984"/>
              <a:gd name="T14" fmla="*/ 808 w 808"/>
              <a:gd name="T15" fmla="*/ 3984 h 3984"/>
            </a:gdLst>
            <a:ahLst/>
            <a:cxnLst>
              <a:cxn ang="T8">
                <a:pos x="T0" y="T1"/>
              </a:cxn>
              <a:cxn ang="T9">
                <a:pos x="T2" y="T3"/>
              </a:cxn>
              <a:cxn ang="T10">
                <a:pos x="T4" y="T5"/>
              </a:cxn>
              <a:cxn ang="T11">
                <a:pos x="T6" y="T7"/>
              </a:cxn>
            </a:cxnLst>
            <a:rect l="T12" t="T13" r="T14" b="T15"/>
            <a:pathLst>
              <a:path w="808" h="3984">
                <a:moveTo>
                  <a:pt x="0" y="1972"/>
                </a:moveTo>
                <a:lnTo>
                  <a:pt x="808" y="0"/>
                </a:lnTo>
                <a:lnTo>
                  <a:pt x="808" y="3984"/>
                </a:lnTo>
                <a:lnTo>
                  <a:pt x="0" y="1972"/>
                </a:lnTo>
                <a:close/>
              </a:path>
            </a:pathLst>
          </a:custGeom>
          <a:solidFill>
            <a:srgbClr val="99CCFF">
              <a:alpha val="50195"/>
            </a:srgbClr>
          </a:solidFill>
          <a:ln w="12700">
            <a:solidFill>
              <a:schemeClr val="tx1"/>
            </a:solidFill>
            <a:round/>
            <a:headEnd type="none" w="sm" len="sm"/>
            <a:tailEnd type="none" w="sm" len="sm"/>
          </a:ln>
        </p:spPr>
        <p:txBody>
          <a:bodyPr/>
          <a:lstStyle/>
          <a:p>
            <a:endParaRPr lang="en-US" dirty="0"/>
          </a:p>
        </p:txBody>
      </p:sp>
      <p:sp>
        <p:nvSpPr>
          <p:cNvPr id="10" name="Rectangle 1043"/>
          <p:cNvSpPr>
            <a:spLocks noChangeArrowheads="1"/>
          </p:cNvSpPr>
          <p:nvPr/>
        </p:nvSpPr>
        <p:spPr bwMode="auto">
          <a:xfrm>
            <a:off x="5773738" y="412750"/>
            <a:ext cx="3276600" cy="5791200"/>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b="1" i="1"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 </a:t>
            </a:r>
            <a:r>
              <a:rPr lang="en-US" sz="1400" b="1" i="1" u="sng"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Reconnaissance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ＭＳ Ｐゴシック"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Mapping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Port Scanning, OS Finger-</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SSL Support</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Testing SSL</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Nikto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Web Spidering with </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wget, ZAP, and Burp</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Spidering Results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Linked Servers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Sniffing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Session Analysis</a:t>
            </a:r>
          </a:p>
        </p:txBody>
      </p:sp>
      <p:sp>
        <p:nvSpPr>
          <p:cNvPr id="7" name="Rectangle 1043"/>
          <p:cNvSpPr>
            <a:spLocks noChangeArrowheads="1"/>
          </p:cNvSpPr>
          <p:nvPr/>
        </p:nvSpPr>
        <p:spPr bwMode="auto">
          <a:xfrm>
            <a:off x="5773738" y="276753"/>
            <a:ext cx="3276600" cy="6011862"/>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b="1" i="1" u="sng" dirty="0">
                <a:solidFill>
                  <a:srgbClr val="FF0000"/>
                </a:solidFill>
                <a:latin typeface="Tahoma" pitchFamily="34" charset="0"/>
                <a:ea typeface="MS PGothic" pitchFamily="34" charset="-128"/>
                <a:cs typeface="+mn-cs"/>
              </a:rPr>
              <a:t>Reconnaissance</a:t>
            </a:r>
          </a:p>
          <a:p>
            <a:pPr>
              <a:spcBef>
                <a:spcPts val="200"/>
              </a:spcBef>
              <a:buFont typeface="Arial" pitchFamily="34" charset="0"/>
              <a:buChar char="•"/>
              <a:defRPr/>
            </a:pPr>
            <a:r>
              <a:rPr lang="en-US" sz="1400" dirty="0">
                <a:latin typeface="Tahoma" pitchFamily="34" charset="0"/>
                <a:ea typeface="MS PGothic"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MS PGothic"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MS PGothic"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MS PGothic" pitchFamily="34" charset="-128"/>
                <a:cs typeface="+mn-cs"/>
              </a:rPr>
              <a:t> Mapping</a:t>
            </a:r>
          </a:p>
          <a:p>
            <a:pPr>
              <a:spcBef>
                <a:spcPts val="200"/>
              </a:spcBef>
              <a:buFont typeface="Arial" pitchFamily="34" charset="0"/>
              <a:buChar char="•"/>
              <a:defRPr/>
            </a:pPr>
            <a:r>
              <a:rPr lang="en-US" sz="1400" dirty="0">
                <a:latin typeface="Tahoma" pitchFamily="34" charset="0"/>
                <a:ea typeface="MS PGothic" pitchFamily="34" charset="-128"/>
                <a:cs typeface="+mn-cs"/>
              </a:rPr>
              <a:t> Port Scanning, OS Finger-</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MS PGothic"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MS PGothic" pitchFamily="34" charset="-128"/>
                <a:cs typeface="+mn-cs"/>
              </a:rPr>
              <a:t> Analyzing HTTPS Support</a:t>
            </a:r>
          </a:p>
          <a:p>
            <a:pPr>
              <a:spcBef>
                <a:spcPts val="200"/>
              </a:spcBef>
              <a:buFont typeface="Arial" pitchFamily="34" charset="0"/>
              <a:buChar char="•"/>
              <a:defRPr/>
            </a:pPr>
            <a:r>
              <a:rPr lang="en-US" sz="1400" dirty="0">
                <a:latin typeface="Tahoma" pitchFamily="34" charset="0"/>
                <a:ea typeface="MS PGothic" pitchFamily="34" charset="-128"/>
                <a:cs typeface="+mn-cs"/>
              </a:rPr>
              <a:t> Exercise: Testing HTTPS</a:t>
            </a:r>
          </a:p>
          <a:p>
            <a:pPr>
              <a:spcBef>
                <a:spcPts val="200"/>
              </a:spcBef>
              <a:buFont typeface="Arial" pitchFamily="34" charset="0"/>
              <a:buChar char="•"/>
              <a:defRPr/>
            </a:pPr>
            <a:r>
              <a:rPr lang="en-US" sz="1400" dirty="0">
                <a:latin typeface="Tahoma" pitchFamily="34" charset="0"/>
                <a:ea typeface="MS PGothic"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MS PGothic"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MS PGothic" pitchFamily="34" charset="-128"/>
                <a:cs typeface="+mn-cs"/>
              </a:rPr>
              <a:t> Exercise: Nikto</a:t>
            </a:r>
          </a:p>
          <a:p>
            <a:pPr>
              <a:spcBef>
                <a:spcPts val="200"/>
              </a:spcBef>
              <a:buFont typeface="Arial" pitchFamily="34" charset="0"/>
              <a:buChar char="•"/>
              <a:defRPr/>
            </a:pPr>
            <a:r>
              <a:rPr lang="en-US" sz="1400" dirty="0">
                <a:latin typeface="Tahoma" pitchFamily="34" charset="0"/>
                <a:ea typeface="MS PGothic"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MS PGothic" pitchFamily="34" charset="-128"/>
                <a:cs typeface="+mn-cs"/>
              </a:rPr>
              <a:t> Exercise: Web Spidering with </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wget, ZAP, and Burp</a:t>
            </a:r>
          </a:p>
          <a:p>
            <a:pPr>
              <a:spcBef>
                <a:spcPts val="200"/>
              </a:spcBef>
              <a:buFont typeface="Arial" pitchFamily="34" charset="0"/>
              <a:buChar char="•"/>
              <a:defRPr/>
            </a:pPr>
            <a:r>
              <a:rPr lang="en-US" sz="1400" dirty="0">
                <a:latin typeface="Tahoma" pitchFamily="34" charset="0"/>
                <a:ea typeface="MS PGothic" pitchFamily="34" charset="-128"/>
                <a:cs typeface="+mn-cs"/>
              </a:rPr>
              <a:t> Analyzing Spidering Results</a:t>
            </a:r>
          </a:p>
          <a:p>
            <a:pPr>
              <a:spcBef>
                <a:spcPts val="200"/>
              </a:spcBef>
              <a:buFont typeface="Arial" pitchFamily="34" charset="0"/>
              <a:buChar char="•"/>
              <a:defRPr/>
            </a:pPr>
            <a:r>
              <a:rPr lang="en-US" sz="1400" dirty="0">
                <a:latin typeface="Tahoma" pitchFamily="34" charset="0"/>
                <a:ea typeface="MS PGothic"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MS PGothic"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MS PGothic"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Session Analysis</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46100" y="1593041"/>
            <a:ext cx="6946900" cy="2797340"/>
          </a:xfrm>
          <a:prstGeom prst="rect">
            <a:avLst/>
          </a:prstGeom>
        </p:spPr>
      </p:pic>
      <p:sp>
        <p:nvSpPr>
          <p:cNvPr id="130049" name="Title 1"/>
          <p:cNvSpPr>
            <a:spLocks noGrp="1"/>
          </p:cNvSpPr>
          <p:nvPr>
            <p:ph type="title"/>
          </p:nvPr>
        </p:nvSpPr>
        <p:spPr>
          <a:xfrm>
            <a:off x="685800" y="165735"/>
            <a:ext cx="7772400" cy="1143000"/>
          </a:xfrm>
        </p:spPr>
        <p:txBody>
          <a:bodyPr/>
          <a:lstStyle/>
          <a:p>
            <a:r>
              <a:rPr lang="en-US" dirty="0">
                <a:latin typeface="Tahoma" charset="0"/>
                <a:ea typeface="MS PGothic" charset="0"/>
              </a:rPr>
              <a:t>Using the Scripts</a:t>
            </a:r>
          </a:p>
        </p:txBody>
      </p:sp>
      <p:sp>
        <p:nvSpPr>
          <p:cNvPr id="130053" name="Text Box 51"/>
          <p:cNvSpPr txBox="1">
            <a:spLocks noChangeArrowheads="1"/>
          </p:cNvSpPr>
          <p:nvPr/>
        </p:nvSpPr>
        <p:spPr bwMode="ltGray">
          <a:xfrm>
            <a:off x="6508750" y="2202641"/>
            <a:ext cx="1968500" cy="981075"/>
          </a:xfrm>
          <a:prstGeom prst="rect">
            <a:avLst/>
          </a:prstGeom>
          <a:solidFill>
            <a:srgbClr val="FFCC66"/>
          </a:solidFill>
          <a:ln w="12700">
            <a:solidFill>
              <a:schemeClr val="tx1"/>
            </a:solidFill>
            <a:miter lim="800000"/>
            <a:headEnd type="none" w="sm" len="sm"/>
            <a:tailEnd type="none" w="sm" len="sm"/>
          </a:ln>
        </p:spPr>
        <p:txBody>
          <a:bodyPr wrap="square">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r>
              <a:rPr lang="en-US" sz="1400" b="1" dirty="0"/>
              <a:t>Using the </a:t>
            </a:r>
            <a:r>
              <a:rPr lang="en-US" sz="1400" b="1" dirty="0" err="1"/>
              <a:t>Linkedin</a:t>
            </a:r>
            <a:r>
              <a:rPr lang="en-US" sz="1400" b="1" dirty="0"/>
              <a:t> profile harvester to collect Secure Ideas profiles</a:t>
            </a:r>
          </a:p>
        </p:txBody>
      </p:sp>
      <p:sp>
        <p:nvSpPr>
          <p:cNvPr id="23" name="Text Box 51"/>
          <p:cNvSpPr txBox="1">
            <a:spLocks noChangeArrowheads="1"/>
          </p:cNvSpPr>
          <p:nvPr/>
        </p:nvSpPr>
        <p:spPr bwMode="ltGray">
          <a:xfrm>
            <a:off x="3105150" y="4793441"/>
            <a:ext cx="1968500" cy="1384995"/>
          </a:xfrm>
          <a:prstGeom prst="rect">
            <a:avLst/>
          </a:prstGeom>
          <a:solidFill>
            <a:srgbClr val="FFCC66"/>
          </a:solidFill>
          <a:ln w="12700">
            <a:solidFill>
              <a:schemeClr val="tx1"/>
            </a:solidFill>
            <a:miter lim="800000"/>
            <a:headEnd type="none" w="sm" len="sm"/>
            <a:tailEnd type="none" w="sm" len="sm"/>
          </a:ln>
        </p:spPr>
        <p:txBody>
          <a:bodyPr wrap="square">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r>
              <a:rPr lang="en-US" sz="1400" b="1" dirty="0"/>
              <a:t>Keep in mind some false positive will happen:</a:t>
            </a:r>
          </a:p>
          <a:p>
            <a:endParaRPr lang="en-US" sz="1400" b="1" dirty="0"/>
          </a:p>
          <a:p>
            <a:r>
              <a:rPr lang="en-US" sz="1400" b="1" dirty="0"/>
              <a:t>John </a:t>
            </a:r>
            <a:r>
              <a:rPr lang="en-US" sz="1400" b="1" dirty="0" err="1"/>
              <a:t>Overbaugh</a:t>
            </a:r>
            <a:r>
              <a:rPr lang="en-US" sz="1400" b="1" dirty="0"/>
              <a:t> in this example</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theHarvester</a:t>
            </a:r>
            <a:endParaRPr lang="en-US" dirty="0"/>
          </a:p>
        </p:txBody>
      </p:sp>
      <p:sp>
        <p:nvSpPr>
          <p:cNvPr id="3" name="Content Placeholder 2"/>
          <p:cNvSpPr>
            <a:spLocks noGrp="1"/>
          </p:cNvSpPr>
          <p:nvPr>
            <p:ph idx="1"/>
          </p:nvPr>
        </p:nvSpPr>
        <p:spPr>
          <a:xfrm>
            <a:off x="228600" y="1578684"/>
            <a:ext cx="5071533" cy="4724400"/>
          </a:xfrm>
        </p:spPr>
        <p:txBody>
          <a:bodyPr/>
          <a:lstStyle/>
          <a:p>
            <a:r>
              <a:rPr lang="en-US" sz="2400" dirty="0" err="1"/>
              <a:t>theHarvester</a:t>
            </a:r>
            <a:r>
              <a:rPr lang="en-US" sz="2400" dirty="0"/>
              <a:t> gathers information from target domains via public information sources</a:t>
            </a:r>
          </a:p>
          <a:p>
            <a:pPr lvl="1"/>
            <a:r>
              <a:rPr lang="en-US" sz="2000" dirty="0"/>
              <a:t>Email addresses</a:t>
            </a:r>
          </a:p>
          <a:p>
            <a:pPr lvl="1"/>
            <a:r>
              <a:rPr lang="en-US" sz="2000" dirty="0"/>
              <a:t>IP addresses and domain names</a:t>
            </a:r>
          </a:p>
          <a:p>
            <a:pPr lvl="1"/>
            <a:r>
              <a:rPr lang="en-US" sz="2000" dirty="0"/>
              <a:t>Ports and banners</a:t>
            </a:r>
          </a:p>
          <a:p>
            <a:r>
              <a:rPr lang="en-US" sz="2400" dirty="0"/>
              <a:t>Uses search engines, PGP key servers and SHODAN</a:t>
            </a:r>
          </a:p>
          <a:p>
            <a:r>
              <a:rPr lang="en-US" sz="2400" dirty="0"/>
              <a:t>Written by Christian </a:t>
            </a:r>
            <a:r>
              <a:rPr lang="en-US" sz="2400" dirty="0" err="1"/>
              <a:t>Martorella</a:t>
            </a:r>
            <a:r>
              <a:rPr lang="en-US" sz="2400" dirty="0"/>
              <a:t> in Python</a:t>
            </a:r>
          </a:p>
        </p:txBody>
      </p:sp>
      <p:pic>
        <p:nvPicPr>
          <p:cNvPr id="4" name="Picture 3"/>
          <p:cNvPicPr>
            <a:picLocks noChangeAspect="1"/>
          </p:cNvPicPr>
          <p:nvPr/>
        </p:nvPicPr>
        <p:blipFill>
          <a:blip r:embed="rId3"/>
          <a:stretch>
            <a:fillRect/>
          </a:stretch>
        </p:blipFill>
        <p:spPr>
          <a:xfrm>
            <a:off x="5205899" y="1734073"/>
            <a:ext cx="3747601" cy="4006327"/>
          </a:xfrm>
          <a:prstGeom prst="rect">
            <a:avLst/>
          </a:prstGeom>
        </p:spPr>
      </p:pic>
    </p:spTree>
    <p:extLst>
      <p:ext uri="{BB962C8B-B14F-4D97-AF65-F5344CB8AC3E}">
        <p14:creationId xmlns:p14="http://schemas.microsoft.com/office/powerpoint/2010/main" val="3038176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p:cNvSpPr>
            <a:spLocks noGrp="1" noChangeArrowheads="1"/>
          </p:cNvSpPr>
          <p:nvPr>
            <p:ph type="title"/>
          </p:nvPr>
        </p:nvSpPr>
        <p:spPr/>
        <p:txBody>
          <a:bodyPr/>
          <a:lstStyle/>
          <a:p>
            <a:r>
              <a:rPr lang="en-US" dirty="0" err="1">
                <a:latin typeface="Tahoma" charset="0"/>
                <a:ea typeface="MS PGothic" charset="0"/>
              </a:rPr>
              <a:t>Maltego</a:t>
            </a:r>
            <a:endParaRPr lang="en-US" dirty="0">
              <a:latin typeface="Tahoma" charset="0"/>
              <a:ea typeface="MS PGothic" charset="0"/>
            </a:endParaRPr>
          </a:p>
        </p:txBody>
      </p:sp>
      <p:sp>
        <p:nvSpPr>
          <p:cNvPr id="132098" name="Rectangle 3"/>
          <p:cNvSpPr>
            <a:spLocks noGrp="1" noChangeArrowheads="1"/>
          </p:cNvSpPr>
          <p:nvPr>
            <p:ph idx="1"/>
          </p:nvPr>
        </p:nvSpPr>
        <p:spPr/>
        <p:txBody>
          <a:bodyPr/>
          <a:lstStyle/>
          <a:p>
            <a:pPr>
              <a:spcBef>
                <a:spcPct val="0"/>
              </a:spcBef>
            </a:pPr>
            <a:r>
              <a:rPr lang="en-US" sz="2400" dirty="0">
                <a:latin typeface="Tahoma" charset="0"/>
                <a:ea typeface="MS PGothic" charset="0"/>
                <a:cs typeface="MS PGothic" charset="0"/>
              </a:rPr>
              <a:t>Maltego is an information mapping tool that finds the relationships between people, sites, and companies</a:t>
            </a:r>
          </a:p>
          <a:p>
            <a:pPr>
              <a:spcBef>
                <a:spcPct val="0"/>
              </a:spcBef>
            </a:pPr>
            <a:r>
              <a:rPr lang="en-US" sz="2400" dirty="0">
                <a:latin typeface="Tahoma" charset="0"/>
                <a:ea typeface="MS PGothic" charset="0"/>
                <a:cs typeface="MS PGothic" charset="0"/>
              </a:rPr>
              <a:t>Uses "transforms" to build a hierarchy of related information from a starting point</a:t>
            </a:r>
          </a:p>
          <a:p>
            <a:pPr lvl="1">
              <a:spcBef>
                <a:spcPct val="0"/>
              </a:spcBef>
            </a:pPr>
            <a:r>
              <a:rPr lang="en-US" sz="2000" dirty="0">
                <a:latin typeface="Tahoma" charset="0"/>
                <a:ea typeface="MS PGothic" charset="0"/>
                <a:cs typeface="MS PGothic" charset="0"/>
              </a:rPr>
              <a:t>Domain name, a person's name, a phone number, etc.</a:t>
            </a:r>
          </a:p>
          <a:p>
            <a:pPr>
              <a:spcBef>
                <a:spcPct val="0"/>
              </a:spcBef>
            </a:pPr>
            <a:r>
              <a:rPr lang="en-US" sz="2400" dirty="0">
                <a:latin typeface="Tahoma" charset="0"/>
                <a:ea typeface="MS PGothic" charset="0"/>
                <a:cs typeface="MS PGothic" charset="0"/>
              </a:rPr>
              <a:t>Some interesting transforms:</a:t>
            </a:r>
          </a:p>
          <a:p>
            <a:pPr lvl="1">
              <a:spcBef>
                <a:spcPct val="0"/>
              </a:spcBef>
            </a:pPr>
            <a:r>
              <a:rPr lang="en-US" sz="2000" dirty="0">
                <a:latin typeface="Tahoma" charset="0"/>
                <a:ea typeface="MS PGothic" charset="0"/>
                <a:cs typeface="MS PGothic" charset="0"/>
              </a:rPr>
              <a:t>Domain to PGP Keys</a:t>
            </a:r>
          </a:p>
          <a:p>
            <a:pPr lvl="1">
              <a:spcBef>
                <a:spcPct val="0"/>
              </a:spcBef>
            </a:pPr>
            <a:r>
              <a:rPr lang="en-US" sz="2000" dirty="0">
                <a:latin typeface="Tahoma" charset="0"/>
                <a:ea typeface="MS PGothic" charset="0"/>
                <a:cs typeface="MS PGothic" charset="0"/>
              </a:rPr>
              <a:t>Person to e-mail</a:t>
            </a:r>
          </a:p>
          <a:p>
            <a:pPr lvl="1">
              <a:spcBef>
                <a:spcPct val="0"/>
              </a:spcBef>
            </a:pPr>
            <a:r>
              <a:rPr lang="en-US" sz="2000" dirty="0">
                <a:latin typeface="Tahoma" charset="0"/>
                <a:ea typeface="MS PGothic" charset="0"/>
                <a:cs typeface="MS PGothic" charset="0"/>
              </a:rPr>
              <a:t>Domain to phone numbers</a:t>
            </a:r>
          </a:p>
          <a:p>
            <a:pPr>
              <a:spcBef>
                <a:spcPct val="0"/>
              </a:spcBef>
            </a:pPr>
            <a:r>
              <a:rPr lang="en-US" sz="2400" dirty="0">
                <a:latin typeface="Tahoma" charset="0"/>
                <a:ea typeface="MS PGothic" charset="0"/>
                <a:cs typeface="MS PGothic" charset="0"/>
              </a:rPr>
              <a:t>Two editions available: Community and Professional</a:t>
            </a:r>
          </a:p>
          <a:p>
            <a:pPr lvl="1">
              <a:spcBef>
                <a:spcPct val="0"/>
              </a:spcBef>
            </a:pPr>
            <a:r>
              <a:rPr lang="en-US" sz="2000" dirty="0">
                <a:latin typeface="Tahoma" charset="0"/>
                <a:ea typeface="MS PGothic" charset="0"/>
                <a:cs typeface="MS PGothic" charset="0"/>
              </a:rPr>
              <a:t>Free version that has certain limitations</a:t>
            </a:r>
          </a:p>
          <a:p>
            <a:pPr lvl="1">
              <a:spcBef>
                <a:spcPct val="0"/>
              </a:spcBef>
            </a:pPr>
            <a:r>
              <a:rPr lang="en-US" sz="2000" dirty="0">
                <a:latin typeface="Tahoma" charset="0"/>
                <a:ea typeface="MS PGothic" charset="0"/>
                <a:cs typeface="MS PGothic" charset="0"/>
              </a:rPr>
              <a:t>Fully featured tool for professional reconnaissance</a:t>
            </a:r>
          </a:p>
        </p:txBody>
      </p:sp>
      <p:pic>
        <p:nvPicPr>
          <p:cNvPr id="132099"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81800" y="381000"/>
            <a:ext cx="1666875" cy="1228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p:cNvSpPr>
            <a:spLocks noGrp="1" noChangeArrowheads="1"/>
          </p:cNvSpPr>
          <p:nvPr>
            <p:ph type="title"/>
          </p:nvPr>
        </p:nvSpPr>
        <p:spPr>
          <a:xfrm>
            <a:off x="219075" y="121920"/>
            <a:ext cx="8734425" cy="1175273"/>
          </a:xfrm>
        </p:spPr>
        <p:txBody>
          <a:bodyPr/>
          <a:lstStyle/>
          <a:p>
            <a:r>
              <a:rPr lang="en-US" dirty="0">
                <a:latin typeface="Tahoma" charset="0"/>
                <a:ea typeface="MS PGothic" charset="0"/>
              </a:rPr>
              <a:t>Differences Between Maltego</a:t>
            </a:r>
            <a:br>
              <a:rPr lang="en-US" dirty="0">
                <a:latin typeface="Tahoma" charset="0"/>
                <a:ea typeface="MS PGothic" charset="0"/>
              </a:rPr>
            </a:br>
            <a:r>
              <a:rPr lang="en-US" dirty="0">
                <a:latin typeface="Tahoma" charset="0"/>
                <a:ea typeface="MS PGothic" charset="0"/>
              </a:rPr>
              <a:t>Community Edition and Pro</a:t>
            </a:r>
          </a:p>
        </p:txBody>
      </p:sp>
      <p:sp>
        <p:nvSpPr>
          <p:cNvPr id="136194" name="Rectangle 3"/>
          <p:cNvSpPr>
            <a:spLocks noGrp="1" noChangeArrowheads="1"/>
          </p:cNvSpPr>
          <p:nvPr>
            <p:ph idx="1"/>
          </p:nvPr>
        </p:nvSpPr>
        <p:spPr>
          <a:xfrm>
            <a:off x="254000" y="1691640"/>
            <a:ext cx="8664575" cy="4233863"/>
          </a:xfrm>
        </p:spPr>
        <p:txBody>
          <a:bodyPr/>
          <a:lstStyle/>
          <a:p>
            <a:pPr>
              <a:spcBef>
                <a:spcPct val="0"/>
              </a:spcBef>
            </a:pPr>
            <a:r>
              <a:rPr lang="en-US" sz="2400" dirty="0">
                <a:latin typeface="Tahoma" charset="0"/>
                <a:ea typeface="MS PGothic" charset="0"/>
                <a:cs typeface="MS PGothic" charset="0"/>
              </a:rPr>
              <a:t>Only returns 12 results per transform</a:t>
            </a:r>
          </a:p>
          <a:p>
            <a:pPr>
              <a:spcBef>
                <a:spcPct val="0"/>
              </a:spcBef>
            </a:pPr>
            <a:r>
              <a:rPr lang="en-US" sz="2400" dirty="0">
                <a:latin typeface="Tahoma" charset="0"/>
                <a:ea typeface="MS PGothic" charset="0"/>
                <a:cs typeface="MS PGothic" charset="0"/>
              </a:rPr>
              <a:t>Limited zoom levels</a:t>
            </a:r>
          </a:p>
          <a:p>
            <a:pPr>
              <a:spcBef>
                <a:spcPct val="0"/>
              </a:spcBef>
            </a:pPr>
            <a:r>
              <a:rPr lang="en-US" sz="2400" dirty="0">
                <a:latin typeface="Tahoma" charset="0"/>
                <a:ea typeface="MS PGothic" charset="0"/>
                <a:cs typeface="MS PGothic" charset="0"/>
              </a:rPr>
              <a:t>Can only run transforms on a single entity at a time</a:t>
            </a:r>
          </a:p>
          <a:p>
            <a:pPr>
              <a:spcBef>
                <a:spcPct val="0"/>
              </a:spcBef>
            </a:pPr>
            <a:r>
              <a:rPr lang="en-US" sz="2400" dirty="0">
                <a:latin typeface="Tahoma" charset="0"/>
                <a:ea typeface="MS PGothic" charset="0"/>
                <a:cs typeface="MS PGothic" charset="0"/>
              </a:rPr>
              <a:t>Cannot copy and paste text from detailed view</a:t>
            </a:r>
          </a:p>
          <a:p>
            <a:pPr>
              <a:spcBef>
                <a:spcPct val="0"/>
              </a:spcBef>
            </a:pPr>
            <a:r>
              <a:rPr lang="en-US" sz="2400" dirty="0">
                <a:latin typeface="Tahoma" charset="0"/>
                <a:ea typeface="MS PGothic" charset="0"/>
                <a:cs typeface="MS PGothic" charset="0"/>
              </a:rPr>
              <a:t>Limits us to 75 transforms a day</a:t>
            </a:r>
          </a:p>
          <a:p>
            <a:pPr lvl="1">
              <a:spcBef>
                <a:spcPct val="0"/>
              </a:spcBef>
            </a:pPr>
            <a:r>
              <a:rPr lang="en-US" sz="2000" dirty="0">
                <a:latin typeface="Tahoma" charset="0"/>
                <a:ea typeface="MS PGothic" charset="0"/>
                <a:cs typeface="MS PGothic" charset="0"/>
              </a:rPr>
              <a:t>These transforms are the searches that do the work building the map</a:t>
            </a:r>
          </a:p>
          <a:p>
            <a:pPr>
              <a:spcBef>
                <a:spcPct val="0"/>
              </a:spcBef>
            </a:pPr>
            <a:r>
              <a:rPr lang="en-US" sz="2400" dirty="0">
                <a:latin typeface="Tahoma" charset="0"/>
                <a:ea typeface="MS PGothic" charset="0"/>
                <a:cs typeface="MS PGothic" charset="0"/>
              </a:rPr>
              <a:t>Communication between client &amp; server is not encrypted</a:t>
            </a:r>
          </a:p>
          <a:p>
            <a:pPr>
              <a:spcBef>
                <a:spcPct val="0"/>
              </a:spcBef>
            </a:pPr>
            <a:r>
              <a:rPr lang="en-US" sz="2400" dirty="0">
                <a:latin typeface="Tahoma" charset="0"/>
                <a:ea typeface="MS PGothic" charset="0"/>
                <a:cs typeface="MS PGothic" charset="0"/>
              </a:rPr>
              <a:t>Throttles the communication between Maltego and the server that performs the transforms</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219075" y="137160"/>
            <a:ext cx="8734425" cy="1175273"/>
          </a:xfrm>
        </p:spPr>
        <p:txBody>
          <a:bodyPr/>
          <a:lstStyle/>
          <a:p>
            <a:r>
              <a:rPr lang="en-US" dirty="0">
                <a:latin typeface="Tahoma" charset="0"/>
                <a:ea typeface="MS PGothic" charset="0"/>
              </a:rPr>
              <a:t>Recon-</a:t>
            </a:r>
            <a:r>
              <a:rPr lang="en-US" dirty="0" err="1">
                <a:latin typeface="Tahoma" charset="0"/>
                <a:ea typeface="MS PGothic" charset="0"/>
              </a:rPr>
              <a:t>ng</a:t>
            </a:r>
            <a:endParaRPr lang="en-US" dirty="0">
              <a:latin typeface="Tahoma" charset="0"/>
              <a:ea typeface="MS PGothic" charset="0"/>
            </a:endParaRPr>
          </a:p>
        </p:txBody>
      </p:sp>
      <p:sp>
        <p:nvSpPr>
          <p:cNvPr id="11266" name="Rectangle 3"/>
          <p:cNvSpPr>
            <a:spLocks noGrp="1" noChangeArrowheads="1"/>
          </p:cNvSpPr>
          <p:nvPr>
            <p:ph idx="1"/>
          </p:nvPr>
        </p:nvSpPr>
        <p:spPr>
          <a:xfrm>
            <a:off x="236220" y="1558290"/>
            <a:ext cx="8458200" cy="4191000"/>
          </a:xfrm>
        </p:spPr>
        <p:txBody>
          <a:bodyPr/>
          <a:lstStyle/>
          <a:p>
            <a:r>
              <a:rPr lang="en-US" sz="1800" dirty="0">
                <a:latin typeface="Tahoma" charset="0"/>
                <a:ea typeface="MS PGothic" charset="0"/>
                <a:cs typeface="MS PGothic" charset="0"/>
              </a:rPr>
              <a:t>Recon-</a:t>
            </a:r>
            <a:r>
              <a:rPr lang="en-US" sz="1800" dirty="0" err="1">
                <a:latin typeface="Tahoma" charset="0"/>
                <a:ea typeface="MS PGothic" charset="0"/>
                <a:cs typeface="MS PGothic" charset="0"/>
              </a:rPr>
              <a:t>ng</a:t>
            </a:r>
            <a:r>
              <a:rPr lang="en-US" sz="1800" dirty="0">
                <a:latin typeface="Tahoma" charset="0"/>
                <a:ea typeface="MS PGothic" charset="0"/>
                <a:cs typeface="MS PGothic" charset="0"/>
              </a:rPr>
              <a:t> is a web reconnaissance framework by Tim Tomes (LaNMaSteR53)</a:t>
            </a:r>
          </a:p>
          <a:p>
            <a:pPr lvl="1"/>
            <a:r>
              <a:rPr lang="en-US" sz="1600" dirty="0">
                <a:latin typeface="Tahoma" charset="0"/>
                <a:ea typeface="MS PGothic" charset="0"/>
                <a:cs typeface="MS PGothic" charset="0"/>
                <a:hlinkClick r:id="rId3"/>
              </a:rPr>
              <a:t>https://bitbucket.org/LaNMaSteR53/recon-ng</a:t>
            </a:r>
            <a:endParaRPr lang="en-US" sz="1600" dirty="0">
              <a:latin typeface="Tahoma" charset="0"/>
              <a:ea typeface="MS PGothic" charset="0"/>
              <a:cs typeface="MS PGothic" charset="0"/>
            </a:endParaRPr>
          </a:p>
          <a:p>
            <a:r>
              <a:rPr lang="en-US" sz="1800" dirty="0">
                <a:latin typeface="Tahoma" charset="0"/>
                <a:ea typeface="MS PGothic" charset="0"/>
                <a:cs typeface="MS PGothic" charset="0"/>
              </a:rPr>
              <a:t>Written in Python</a:t>
            </a:r>
          </a:p>
          <a:p>
            <a:r>
              <a:rPr lang="en-US" sz="1800" dirty="0">
                <a:latin typeface="Tahoma" charset="0"/>
                <a:ea typeface="MS PGothic" charset="0"/>
                <a:cs typeface="MS PGothic" charset="0"/>
              </a:rPr>
              <a:t>Interface modeled after </a:t>
            </a:r>
            <a:r>
              <a:rPr lang="en-US" sz="1800" dirty="0" err="1">
                <a:latin typeface="Tahoma" charset="0"/>
                <a:ea typeface="MS PGothic" charset="0"/>
                <a:cs typeface="MS PGothic" charset="0"/>
              </a:rPr>
              <a:t>Metasploit</a:t>
            </a:r>
            <a:endParaRPr lang="en-US" sz="1800" dirty="0">
              <a:latin typeface="Tahoma" charset="0"/>
              <a:ea typeface="MS PGothic" charset="0"/>
              <a:cs typeface="MS PGothic" charset="0"/>
            </a:endParaRPr>
          </a:p>
          <a:p>
            <a:r>
              <a:rPr lang="en-US" sz="1800" dirty="0">
                <a:latin typeface="Tahoma" charset="0"/>
                <a:ea typeface="MS PGothic" charset="0"/>
                <a:cs typeface="MS PGothic" charset="0"/>
              </a:rPr>
              <a:t>It includes many modules:</a:t>
            </a:r>
          </a:p>
          <a:p>
            <a:pPr lvl="1"/>
            <a:r>
              <a:rPr lang="en-US" sz="1600" dirty="0">
                <a:latin typeface="Tahoma" charset="0"/>
                <a:ea typeface="MS PGothic" charset="0"/>
                <a:cs typeface="MS PGothic" charset="0"/>
              </a:rPr>
              <a:t>Dozens of Recon modules interact with Internet services to obtain info</a:t>
            </a:r>
          </a:p>
          <a:p>
            <a:pPr lvl="1"/>
            <a:r>
              <a:rPr lang="en-US" sz="1600" dirty="0">
                <a:latin typeface="Tahoma" charset="0"/>
                <a:ea typeface="MS PGothic" charset="0"/>
                <a:cs typeface="MS PGothic" charset="0"/>
              </a:rPr>
              <a:t>Reporting modules consolidate and export results (e.g. to </a:t>
            </a:r>
            <a:r>
              <a:rPr lang="en-US" sz="1600" dirty="0" err="1">
                <a:latin typeface="Tahoma" charset="0"/>
                <a:ea typeface="MS PGothic" charset="0"/>
                <a:cs typeface="MS PGothic" charset="0"/>
              </a:rPr>
              <a:t>csv</a:t>
            </a:r>
            <a:r>
              <a:rPr lang="en-US" sz="1600" dirty="0">
                <a:latin typeface="Tahoma" charset="0"/>
                <a:ea typeface="MS PGothic" charset="0"/>
                <a:cs typeface="MS PGothic" charset="0"/>
              </a:rPr>
              <a:t>)</a:t>
            </a:r>
          </a:p>
          <a:p>
            <a:pPr lvl="1"/>
            <a:r>
              <a:rPr lang="en-US" sz="1600" dirty="0">
                <a:latin typeface="Tahoma" charset="0"/>
                <a:ea typeface="MS PGothic" charset="0"/>
                <a:cs typeface="MS PGothic" charset="0"/>
              </a:rPr>
              <a:t>A few Discovery and Exploitation modules</a:t>
            </a:r>
          </a:p>
          <a:p>
            <a:r>
              <a:rPr lang="en-US" sz="1800" dirty="0">
                <a:latin typeface="Tahoma" charset="0"/>
                <a:ea typeface="MS PGothic" charset="0"/>
                <a:cs typeface="MS PGothic" charset="0"/>
              </a:rPr>
              <a:t>Many modules interact with web interfaces</a:t>
            </a:r>
          </a:p>
          <a:p>
            <a:pPr lvl="1"/>
            <a:r>
              <a:rPr lang="en-US" sz="1400" dirty="0">
                <a:latin typeface="Tahoma" charset="0"/>
                <a:ea typeface="MS PGothic" charset="0"/>
                <a:cs typeface="MS PGothic" charset="0"/>
              </a:rPr>
              <a:t>“Sleep” implemented to avoid shunning</a:t>
            </a:r>
          </a:p>
          <a:p>
            <a:r>
              <a:rPr lang="en-US" sz="1800" dirty="0">
                <a:latin typeface="Tahoma" charset="0"/>
                <a:ea typeface="MS PGothic" charset="0"/>
                <a:cs typeface="MS PGothic" charset="0"/>
              </a:rPr>
              <a:t>Other modules require API key</a:t>
            </a:r>
          </a:p>
          <a:p>
            <a:pPr lvl="1"/>
            <a:r>
              <a:rPr lang="en-US" sz="1400" dirty="0">
                <a:latin typeface="Tahoma" charset="0"/>
                <a:ea typeface="MS PGothic" charset="0"/>
                <a:cs typeface="MS PGothic" charset="0"/>
              </a:rPr>
              <a:t>Some keys are free</a:t>
            </a:r>
          </a:p>
          <a:p>
            <a:pPr lvl="1"/>
            <a:r>
              <a:rPr lang="en-US" sz="1400" dirty="0">
                <a:latin typeface="Tahoma" charset="0"/>
                <a:ea typeface="MS PGothic" charset="0"/>
                <a:cs typeface="MS PGothic" charset="0"/>
              </a:rPr>
              <a:t>Most are not</a:t>
            </a:r>
          </a:p>
        </p:txBody>
      </p:sp>
      <p:pic>
        <p:nvPicPr>
          <p:cNvPr id="4" name="Picture 3"/>
          <p:cNvPicPr>
            <a:picLocks noChangeAspect="1"/>
          </p:cNvPicPr>
          <p:nvPr/>
        </p:nvPicPr>
        <p:blipFill>
          <a:blip r:embed="rId4"/>
          <a:stretch>
            <a:fillRect/>
          </a:stretch>
        </p:blipFill>
        <p:spPr>
          <a:xfrm>
            <a:off x="5073401" y="3805500"/>
            <a:ext cx="3555927" cy="2851962"/>
          </a:xfrm>
          <a:prstGeom prst="rect">
            <a:avLst/>
          </a:prstGeom>
        </p:spPr>
      </p:pic>
    </p:spTree>
    <p:extLst>
      <p:ext uri="{BB962C8B-B14F-4D97-AF65-F5344CB8AC3E}">
        <p14:creationId xmlns:p14="http://schemas.microsoft.com/office/powerpoint/2010/main" val="234287396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219075" y="137160"/>
            <a:ext cx="8734425" cy="1175273"/>
          </a:xfrm>
        </p:spPr>
        <p:txBody>
          <a:bodyPr/>
          <a:lstStyle/>
          <a:p>
            <a:r>
              <a:rPr lang="en-US" dirty="0">
                <a:latin typeface="Tahoma" charset="0"/>
                <a:ea typeface="MS PGothic" charset="0"/>
              </a:rPr>
              <a:t>Recon-</a:t>
            </a:r>
            <a:r>
              <a:rPr lang="en-US" dirty="0" err="1">
                <a:latin typeface="Tahoma" charset="0"/>
                <a:ea typeface="MS PGothic" charset="0"/>
              </a:rPr>
              <a:t>ng</a:t>
            </a:r>
            <a:r>
              <a:rPr lang="en-US" dirty="0">
                <a:latin typeface="Tahoma" charset="0"/>
                <a:ea typeface="MS PGothic" charset="0"/>
              </a:rPr>
              <a:t>:</a:t>
            </a:r>
            <a:br>
              <a:rPr lang="en-US" dirty="0">
                <a:latin typeface="Tahoma" charset="0"/>
                <a:ea typeface="MS PGothic" charset="0"/>
              </a:rPr>
            </a:br>
            <a:r>
              <a:rPr lang="en-US" dirty="0">
                <a:latin typeface="Tahoma" charset="0"/>
                <a:ea typeface="MS PGothic" charset="0"/>
              </a:rPr>
              <a:t>Important Commands</a:t>
            </a:r>
          </a:p>
        </p:txBody>
      </p:sp>
      <p:sp>
        <p:nvSpPr>
          <p:cNvPr id="11266" name="Rectangle 3"/>
          <p:cNvSpPr>
            <a:spLocks noGrp="1" noChangeArrowheads="1"/>
          </p:cNvSpPr>
          <p:nvPr>
            <p:ph idx="1"/>
          </p:nvPr>
        </p:nvSpPr>
        <p:spPr>
          <a:xfrm>
            <a:off x="304800" y="1615440"/>
            <a:ext cx="8458200" cy="4191000"/>
          </a:xfrm>
        </p:spPr>
        <p:txBody>
          <a:bodyPr/>
          <a:lstStyle/>
          <a:p>
            <a:r>
              <a:rPr lang="en-US" sz="1800" dirty="0">
                <a:latin typeface="Tahoma" charset="0"/>
                <a:ea typeface="MS PGothic" charset="0"/>
                <a:cs typeface="MS PGothic" charset="0"/>
              </a:rPr>
              <a:t>“help”: lists all available commands</a:t>
            </a:r>
          </a:p>
          <a:p>
            <a:r>
              <a:rPr lang="en-US" sz="1800" dirty="0">
                <a:latin typeface="Tahoma" charset="0"/>
                <a:ea typeface="MS PGothic" charset="0"/>
                <a:cs typeface="MS PGothic" charset="0"/>
              </a:rPr>
              <a:t>“show”: retrieve information from the framework such as:</a:t>
            </a:r>
          </a:p>
          <a:p>
            <a:pPr lvl="1"/>
            <a:r>
              <a:rPr lang="en-US" sz="1600" dirty="0">
                <a:latin typeface="Tahoma" charset="0"/>
                <a:ea typeface="MS PGothic" charset="0"/>
                <a:cs typeface="MS PGothic" charset="0"/>
              </a:rPr>
              <a:t>“show modules”: lists all modules</a:t>
            </a:r>
          </a:p>
          <a:p>
            <a:pPr lvl="1"/>
            <a:r>
              <a:rPr lang="en-US" sz="1600" dirty="0">
                <a:latin typeface="Tahoma" charset="0"/>
                <a:ea typeface="MS PGothic" charset="0"/>
                <a:cs typeface="MS PGothic" charset="0"/>
              </a:rPr>
              <a:t>“show options”: lists option settings globally if at root or for a module if in a module.</a:t>
            </a:r>
          </a:p>
          <a:p>
            <a:pPr lvl="1"/>
            <a:r>
              <a:rPr lang="en-US" sz="1600" dirty="0">
                <a:latin typeface="Tahoma" charset="0"/>
                <a:ea typeface="MS PGothic" charset="0"/>
                <a:cs typeface="MS PGothic" charset="0"/>
              </a:rPr>
              <a:t>“show dashboard”: summarize results for current workspace</a:t>
            </a:r>
          </a:p>
          <a:p>
            <a:pPr lvl="1"/>
            <a:r>
              <a:rPr lang="en-US" sz="1600" dirty="0">
                <a:latin typeface="Tahoma" charset="0"/>
                <a:ea typeface="MS PGothic" charset="0"/>
                <a:cs typeface="MS PGothic" charset="0"/>
              </a:rPr>
              <a:t>“show workspaces”: list available workspaces</a:t>
            </a:r>
          </a:p>
          <a:p>
            <a:r>
              <a:rPr lang="en-US" sz="1800" dirty="0">
                <a:latin typeface="Tahoma" charset="0"/>
                <a:ea typeface="MS PGothic" charset="0"/>
                <a:cs typeface="MS PGothic" charset="0"/>
              </a:rPr>
              <a:t>“use” or “load”: navigate into the context of the specified module</a:t>
            </a:r>
          </a:p>
          <a:p>
            <a:r>
              <a:rPr lang="en-US" sz="1800" dirty="0">
                <a:latin typeface="Tahoma" charset="0"/>
                <a:ea typeface="MS PGothic" charset="0"/>
                <a:cs typeface="MS PGothic" charset="0"/>
              </a:rPr>
              <a:t>“set”: set an option to the specified value</a:t>
            </a:r>
          </a:p>
          <a:p>
            <a:r>
              <a:rPr lang="en-US" sz="1800" dirty="0">
                <a:latin typeface="Tahoma" charset="0"/>
                <a:ea typeface="MS PGothic" charset="0"/>
                <a:cs typeface="MS PGothic" charset="0"/>
              </a:rPr>
              <a:t>“keys”: manage API keys</a:t>
            </a:r>
          </a:p>
          <a:p>
            <a:r>
              <a:rPr lang="en-US" sz="1800" dirty="0">
                <a:latin typeface="Tahoma" charset="0"/>
                <a:ea typeface="MS PGothic" charset="0"/>
                <a:cs typeface="MS PGothic" charset="0"/>
              </a:rPr>
              <a:t>“info”: display information about the current module</a:t>
            </a:r>
          </a:p>
          <a:p>
            <a:r>
              <a:rPr lang="en-US" sz="1800" dirty="0">
                <a:latin typeface="Tahoma" charset="0"/>
                <a:ea typeface="MS PGothic" charset="0"/>
                <a:cs typeface="MS PGothic" charset="0"/>
              </a:rPr>
              <a:t>“run”: execute the current module</a:t>
            </a:r>
          </a:p>
          <a:p>
            <a:r>
              <a:rPr lang="en-US" sz="1800" dirty="0">
                <a:latin typeface="Tahoma" charset="0"/>
                <a:ea typeface="MS PGothic" charset="0"/>
                <a:cs typeface="MS PGothic" charset="0"/>
              </a:rPr>
              <a:t>“back”: go back one navigation level.  Backing all the way out will exit recon-</a:t>
            </a:r>
            <a:r>
              <a:rPr lang="en-US" sz="1800" dirty="0" err="1">
                <a:latin typeface="Tahoma" charset="0"/>
                <a:ea typeface="MS PGothic" charset="0"/>
                <a:cs typeface="MS PGothic" charset="0"/>
              </a:rPr>
              <a:t>ng</a:t>
            </a:r>
            <a:r>
              <a:rPr lang="en-US" sz="1800" dirty="0">
                <a:latin typeface="Tahoma" charset="0"/>
                <a:ea typeface="MS PGothic" charset="0"/>
                <a:cs typeface="MS PGothic" charset="0"/>
              </a:rPr>
              <a:t>.</a:t>
            </a:r>
          </a:p>
        </p:txBody>
      </p:sp>
    </p:spTree>
    <p:extLst>
      <p:ext uri="{BB962C8B-B14F-4D97-AF65-F5344CB8AC3E}">
        <p14:creationId xmlns:p14="http://schemas.microsoft.com/office/powerpoint/2010/main" val="55337510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219075" y="137160"/>
            <a:ext cx="8734425" cy="1175273"/>
          </a:xfrm>
        </p:spPr>
        <p:txBody>
          <a:bodyPr/>
          <a:lstStyle/>
          <a:p>
            <a:r>
              <a:rPr lang="en-US" dirty="0">
                <a:latin typeface="Tahoma" charset="0"/>
                <a:ea typeface="MS PGothic" charset="0"/>
              </a:rPr>
              <a:t>Recon-</a:t>
            </a:r>
            <a:r>
              <a:rPr lang="en-US" dirty="0" err="1">
                <a:latin typeface="Tahoma" charset="0"/>
                <a:ea typeface="MS PGothic" charset="0"/>
              </a:rPr>
              <a:t>ng</a:t>
            </a:r>
            <a:r>
              <a:rPr lang="en-US" dirty="0">
                <a:latin typeface="Tahoma" charset="0"/>
                <a:ea typeface="MS PGothic" charset="0"/>
              </a:rPr>
              <a:t>:</a:t>
            </a:r>
            <a:br>
              <a:rPr lang="en-US" dirty="0">
                <a:latin typeface="Tahoma" charset="0"/>
                <a:ea typeface="MS PGothic" charset="0"/>
              </a:rPr>
            </a:br>
            <a:r>
              <a:rPr lang="en-US" dirty="0">
                <a:latin typeface="Tahoma" charset="0"/>
                <a:ea typeface="MS PGothic" charset="0"/>
              </a:rPr>
              <a:t>Workspaces</a:t>
            </a:r>
          </a:p>
        </p:txBody>
      </p:sp>
      <p:sp>
        <p:nvSpPr>
          <p:cNvPr id="11266" name="Rectangle 3"/>
          <p:cNvSpPr>
            <a:spLocks noGrp="1" noChangeArrowheads="1"/>
          </p:cNvSpPr>
          <p:nvPr>
            <p:ph idx="1"/>
          </p:nvPr>
        </p:nvSpPr>
        <p:spPr>
          <a:xfrm>
            <a:off x="304800" y="1615440"/>
            <a:ext cx="8458200" cy="4191000"/>
          </a:xfrm>
        </p:spPr>
        <p:txBody>
          <a:bodyPr/>
          <a:lstStyle/>
          <a:p>
            <a:r>
              <a:rPr lang="en-US" sz="1800" dirty="0">
                <a:latin typeface="Tahoma" charset="0"/>
                <a:ea typeface="MS PGothic" charset="0"/>
                <a:cs typeface="MS PGothic" charset="0"/>
              </a:rPr>
              <a:t>Keep information about different targets organized</a:t>
            </a:r>
          </a:p>
          <a:p>
            <a:r>
              <a:rPr lang="en-US" sz="1800" dirty="0">
                <a:latin typeface="Tahoma" charset="0"/>
                <a:ea typeface="MS PGothic" charset="0"/>
                <a:cs typeface="MS PGothic" charset="0"/>
              </a:rPr>
              <a:t>Most Global options can be set per-workspace</a:t>
            </a:r>
          </a:p>
          <a:p>
            <a:r>
              <a:rPr lang="en-US" sz="1800" dirty="0">
                <a:latin typeface="Tahoma" charset="0"/>
                <a:ea typeface="MS PGothic" charset="0"/>
                <a:cs typeface="MS PGothic" charset="0"/>
              </a:rPr>
              <a:t>Display available workspaces with “show workspaces”</a:t>
            </a:r>
          </a:p>
          <a:p>
            <a:r>
              <a:rPr lang="en-US" sz="1800" dirty="0">
                <a:latin typeface="Tahoma" charset="0"/>
                <a:ea typeface="MS PGothic" charset="0"/>
                <a:cs typeface="MS PGothic" charset="0"/>
              </a:rPr>
              <a:t>Switch to a workspace with “set WORKSPACE &lt;</a:t>
            </a:r>
            <a:r>
              <a:rPr lang="en-US" sz="1800" dirty="0" err="1">
                <a:latin typeface="Tahoma" charset="0"/>
                <a:ea typeface="MS PGothic" charset="0"/>
                <a:cs typeface="MS PGothic" charset="0"/>
              </a:rPr>
              <a:t>workspacename</a:t>
            </a:r>
            <a:r>
              <a:rPr lang="en-US" sz="1800" dirty="0">
                <a:latin typeface="Tahoma" charset="0"/>
                <a:ea typeface="MS PGothic" charset="0"/>
                <a:cs typeface="MS PGothic" charset="0"/>
              </a:rPr>
              <a:t>&gt;”</a:t>
            </a:r>
          </a:p>
          <a:p>
            <a:pPr lvl="1"/>
            <a:r>
              <a:rPr lang="en-US" sz="1600" dirty="0">
                <a:latin typeface="Tahoma" charset="0"/>
                <a:ea typeface="MS PGothic" charset="0"/>
                <a:cs typeface="MS PGothic" charset="0"/>
              </a:rPr>
              <a:t>If the specified workspace does not exist, a new one will be created</a:t>
            </a:r>
          </a:p>
        </p:txBody>
      </p:sp>
      <p:pic>
        <p:nvPicPr>
          <p:cNvPr id="2" name="Picture 1"/>
          <p:cNvPicPr>
            <a:picLocks noChangeAspect="1"/>
          </p:cNvPicPr>
          <p:nvPr/>
        </p:nvPicPr>
        <p:blipFill>
          <a:blip r:embed="rId3"/>
          <a:stretch>
            <a:fillRect/>
          </a:stretch>
        </p:blipFill>
        <p:spPr>
          <a:xfrm>
            <a:off x="2099734" y="3602567"/>
            <a:ext cx="4762500" cy="2362200"/>
          </a:xfrm>
          <a:prstGeom prst="rect">
            <a:avLst/>
          </a:prstGeom>
        </p:spPr>
      </p:pic>
    </p:spTree>
    <p:extLst>
      <p:ext uri="{BB962C8B-B14F-4D97-AF65-F5344CB8AC3E}">
        <p14:creationId xmlns:p14="http://schemas.microsoft.com/office/powerpoint/2010/main" val="126028442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219075" y="137160"/>
            <a:ext cx="8734425" cy="1175273"/>
          </a:xfrm>
        </p:spPr>
        <p:txBody>
          <a:bodyPr/>
          <a:lstStyle/>
          <a:p>
            <a:r>
              <a:rPr lang="en-US" dirty="0">
                <a:latin typeface="Tahoma" charset="0"/>
                <a:ea typeface="MS PGothic" charset="0"/>
              </a:rPr>
              <a:t>Recon-</a:t>
            </a:r>
            <a:r>
              <a:rPr lang="en-US" dirty="0" err="1">
                <a:latin typeface="Tahoma" charset="0"/>
                <a:ea typeface="MS PGothic" charset="0"/>
              </a:rPr>
              <a:t>ng</a:t>
            </a:r>
            <a:r>
              <a:rPr lang="en-US" dirty="0">
                <a:latin typeface="Tahoma" charset="0"/>
                <a:ea typeface="MS PGothic" charset="0"/>
              </a:rPr>
              <a:t>:</a:t>
            </a:r>
            <a:br>
              <a:rPr lang="en-US" dirty="0">
                <a:latin typeface="Tahoma" charset="0"/>
                <a:ea typeface="MS PGothic" charset="0"/>
              </a:rPr>
            </a:br>
            <a:r>
              <a:rPr lang="en-US" dirty="0">
                <a:latin typeface="Tahoma" charset="0"/>
                <a:ea typeface="MS PGothic" charset="0"/>
              </a:rPr>
              <a:t>Types of Recon Modules</a:t>
            </a:r>
          </a:p>
        </p:txBody>
      </p:sp>
      <p:sp>
        <p:nvSpPr>
          <p:cNvPr id="11266" name="Rectangle 3"/>
          <p:cNvSpPr>
            <a:spLocks noGrp="1" noChangeArrowheads="1"/>
          </p:cNvSpPr>
          <p:nvPr>
            <p:ph idx="1"/>
          </p:nvPr>
        </p:nvSpPr>
        <p:spPr>
          <a:xfrm>
            <a:off x="304800" y="1615440"/>
            <a:ext cx="8458200" cy="4191000"/>
          </a:xfrm>
        </p:spPr>
        <p:txBody>
          <a:bodyPr/>
          <a:lstStyle/>
          <a:p>
            <a:r>
              <a:rPr lang="en-US" sz="1800" dirty="0">
                <a:latin typeface="Tahoma" charset="0"/>
                <a:ea typeface="MS PGothic" charset="0"/>
                <a:cs typeface="MS PGothic" charset="0"/>
              </a:rPr>
              <a:t>Modules to gather contacts associated with target</a:t>
            </a:r>
          </a:p>
          <a:p>
            <a:pPr lvl="1"/>
            <a:r>
              <a:rPr lang="en-US" sz="1600" dirty="0">
                <a:latin typeface="Tahoma" charset="0"/>
                <a:ea typeface="MS PGothic" charset="0"/>
                <a:cs typeface="MS PGothic" charset="0"/>
              </a:rPr>
              <a:t>recon/contacts/</a:t>
            </a:r>
          </a:p>
          <a:p>
            <a:r>
              <a:rPr lang="en-US" sz="1800" dirty="0">
                <a:latin typeface="Tahoma" charset="0"/>
                <a:ea typeface="MS PGothic" charset="0"/>
                <a:cs typeface="MS PGothic" charset="0"/>
              </a:rPr>
              <a:t>Modules to gather credentials</a:t>
            </a:r>
          </a:p>
          <a:p>
            <a:pPr lvl="1"/>
            <a:r>
              <a:rPr lang="en-US" sz="1600" dirty="0">
                <a:latin typeface="Tahoma" charset="0"/>
                <a:ea typeface="MS PGothic" charset="0"/>
                <a:cs typeface="MS PGothic" charset="0"/>
              </a:rPr>
              <a:t>recon/</a:t>
            </a:r>
            <a:r>
              <a:rPr lang="en-US" sz="1600" dirty="0" err="1">
                <a:latin typeface="Tahoma" charset="0"/>
                <a:ea typeface="MS PGothic" charset="0"/>
                <a:cs typeface="MS PGothic" charset="0"/>
              </a:rPr>
              <a:t>creds</a:t>
            </a:r>
            <a:endParaRPr lang="en-US" sz="1600" dirty="0">
              <a:latin typeface="Tahoma" charset="0"/>
              <a:ea typeface="MS PGothic" charset="0"/>
              <a:cs typeface="MS PGothic" charset="0"/>
            </a:endParaRPr>
          </a:p>
          <a:p>
            <a:pPr lvl="1"/>
            <a:r>
              <a:rPr lang="en-US" sz="1600" dirty="0">
                <a:latin typeface="Tahoma" charset="0"/>
                <a:ea typeface="MS PGothic" charset="0"/>
                <a:cs typeface="MS PGothic" charset="0"/>
              </a:rPr>
              <a:t>All of these require API keys</a:t>
            </a:r>
          </a:p>
          <a:p>
            <a:r>
              <a:rPr lang="en-US" sz="1800" dirty="0">
                <a:latin typeface="Tahoma" charset="0"/>
                <a:ea typeface="MS PGothic" charset="0"/>
                <a:cs typeface="MS PGothic" charset="0"/>
              </a:rPr>
              <a:t>Modules to gather host information</a:t>
            </a:r>
          </a:p>
          <a:p>
            <a:pPr lvl="1"/>
            <a:r>
              <a:rPr lang="en-US" sz="1600" dirty="0">
                <a:latin typeface="Tahoma" charset="0"/>
                <a:ea typeface="MS PGothic" charset="0"/>
                <a:cs typeface="MS PGothic" charset="0"/>
              </a:rPr>
              <a:t>recon/hosts/gather for finding hosts and host details</a:t>
            </a:r>
          </a:p>
          <a:p>
            <a:r>
              <a:rPr lang="en-US" sz="1800" dirty="0">
                <a:latin typeface="Tahoma" charset="0"/>
                <a:ea typeface="MS PGothic" charset="0"/>
                <a:cs typeface="MS PGothic" charset="0"/>
              </a:rPr>
              <a:t>Modules to gather geo-location information related to the target</a:t>
            </a:r>
          </a:p>
          <a:p>
            <a:pPr lvl="1"/>
            <a:r>
              <a:rPr lang="en-US" sz="1600" dirty="0">
                <a:latin typeface="Tahoma" charset="0"/>
                <a:ea typeface="MS PGothic" charset="0"/>
                <a:cs typeface="MS PGothic" charset="0"/>
              </a:rPr>
              <a:t>recon/pushpin</a:t>
            </a:r>
          </a:p>
          <a:p>
            <a:pPr lvl="1"/>
            <a:r>
              <a:rPr lang="en-US" sz="1600" dirty="0">
                <a:latin typeface="Tahoma" charset="0"/>
                <a:ea typeface="MS PGothic" charset="0"/>
                <a:cs typeface="MS PGothic" charset="0"/>
              </a:rPr>
              <a:t>recon/hosts/geo for finding physical location specific to hosts</a:t>
            </a:r>
          </a:p>
        </p:txBody>
      </p:sp>
    </p:spTree>
    <p:extLst>
      <p:ext uri="{BB962C8B-B14F-4D97-AF65-F5344CB8AC3E}">
        <p14:creationId xmlns:p14="http://schemas.microsoft.com/office/powerpoint/2010/main" val="149389096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219075" y="137160"/>
            <a:ext cx="8734425" cy="1175273"/>
          </a:xfrm>
        </p:spPr>
        <p:txBody>
          <a:bodyPr/>
          <a:lstStyle/>
          <a:p>
            <a:r>
              <a:rPr lang="en-US" dirty="0">
                <a:latin typeface="Tahoma" charset="0"/>
                <a:ea typeface="MS PGothic" charset="0"/>
              </a:rPr>
              <a:t>Recon-</a:t>
            </a:r>
            <a:r>
              <a:rPr lang="en-US" dirty="0" err="1">
                <a:latin typeface="Tahoma" charset="0"/>
                <a:ea typeface="MS PGothic" charset="0"/>
              </a:rPr>
              <a:t>ng</a:t>
            </a:r>
            <a:r>
              <a:rPr lang="en-US" dirty="0">
                <a:latin typeface="Tahoma" charset="0"/>
                <a:ea typeface="MS PGothic" charset="0"/>
              </a:rPr>
              <a:t>:</a:t>
            </a:r>
            <a:br>
              <a:rPr lang="en-US" dirty="0">
                <a:latin typeface="Tahoma" charset="0"/>
                <a:ea typeface="MS PGothic" charset="0"/>
              </a:rPr>
            </a:br>
            <a:r>
              <a:rPr lang="en-US" dirty="0">
                <a:latin typeface="Tahoma" charset="0"/>
                <a:ea typeface="MS PGothic" charset="0"/>
              </a:rPr>
              <a:t>API Keys</a:t>
            </a:r>
          </a:p>
        </p:txBody>
      </p:sp>
      <p:sp>
        <p:nvSpPr>
          <p:cNvPr id="11266" name="Rectangle 3"/>
          <p:cNvSpPr>
            <a:spLocks noGrp="1" noChangeArrowheads="1"/>
          </p:cNvSpPr>
          <p:nvPr>
            <p:ph idx="1"/>
          </p:nvPr>
        </p:nvSpPr>
        <p:spPr>
          <a:xfrm>
            <a:off x="304800" y="1615440"/>
            <a:ext cx="8458200" cy="4191000"/>
          </a:xfrm>
        </p:spPr>
        <p:txBody>
          <a:bodyPr/>
          <a:lstStyle/>
          <a:p>
            <a:r>
              <a:rPr lang="en-US" sz="1800" dirty="0">
                <a:latin typeface="Tahoma" charset="0"/>
                <a:ea typeface="MS PGothic" charset="0"/>
                <a:cs typeface="MS PGothic" charset="0"/>
              </a:rPr>
              <a:t>Many modules require API keys to work</a:t>
            </a:r>
          </a:p>
          <a:p>
            <a:r>
              <a:rPr lang="en-US" sz="1800" dirty="0">
                <a:latin typeface="Tahoma" charset="0"/>
                <a:ea typeface="MS PGothic" charset="0"/>
                <a:cs typeface="MS PGothic" charset="0"/>
              </a:rPr>
              <a:t>Reference the wiki for instructions on obtaining keys: </a:t>
            </a:r>
            <a:r>
              <a:rPr lang="en-US" sz="1800" dirty="0">
                <a:latin typeface="Tahoma" charset="0"/>
                <a:ea typeface="MS PGothic" charset="0"/>
                <a:cs typeface="MS PGothic" charset="0"/>
                <a:hlinkClick r:id="rId3"/>
              </a:rPr>
              <a:t>https://bitbucket.org/LaNMaSteR53/recon-ng/wiki/Home</a:t>
            </a:r>
            <a:endParaRPr lang="en-US" sz="1800" dirty="0">
              <a:latin typeface="Tahoma" charset="0"/>
              <a:ea typeface="MS PGothic" charset="0"/>
              <a:cs typeface="MS PGothic" charset="0"/>
            </a:endParaRPr>
          </a:p>
          <a:p>
            <a:r>
              <a:rPr lang="en-US" sz="1800" dirty="0">
                <a:latin typeface="Tahoma" charset="0"/>
                <a:ea typeface="MS PGothic" charset="0"/>
                <a:cs typeface="MS PGothic" charset="0"/>
              </a:rPr>
              <a:t>To install a key:</a:t>
            </a:r>
          </a:p>
          <a:p>
            <a:pPr lvl="1"/>
            <a:r>
              <a:rPr lang="en-US" sz="1600" dirty="0">
                <a:latin typeface="Tahoma" charset="0"/>
                <a:ea typeface="MS PGothic" charset="0"/>
                <a:cs typeface="MS PGothic" charset="0"/>
              </a:rPr>
              <a:t>“keys add &lt;name&gt; &lt;key&gt;”</a:t>
            </a:r>
          </a:p>
          <a:p>
            <a:r>
              <a:rPr lang="en-US" sz="1600" dirty="0">
                <a:latin typeface="Tahoma" charset="0"/>
                <a:ea typeface="MS PGothic" charset="0"/>
                <a:cs typeface="MS PGothic" charset="0"/>
              </a:rPr>
              <a:t>Use “keys list” to see current list of installed API keys</a:t>
            </a:r>
          </a:p>
          <a:p>
            <a:r>
              <a:rPr lang="en-US" sz="1600" dirty="0">
                <a:latin typeface="Tahoma" charset="0"/>
                <a:ea typeface="MS PGothic" charset="0"/>
                <a:cs typeface="MS PGothic" charset="0"/>
              </a:rPr>
              <a:t>Use “keys” for additional commands</a:t>
            </a:r>
          </a:p>
          <a:p>
            <a:pPr lvl="1"/>
            <a:endParaRPr lang="en-US" sz="1600" dirty="0">
              <a:latin typeface="Tahoma" charset="0"/>
              <a:ea typeface="MS PGothic" charset="0"/>
              <a:cs typeface="MS PGothic" charset="0"/>
            </a:endParaRPr>
          </a:p>
          <a:p>
            <a:pPr marL="457200" lvl="1" indent="0">
              <a:buNone/>
            </a:pPr>
            <a:endParaRPr lang="en-US" sz="1600" dirty="0">
              <a:latin typeface="Tahoma" charset="0"/>
              <a:ea typeface="MS PGothic" charset="0"/>
              <a:cs typeface="MS PGothic" charset="0"/>
            </a:endParaRPr>
          </a:p>
        </p:txBody>
      </p:sp>
      <p:pic>
        <p:nvPicPr>
          <p:cNvPr id="3" name="Picture 2"/>
          <p:cNvPicPr>
            <a:picLocks noChangeAspect="1"/>
          </p:cNvPicPr>
          <p:nvPr/>
        </p:nvPicPr>
        <p:blipFill>
          <a:blip r:embed="rId4"/>
          <a:stretch>
            <a:fillRect/>
          </a:stretch>
        </p:blipFill>
        <p:spPr>
          <a:xfrm>
            <a:off x="736600" y="4191000"/>
            <a:ext cx="7658100" cy="1524000"/>
          </a:xfrm>
          <a:prstGeom prst="rect">
            <a:avLst/>
          </a:prstGeom>
        </p:spPr>
      </p:pic>
    </p:spTree>
    <p:extLst>
      <p:ext uri="{BB962C8B-B14F-4D97-AF65-F5344CB8AC3E}">
        <p14:creationId xmlns:p14="http://schemas.microsoft.com/office/powerpoint/2010/main" val="153793566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219075" y="137160"/>
            <a:ext cx="8734425" cy="1175273"/>
          </a:xfrm>
        </p:spPr>
        <p:txBody>
          <a:bodyPr/>
          <a:lstStyle/>
          <a:p>
            <a:r>
              <a:rPr lang="en-US" dirty="0">
                <a:latin typeface="Tahoma" charset="0"/>
                <a:ea typeface="MS PGothic" charset="0"/>
              </a:rPr>
              <a:t>Recon-</a:t>
            </a:r>
            <a:r>
              <a:rPr lang="en-US" dirty="0" err="1">
                <a:latin typeface="Tahoma" charset="0"/>
                <a:ea typeface="MS PGothic" charset="0"/>
              </a:rPr>
              <a:t>ng</a:t>
            </a:r>
            <a:r>
              <a:rPr lang="en-US" dirty="0">
                <a:latin typeface="Tahoma" charset="0"/>
                <a:ea typeface="MS PGothic" charset="0"/>
              </a:rPr>
              <a:t>:</a:t>
            </a:r>
            <a:br>
              <a:rPr lang="en-US" dirty="0">
                <a:latin typeface="Tahoma" charset="0"/>
                <a:ea typeface="MS PGothic" charset="0"/>
              </a:rPr>
            </a:br>
            <a:r>
              <a:rPr lang="en-US" dirty="0">
                <a:latin typeface="Tahoma" charset="0"/>
                <a:ea typeface="MS PGothic" charset="0"/>
              </a:rPr>
              <a:t>Example 1: Contacts</a:t>
            </a:r>
          </a:p>
        </p:txBody>
      </p:sp>
      <p:sp>
        <p:nvSpPr>
          <p:cNvPr id="11266" name="Rectangle 3"/>
          <p:cNvSpPr>
            <a:spLocks noGrp="1" noChangeArrowheads="1"/>
          </p:cNvSpPr>
          <p:nvPr>
            <p:ph idx="1"/>
          </p:nvPr>
        </p:nvSpPr>
        <p:spPr>
          <a:xfrm>
            <a:off x="304800" y="1615440"/>
            <a:ext cx="8458200" cy="4191000"/>
          </a:xfrm>
        </p:spPr>
        <p:txBody>
          <a:bodyPr/>
          <a:lstStyle/>
          <a:p>
            <a:r>
              <a:rPr lang="en-US" sz="1800" dirty="0">
                <a:latin typeface="Tahoma" charset="0"/>
                <a:ea typeface="MS PGothic" charset="0"/>
                <a:cs typeface="MS PGothic" charset="0"/>
              </a:rPr>
              <a:t>Use the Jigsaw web Module to gather some contacts.</a:t>
            </a:r>
          </a:p>
          <a:p>
            <a:pPr lvl="1"/>
            <a:r>
              <a:rPr lang="en-US" sz="1600" dirty="0">
                <a:latin typeface="Tahoma" charset="0"/>
                <a:ea typeface="MS PGothic" charset="0"/>
                <a:cs typeface="MS PGothic" charset="0"/>
              </a:rPr>
              <a:t>use recon/contacts/gather/http/web/jigsaw</a:t>
            </a:r>
          </a:p>
          <a:p>
            <a:pPr lvl="1"/>
            <a:r>
              <a:rPr lang="en-US" sz="1600" dirty="0">
                <a:latin typeface="Tahoma" charset="0"/>
                <a:ea typeface="MS PGothic" charset="0"/>
                <a:cs typeface="MS PGothic" charset="0"/>
              </a:rPr>
              <a:t>set COMPANY Secure Ideas</a:t>
            </a:r>
          </a:p>
          <a:p>
            <a:pPr lvl="1"/>
            <a:r>
              <a:rPr lang="en-US" sz="1600" dirty="0">
                <a:latin typeface="Tahoma" charset="0"/>
                <a:ea typeface="MS PGothic" charset="0"/>
                <a:cs typeface="MS PGothic" charset="0"/>
              </a:rPr>
              <a:t>run</a:t>
            </a:r>
          </a:p>
          <a:p>
            <a:pPr lvl="1"/>
            <a:endParaRPr lang="en-US" sz="1600" dirty="0">
              <a:latin typeface="Tahoma" charset="0"/>
              <a:ea typeface="MS PGothic" charset="0"/>
              <a:cs typeface="MS PGothic" charset="0"/>
            </a:endParaRPr>
          </a:p>
          <a:p>
            <a:pPr marL="457200" lvl="1" indent="0">
              <a:buNone/>
            </a:pPr>
            <a:endParaRPr lang="en-US" sz="1600" dirty="0">
              <a:latin typeface="Tahoma" charset="0"/>
              <a:ea typeface="MS PGothic" charset="0"/>
              <a:cs typeface="MS PGothic" charset="0"/>
            </a:endParaRPr>
          </a:p>
        </p:txBody>
      </p:sp>
      <p:pic>
        <p:nvPicPr>
          <p:cNvPr id="2" name="Picture 1"/>
          <p:cNvPicPr>
            <a:picLocks noChangeAspect="1"/>
          </p:cNvPicPr>
          <p:nvPr/>
        </p:nvPicPr>
        <p:blipFill>
          <a:blip r:embed="rId3"/>
          <a:stretch>
            <a:fillRect/>
          </a:stretch>
        </p:blipFill>
        <p:spPr>
          <a:xfrm>
            <a:off x="219075" y="2971800"/>
            <a:ext cx="8661400" cy="3187700"/>
          </a:xfrm>
          <a:prstGeom prst="rect">
            <a:avLst/>
          </a:prstGeom>
        </p:spPr>
      </p:pic>
    </p:spTree>
    <p:extLst>
      <p:ext uri="{BB962C8B-B14F-4D97-AF65-F5344CB8AC3E}">
        <p14:creationId xmlns:p14="http://schemas.microsoft.com/office/powerpoint/2010/main" val="80655177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r>
              <a:rPr lang="en-US" dirty="0">
                <a:latin typeface="Tahoma" charset="0"/>
                <a:ea typeface="MS PGothic" charset="0"/>
              </a:rPr>
              <a:t>Reconnaissance</a:t>
            </a:r>
          </a:p>
        </p:txBody>
      </p:sp>
      <p:sp>
        <p:nvSpPr>
          <p:cNvPr id="50178" name="Rectangle 3"/>
          <p:cNvSpPr>
            <a:spLocks noGrp="1" noChangeArrowheads="1"/>
          </p:cNvSpPr>
          <p:nvPr>
            <p:ph idx="1"/>
          </p:nvPr>
        </p:nvSpPr>
        <p:spPr>
          <a:xfrm>
            <a:off x="457200" y="1710690"/>
            <a:ext cx="8229600" cy="4171950"/>
          </a:xfrm>
        </p:spPr>
        <p:txBody>
          <a:bodyPr/>
          <a:lstStyle/>
          <a:p>
            <a:r>
              <a:rPr lang="en-US" sz="2800" dirty="0">
                <a:latin typeface="Tahoma" charset="0"/>
                <a:ea typeface="MS PGothic" charset="0"/>
                <a:cs typeface="MS PGothic" charset="0"/>
              </a:rPr>
              <a:t>Phase one of four in our web app penetration testing methodology</a:t>
            </a:r>
          </a:p>
          <a:p>
            <a:pPr lvl="1"/>
            <a:r>
              <a:rPr lang="en-US" sz="2400" dirty="0">
                <a:latin typeface="Tahoma" charset="0"/>
                <a:ea typeface="MS PGothic" charset="0"/>
                <a:cs typeface="MS PGothic" charset="0"/>
              </a:rPr>
              <a:t>It guides our attacks as the test moves forward</a:t>
            </a:r>
          </a:p>
          <a:p>
            <a:r>
              <a:rPr lang="en-US" sz="2800" dirty="0">
                <a:latin typeface="Tahoma" charset="0"/>
                <a:ea typeface="MS PGothic" charset="0"/>
                <a:cs typeface="MS PGothic" charset="0"/>
              </a:rPr>
              <a:t>Often skipped because people believe they know all the information needed</a:t>
            </a:r>
          </a:p>
          <a:p>
            <a:r>
              <a:rPr lang="en-US" sz="2800" dirty="0">
                <a:latin typeface="Tahoma" charset="0"/>
                <a:ea typeface="MS PGothic" charset="0"/>
                <a:cs typeface="MS PGothic" charset="0"/>
              </a:rPr>
              <a:t>Easily the most critical step of the test</a:t>
            </a:r>
          </a:p>
          <a:p>
            <a:pPr lvl="1"/>
            <a:r>
              <a:rPr lang="en-US" sz="2400" dirty="0">
                <a:latin typeface="Tahoma" charset="0"/>
                <a:ea typeface="MS PGothic" charset="0"/>
                <a:cs typeface="MS PGothic" charset="0"/>
              </a:rPr>
              <a:t>Important even for internal testing</a:t>
            </a:r>
          </a:p>
          <a:p>
            <a:r>
              <a:rPr lang="en-US" sz="2800" dirty="0">
                <a:latin typeface="Tahoma" charset="0"/>
                <a:ea typeface="MS PGothic" charset="0"/>
                <a:cs typeface="MS PGothic" charset="0"/>
              </a:rPr>
              <a:t>Results may be surprising, providing insight for improving security practices</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219075" y="137160"/>
            <a:ext cx="8734425" cy="1175273"/>
          </a:xfrm>
        </p:spPr>
        <p:txBody>
          <a:bodyPr/>
          <a:lstStyle/>
          <a:p>
            <a:r>
              <a:rPr lang="en-US" dirty="0">
                <a:latin typeface="Tahoma" charset="0"/>
                <a:ea typeface="MS PGothic" charset="0"/>
              </a:rPr>
              <a:t>Recon-</a:t>
            </a:r>
            <a:r>
              <a:rPr lang="en-US" dirty="0" err="1">
                <a:latin typeface="Tahoma" charset="0"/>
                <a:ea typeface="MS PGothic" charset="0"/>
              </a:rPr>
              <a:t>ng</a:t>
            </a:r>
            <a:r>
              <a:rPr lang="en-US" dirty="0">
                <a:latin typeface="Tahoma" charset="0"/>
                <a:ea typeface="MS PGothic" charset="0"/>
              </a:rPr>
              <a:t>:</a:t>
            </a:r>
            <a:br>
              <a:rPr lang="en-US" dirty="0">
                <a:latin typeface="Tahoma" charset="0"/>
                <a:ea typeface="MS PGothic" charset="0"/>
              </a:rPr>
            </a:br>
            <a:r>
              <a:rPr lang="en-US" dirty="0">
                <a:latin typeface="Tahoma" charset="0"/>
                <a:ea typeface="MS PGothic" charset="0"/>
              </a:rPr>
              <a:t>Example 2: Hosts</a:t>
            </a:r>
          </a:p>
        </p:txBody>
      </p:sp>
      <p:sp>
        <p:nvSpPr>
          <p:cNvPr id="11266" name="Rectangle 3"/>
          <p:cNvSpPr>
            <a:spLocks noGrp="1" noChangeArrowheads="1"/>
          </p:cNvSpPr>
          <p:nvPr>
            <p:ph idx="1"/>
          </p:nvPr>
        </p:nvSpPr>
        <p:spPr>
          <a:xfrm>
            <a:off x="304800" y="1615440"/>
            <a:ext cx="8458200" cy="4191000"/>
          </a:xfrm>
        </p:spPr>
        <p:txBody>
          <a:bodyPr/>
          <a:lstStyle/>
          <a:p>
            <a:r>
              <a:rPr lang="en-US" sz="1800" dirty="0">
                <a:latin typeface="Tahoma" charset="0"/>
                <a:ea typeface="MS PGothic" charset="0"/>
                <a:cs typeface="MS PGothic" charset="0"/>
              </a:rPr>
              <a:t>Use the Google module to find target sites:</a:t>
            </a:r>
          </a:p>
          <a:p>
            <a:pPr lvl="1"/>
            <a:r>
              <a:rPr lang="en-US" sz="1600" dirty="0">
                <a:latin typeface="Tahoma" charset="0"/>
                <a:ea typeface="MS PGothic" charset="0"/>
                <a:cs typeface="MS PGothic" charset="0"/>
              </a:rPr>
              <a:t>use recon/hosts/gather/http/web/</a:t>
            </a:r>
            <a:r>
              <a:rPr lang="en-US" sz="1600" dirty="0" err="1">
                <a:latin typeface="Tahoma" charset="0"/>
                <a:ea typeface="MS PGothic" charset="0"/>
                <a:cs typeface="MS PGothic" charset="0"/>
              </a:rPr>
              <a:t>google_site</a:t>
            </a:r>
            <a:endParaRPr lang="en-US" sz="1600" dirty="0">
              <a:latin typeface="Tahoma" charset="0"/>
              <a:ea typeface="MS PGothic" charset="0"/>
              <a:cs typeface="MS PGothic" charset="0"/>
            </a:endParaRPr>
          </a:p>
          <a:p>
            <a:pPr lvl="1"/>
            <a:r>
              <a:rPr lang="en-US" sz="1600" dirty="0">
                <a:latin typeface="Tahoma" charset="0"/>
                <a:ea typeface="MS PGothic" charset="0"/>
                <a:cs typeface="MS PGothic" charset="0"/>
              </a:rPr>
              <a:t>set DOMAIN </a:t>
            </a:r>
            <a:r>
              <a:rPr lang="en-US" sz="1600" dirty="0" err="1">
                <a:latin typeface="Tahoma" charset="0"/>
                <a:ea typeface="MS PGothic" charset="0"/>
                <a:cs typeface="MS PGothic" charset="0"/>
              </a:rPr>
              <a:t>secureideas.com</a:t>
            </a:r>
            <a:endParaRPr lang="en-US" sz="1600" dirty="0">
              <a:latin typeface="Tahoma" charset="0"/>
              <a:ea typeface="MS PGothic" charset="0"/>
              <a:cs typeface="MS PGothic" charset="0"/>
            </a:endParaRPr>
          </a:p>
          <a:p>
            <a:pPr lvl="1"/>
            <a:r>
              <a:rPr lang="en-US" sz="1600" dirty="0">
                <a:latin typeface="Tahoma" charset="0"/>
                <a:ea typeface="MS PGothic" charset="0"/>
                <a:cs typeface="MS PGothic" charset="0"/>
              </a:rPr>
              <a:t>run</a:t>
            </a:r>
          </a:p>
          <a:p>
            <a:r>
              <a:rPr lang="en-US" sz="1800" dirty="0">
                <a:latin typeface="Tahoma" charset="0"/>
                <a:ea typeface="MS PGothic" charset="0"/>
                <a:cs typeface="MS PGothic" charset="0"/>
              </a:rPr>
              <a:t>Use the DNS resolve module to populate </a:t>
            </a:r>
            <a:r>
              <a:rPr lang="en-US" sz="1800" dirty="0" err="1">
                <a:latin typeface="Tahoma" charset="0"/>
                <a:ea typeface="MS PGothic" charset="0"/>
                <a:cs typeface="MS PGothic" charset="0"/>
              </a:rPr>
              <a:t>ip</a:t>
            </a:r>
            <a:r>
              <a:rPr lang="en-US" sz="1800" dirty="0">
                <a:latin typeface="Tahoma" charset="0"/>
                <a:ea typeface="MS PGothic" charset="0"/>
                <a:cs typeface="MS PGothic" charset="0"/>
              </a:rPr>
              <a:t> addresses</a:t>
            </a:r>
          </a:p>
          <a:p>
            <a:pPr lvl="1"/>
            <a:r>
              <a:rPr lang="en-US" sz="1600" dirty="0">
                <a:latin typeface="Tahoma" charset="0"/>
                <a:ea typeface="MS PGothic" charset="0"/>
                <a:cs typeface="MS PGothic" charset="0"/>
              </a:rPr>
              <a:t>use recon/hosts/</a:t>
            </a:r>
            <a:r>
              <a:rPr lang="en-US" sz="1600" dirty="0" err="1">
                <a:latin typeface="Tahoma" charset="0"/>
                <a:ea typeface="MS PGothic" charset="0"/>
                <a:cs typeface="MS PGothic" charset="0"/>
              </a:rPr>
              <a:t>enum</a:t>
            </a:r>
            <a:r>
              <a:rPr lang="en-US" sz="1600" dirty="0">
                <a:latin typeface="Tahoma" charset="0"/>
                <a:ea typeface="MS PGothic" charset="0"/>
                <a:cs typeface="MS PGothic" charset="0"/>
              </a:rPr>
              <a:t>/</a:t>
            </a:r>
            <a:r>
              <a:rPr lang="en-US" sz="1600" dirty="0" err="1">
                <a:latin typeface="Tahoma" charset="0"/>
                <a:ea typeface="MS PGothic" charset="0"/>
                <a:cs typeface="MS PGothic" charset="0"/>
              </a:rPr>
              <a:t>dns</a:t>
            </a:r>
            <a:r>
              <a:rPr lang="en-US" sz="1600" dirty="0">
                <a:latin typeface="Tahoma" charset="0"/>
                <a:ea typeface="MS PGothic" charset="0"/>
                <a:cs typeface="MS PGothic" charset="0"/>
              </a:rPr>
              <a:t>/resolve</a:t>
            </a:r>
          </a:p>
          <a:p>
            <a:pPr lvl="1"/>
            <a:r>
              <a:rPr lang="en-US" sz="1600" dirty="0">
                <a:latin typeface="Tahoma" charset="0"/>
                <a:ea typeface="MS PGothic" charset="0"/>
                <a:cs typeface="MS PGothic" charset="0"/>
              </a:rPr>
              <a:t>run</a:t>
            </a:r>
          </a:p>
          <a:p>
            <a:r>
              <a:rPr lang="en-US" sz="1800" dirty="0">
                <a:latin typeface="Tahoma" charset="0"/>
                <a:ea typeface="MS PGothic" charset="0"/>
                <a:cs typeface="MS PGothic" charset="0"/>
              </a:rPr>
              <a:t>Type “show hosts” to see the results table</a:t>
            </a:r>
          </a:p>
          <a:p>
            <a:pPr lvl="1"/>
            <a:endParaRPr lang="en-US" sz="1200" dirty="0">
              <a:latin typeface="Tahoma" charset="0"/>
              <a:ea typeface="MS PGothic" charset="0"/>
              <a:cs typeface="MS PGothic" charset="0"/>
            </a:endParaRPr>
          </a:p>
          <a:p>
            <a:pPr lvl="1"/>
            <a:endParaRPr lang="en-US" sz="1600" dirty="0">
              <a:latin typeface="Tahoma" charset="0"/>
              <a:ea typeface="MS PGothic" charset="0"/>
              <a:cs typeface="MS PGothic" charset="0"/>
            </a:endParaRPr>
          </a:p>
          <a:p>
            <a:pPr marL="457200" lvl="1" indent="0">
              <a:buNone/>
            </a:pPr>
            <a:endParaRPr lang="en-US" sz="1600" dirty="0">
              <a:latin typeface="Tahoma" charset="0"/>
              <a:ea typeface="MS PGothic" charset="0"/>
              <a:cs typeface="MS PGothic" charset="0"/>
            </a:endParaRPr>
          </a:p>
        </p:txBody>
      </p:sp>
      <p:pic>
        <p:nvPicPr>
          <p:cNvPr id="4" name="Picture 3"/>
          <p:cNvPicPr>
            <a:picLocks noChangeAspect="1"/>
          </p:cNvPicPr>
          <p:nvPr/>
        </p:nvPicPr>
        <p:blipFill>
          <a:blip r:embed="rId3"/>
          <a:stretch>
            <a:fillRect/>
          </a:stretch>
        </p:blipFill>
        <p:spPr>
          <a:xfrm>
            <a:off x="787400" y="4254500"/>
            <a:ext cx="7556500" cy="2146300"/>
          </a:xfrm>
          <a:prstGeom prst="rect">
            <a:avLst/>
          </a:prstGeom>
        </p:spPr>
      </p:pic>
    </p:spTree>
    <p:extLst>
      <p:ext uri="{BB962C8B-B14F-4D97-AF65-F5344CB8AC3E}">
        <p14:creationId xmlns:p14="http://schemas.microsoft.com/office/powerpoint/2010/main" val="334734246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219075" y="137160"/>
            <a:ext cx="8734425" cy="1175273"/>
          </a:xfrm>
        </p:spPr>
        <p:txBody>
          <a:bodyPr/>
          <a:lstStyle/>
          <a:p>
            <a:r>
              <a:rPr lang="en-US" dirty="0">
                <a:latin typeface="Tahoma" charset="0"/>
                <a:ea typeface="MS PGothic" charset="0"/>
              </a:rPr>
              <a:t>Recon-</a:t>
            </a:r>
            <a:r>
              <a:rPr lang="en-US" dirty="0" err="1">
                <a:latin typeface="Tahoma" charset="0"/>
                <a:ea typeface="MS PGothic" charset="0"/>
              </a:rPr>
              <a:t>ng</a:t>
            </a:r>
            <a:r>
              <a:rPr lang="en-US" dirty="0">
                <a:latin typeface="Tahoma" charset="0"/>
                <a:ea typeface="MS PGothic" charset="0"/>
              </a:rPr>
              <a:t>:</a:t>
            </a:r>
            <a:br>
              <a:rPr lang="en-US" dirty="0">
                <a:latin typeface="Tahoma" charset="0"/>
                <a:ea typeface="MS PGothic" charset="0"/>
              </a:rPr>
            </a:br>
            <a:r>
              <a:rPr lang="en-US" dirty="0">
                <a:latin typeface="Tahoma" charset="0"/>
                <a:ea typeface="MS PGothic" charset="0"/>
              </a:rPr>
              <a:t>Sample Modules for Contacts</a:t>
            </a:r>
          </a:p>
        </p:txBody>
      </p:sp>
      <p:sp>
        <p:nvSpPr>
          <p:cNvPr id="11266" name="Rectangle 3"/>
          <p:cNvSpPr>
            <a:spLocks noGrp="1" noChangeArrowheads="1"/>
          </p:cNvSpPr>
          <p:nvPr>
            <p:ph idx="1"/>
          </p:nvPr>
        </p:nvSpPr>
        <p:spPr>
          <a:xfrm>
            <a:off x="304800" y="1615440"/>
            <a:ext cx="8458200" cy="4191000"/>
          </a:xfrm>
        </p:spPr>
        <p:txBody>
          <a:bodyPr/>
          <a:lstStyle/>
          <a:p>
            <a:r>
              <a:rPr lang="en-US" sz="1800" dirty="0">
                <a:latin typeface="Tahoma" charset="0"/>
                <a:ea typeface="MS PGothic" charset="0"/>
                <a:cs typeface="MS PGothic" charset="0"/>
              </a:rPr>
              <a:t>recon/contacts/</a:t>
            </a:r>
            <a:r>
              <a:rPr lang="en-US" sz="1800" dirty="0" err="1">
                <a:latin typeface="Tahoma" charset="0"/>
                <a:ea typeface="MS PGothic" charset="0"/>
                <a:cs typeface="MS PGothic" charset="0"/>
              </a:rPr>
              <a:t>enum</a:t>
            </a:r>
            <a:r>
              <a:rPr lang="en-US" sz="1800" dirty="0">
                <a:latin typeface="Tahoma" charset="0"/>
                <a:ea typeface="MS PGothic" charset="0"/>
                <a:cs typeface="MS PGothic" charset="0"/>
              </a:rPr>
              <a:t>/http/web/</a:t>
            </a:r>
            <a:r>
              <a:rPr lang="en-US" sz="1800" dirty="0" err="1">
                <a:latin typeface="Tahoma" charset="0"/>
                <a:ea typeface="MS PGothic" charset="0"/>
                <a:cs typeface="MS PGothic" charset="0"/>
              </a:rPr>
              <a:t>dev_diver</a:t>
            </a:r>
            <a:endParaRPr lang="en-US" sz="1800" dirty="0">
              <a:latin typeface="Tahoma" charset="0"/>
              <a:ea typeface="MS PGothic" charset="0"/>
              <a:cs typeface="MS PGothic" charset="0"/>
            </a:endParaRPr>
          </a:p>
          <a:p>
            <a:pPr lvl="1"/>
            <a:r>
              <a:rPr lang="en-US" sz="1400" dirty="0">
                <a:latin typeface="Tahoma" charset="0"/>
                <a:ea typeface="MS PGothic" charset="0"/>
                <a:cs typeface="MS PGothic" charset="0"/>
              </a:rPr>
              <a:t>This module takes a username and searches common, public code repositories for information about that username.</a:t>
            </a:r>
          </a:p>
          <a:p>
            <a:r>
              <a:rPr lang="en-US" sz="1800" dirty="0">
                <a:latin typeface="Tahoma" charset="0"/>
                <a:ea typeface="MS PGothic" charset="0"/>
                <a:cs typeface="MS PGothic" charset="0"/>
              </a:rPr>
              <a:t>recon/contacts/</a:t>
            </a:r>
            <a:r>
              <a:rPr lang="en-US" sz="1800" dirty="0" err="1">
                <a:latin typeface="Tahoma" charset="0"/>
                <a:ea typeface="MS PGothic" charset="0"/>
                <a:cs typeface="MS PGothic" charset="0"/>
              </a:rPr>
              <a:t>enum</a:t>
            </a:r>
            <a:r>
              <a:rPr lang="en-US" sz="1800" dirty="0">
                <a:latin typeface="Tahoma" charset="0"/>
                <a:ea typeface="MS PGothic" charset="0"/>
                <a:cs typeface="MS PGothic" charset="0"/>
              </a:rPr>
              <a:t>/http/web/</a:t>
            </a:r>
            <a:r>
              <a:rPr lang="en-US" sz="1800" dirty="0" err="1">
                <a:latin typeface="Tahoma" charset="0"/>
                <a:ea typeface="MS PGothic" charset="0"/>
                <a:cs typeface="MS PGothic" charset="0"/>
              </a:rPr>
              <a:t>namechk</a:t>
            </a:r>
            <a:endParaRPr lang="en-US" sz="1800" dirty="0">
              <a:latin typeface="Tahoma" charset="0"/>
              <a:ea typeface="MS PGothic" charset="0"/>
              <a:cs typeface="MS PGothic" charset="0"/>
            </a:endParaRPr>
          </a:p>
          <a:p>
            <a:pPr lvl="1"/>
            <a:r>
              <a:rPr lang="en-US" sz="1400" dirty="0">
                <a:latin typeface="Tahoma" charset="0"/>
                <a:ea typeface="MS PGothic" charset="0"/>
                <a:cs typeface="MS PGothic" charset="0"/>
              </a:rPr>
              <a:t>Leverages </a:t>
            </a:r>
            <a:r>
              <a:rPr lang="en-US" sz="1400" dirty="0" err="1">
                <a:latin typeface="Tahoma" charset="0"/>
                <a:ea typeface="MS PGothic" charset="0"/>
                <a:cs typeface="MS PGothic" charset="0"/>
              </a:rPr>
              <a:t>NameChk.com</a:t>
            </a:r>
            <a:r>
              <a:rPr lang="en-US" sz="1400" dirty="0">
                <a:latin typeface="Tahoma" charset="0"/>
                <a:ea typeface="MS PGothic" charset="0"/>
                <a:cs typeface="MS PGothic" charset="0"/>
              </a:rPr>
              <a:t> to validate the </a:t>
            </a:r>
            <a:r>
              <a:rPr lang="en-US" sz="1400" dirty="0" err="1">
                <a:latin typeface="Tahoma" charset="0"/>
                <a:ea typeface="MS PGothic" charset="0"/>
                <a:cs typeface="MS PGothic" charset="0"/>
              </a:rPr>
              <a:t>existance</a:t>
            </a:r>
            <a:r>
              <a:rPr lang="en-US" sz="1400" dirty="0">
                <a:latin typeface="Tahoma" charset="0"/>
                <a:ea typeface="MS PGothic" charset="0"/>
                <a:cs typeface="MS PGothic" charset="0"/>
              </a:rPr>
              <a:t> of usernames at specific web sites.</a:t>
            </a:r>
          </a:p>
          <a:p>
            <a:r>
              <a:rPr lang="en-US" sz="1800" dirty="0">
                <a:latin typeface="Tahoma" charset="0"/>
                <a:ea typeface="MS PGothic" charset="0"/>
                <a:cs typeface="MS PGothic" charset="0"/>
              </a:rPr>
              <a:t>recon/contacts/</a:t>
            </a:r>
            <a:r>
              <a:rPr lang="en-US" sz="1800" dirty="0" err="1">
                <a:latin typeface="Tahoma" charset="0"/>
                <a:ea typeface="MS PGothic" charset="0"/>
                <a:cs typeface="MS PGothic" charset="0"/>
              </a:rPr>
              <a:t>enum</a:t>
            </a:r>
            <a:r>
              <a:rPr lang="en-US" sz="1800" dirty="0">
                <a:latin typeface="Tahoma" charset="0"/>
                <a:ea typeface="MS PGothic" charset="0"/>
                <a:cs typeface="MS PGothic" charset="0"/>
              </a:rPr>
              <a:t>/http/web/</a:t>
            </a:r>
            <a:r>
              <a:rPr lang="en-US" sz="1800" dirty="0" err="1">
                <a:latin typeface="Tahoma" charset="0"/>
                <a:ea typeface="MS PGothic" charset="0"/>
                <a:cs typeface="MS PGothic" charset="0"/>
              </a:rPr>
              <a:t>pwnedlist</a:t>
            </a:r>
            <a:endParaRPr lang="en-US" sz="1800" dirty="0">
              <a:latin typeface="Tahoma" charset="0"/>
              <a:ea typeface="MS PGothic" charset="0"/>
              <a:cs typeface="MS PGothic" charset="0"/>
            </a:endParaRPr>
          </a:p>
          <a:p>
            <a:pPr lvl="1"/>
            <a:r>
              <a:rPr lang="en-US" sz="1400" dirty="0">
                <a:latin typeface="Tahoma" charset="0"/>
                <a:ea typeface="MS PGothic" charset="0"/>
                <a:cs typeface="MS PGothic" charset="0"/>
              </a:rPr>
              <a:t>Leverages </a:t>
            </a:r>
            <a:r>
              <a:rPr lang="en-US" sz="1400" dirty="0" err="1">
                <a:latin typeface="Tahoma" charset="0"/>
                <a:ea typeface="MS PGothic" charset="0"/>
                <a:cs typeface="MS PGothic" charset="0"/>
              </a:rPr>
              <a:t>PwnedList.com</a:t>
            </a:r>
            <a:r>
              <a:rPr lang="en-US" sz="1400" dirty="0">
                <a:latin typeface="Tahoma" charset="0"/>
                <a:ea typeface="MS PGothic" charset="0"/>
                <a:cs typeface="MS PGothic" charset="0"/>
              </a:rPr>
              <a:t> to determine if email addresses are associated with leaked credentials and updates the '</a:t>
            </a:r>
            <a:r>
              <a:rPr lang="en-US" sz="1400" dirty="0" err="1">
                <a:latin typeface="Tahoma" charset="0"/>
                <a:ea typeface="MS PGothic" charset="0"/>
                <a:cs typeface="MS PGothic" charset="0"/>
              </a:rPr>
              <a:t>creds</a:t>
            </a:r>
            <a:r>
              <a:rPr lang="en-US" sz="1400" dirty="0">
                <a:latin typeface="Tahoma" charset="0"/>
                <a:ea typeface="MS PGothic" charset="0"/>
                <a:cs typeface="MS PGothic" charset="0"/>
              </a:rPr>
              <a:t>' table of the database with the positive results.</a:t>
            </a:r>
            <a:endParaRPr lang="en-US" sz="1200" dirty="0">
              <a:latin typeface="Tahoma" charset="0"/>
              <a:ea typeface="MS PGothic" charset="0"/>
              <a:cs typeface="MS PGothic" charset="0"/>
            </a:endParaRPr>
          </a:p>
          <a:p>
            <a:r>
              <a:rPr lang="en-US" sz="1800" dirty="0">
                <a:latin typeface="Tahoma" charset="0"/>
                <a:ea typeface="MS PGothic" charset="0"/>
                <a:cs typeface="MS PGothic" charset="0"/>
              </a:rPr>
              <a:t>recon/contacts/gather/http/</a:t>
            </a:r>
            <a:r>
              <a:rPr lang="en-US" sz="1800" dirty="0" err="1">
                <a:latin typeface="Tahoma" charset="0"/>
                <a:ea typeface="MS PGothic" charset="0"/>
                <a:cs typeface="MS PGothic" charset="0"/>
              </a:rPr>
              <a:t>api</a:t>
            </a:r>
            <a:r>
              <a:rPr lang="en-US" sz="1800" dirty="0">
                <a:latin typeface="Tahoma" charset="0"/>
                <a:ea typeface="MS PGothic" charset="0"/>
                <a:cs typeface="MS PGothic" charset="0"/>
              </a:rPr>
              <a:t>/</a:t>
            </a:r>
            <a:r>
              <a:rPr lang="en-US" sz="1800" dirty="0" err="1">
                <a:latin typeface="Tahoma" charset="0"/>
                <a:ea typeface="MS PGothic" charset="0"/>
                <a:cs typeface="MS PGothic" charset="0"/>
              </a:rPr>
              <a:t>linkedin_auth</a:t>
            </a:r>
            <a:endParaRPr lang="en-US" sz="1800" dirty="0">
              <a:latin typeface="Tahoma" charset="0"/>
              <a:ea typeface="MS PGothic" charset="0"/>
              <a:cs typeface="MS PGothic" charset="0"/>
            </a:endParaRPr>
          </a:p>
          <a:p>
            <a:pPr lvl="1"/>
            <a:r>
              <a:rPr lang="en-US" sz="1400" dirty="0">
                <a:latin typeface="Tahoma" charset="0"/>
                <a:ea typeface="MS PGothic" charset="0"/>
                <a:cs typeface="MS PGothic" charset="0"/>
              </a:rPr>
              <a:t>Harvests contacts from the </a:t>
            </a:r>
            <a:r>
              <a:rPr lang="en-US" sz="1400" dirty="0" err="1">
                <a:latin typeface="Tahoma" charset="0"/>
                <a:ea typeface="MS PGothic" charset="0"/>
                <a:cs typeface="MS PGothic" charset="0"/>
              </a:rPr>
              <a:t>LinkedIn.com</a:t>
            </a:r>
            <a:r>
              <a:rPr lang="en-US" sz="1400" dirty="0">
                <a:latin typeface="Tahoma" charset="0"/>
                <a:ea typeface="MS PGothic" charset="0"/>
                <a:cs typeface="MS PGothic" charset="0"/>
              </a:rPr>
              <a:t> API using an authenticated connections network and updates the 'contacts' table of the database with the results.</a:t>
            </a:r>
          </a:p>
          <a:p>
            <a:r>
              <a:rPr lang="en-US" sz="1800" dirty="0">
                <a:latin typeface="Tahoma" charset="0"/>
                <a:ea typeface="MS PGothic" charset="0"/>
                <a:cs typeface="MS PGothic" charset="0"/>
              </a:rPr>
              <a:t>recon/contacts/gather/http/web/jigsaw</a:t>
            </a:r>
          </a:p>
          <a:p>
            <a:pPr lvl="1"/>
            <a:r>
              <a:rPr lang="en-US" sz="1400" dirty="0">
                <a:latin typeface="Tahoma" charset="0"/>
                <a:ea typeface="MS PGothic" charset="0"/>
                <a:cs typeface="MS PGothic" charset="0"/>
              </a:rPr>
              <a:t>Harvests contacts from </a:t>
            </a:r>
            <a:r>
              <a:rPr lang="en-US" sz="1400" dirty="0" err="1">
                <a:latin typeface="Tahoma" charset="0"/>
                <a:ea typeface="MS PGothic" charset="0"/>
                <a:cs typeface="MS PGothic" charset="0"/>
              </a:rPr>
              <a:t>Jigsaw.com</a:t>
            </a:r>
            <a:r>
              <a:rPr lang="en-US" sz="1400" dirty="0">
                <a:latin typeface="Tahoma" charset="0"/>
                <a:ea typeface="MS PGothic" charset="0"/>
                <a:cs typeface="MS PGothic" charset="0"/>
              </a:rPr>
              <a:t> and updates the 'contacts' table of the database with the results.</a:t>
            </a:r>
          </a:p>
          <a:p>
            <a:r>
              <a:rPr lang="en-US" sz="1800" dirty="0">
                <a:latin typeface="Tahoma" charset="0"/>
                <a:ea typeface="MS PGothic" charset="0"/>
                <a:cs typeface="MS PGothic" charset="0"/>
              </a:rPr>
              <a:t>recon/contacts/gather/http/web/</a:t>
            </a:r>
            <a:r>
              <a:rPr lang="en-US" sz="1800" dirty="0" err="1">
                <a:latin typeface="Tahoma" charset="0"/>
                <a:ea typeface="MS PGothic" charset="0"/>
                <a:cs typeface="MS PGothic" charset="0"/>
              </a:rPr>
              <a:t>pgp_search</a:t>
            </a:r>
            <a:endParaRPr lang="en-US" sz="1800" dirty="0">
              <a:latin typeface="Tahoma" charset="0"/>
              <a:ea typeface="MS PGothic" charset="0"/>
              <a:cs typeface="MS PGothic" charset="0"/>
            </a:endParaRPr>
          </a:p>
          <a:p>
            <a:pPr lvl="1"/>
            <a:r>
              <a:rPr lang="en-US" sz="1400" dirty="0">
                <a:latin typeface="Tahoma" charset="0"/>
                <a:ea typeface="MS PGothic" charset="0"/>
                <a:cs typeface="MS PGothic" charset="0"/>
              </a:rPr>
              <a:t>Searches </a:t>
            </a:r>
            <a:r>
              <a:rPr lang="en-US" sz="1400" dirty="0" err="1">
                <a:latin typeface="Tahoma" charset="0"/>
                <a:ea typeface="MS PGothic" charset="0"/>
                <a:cs typeface="MS PGothic" charset="0"/>
              </a:rPr>
              <a:t>pgp.rediris</a:t>
            </a:r>
            <a:r>
              <a:rPr lang="en-US" sz="1400" dirty="0">
                <a:latin typeface="Tahoma" charset="0"/>
                <a:ea typeface="MS PGothic" charset="0"/>
                <a:cs typeface="MS PGothic" charset="0"/>
              </a:rPr>
              <a:t> for email addresses for the given domain.</a:t>
            </a:r>
          </a:p>
          <a:p>
            <a:pPr marL="457200" lvl="1" indent="0">
              <a:buNone/>
            </a:pPr>
            <a:endParaRPr lang="en-US" sz="1600" dirty="0">
              <a:latin typeface="Tahoma" charset="0"/>
              <a:ea typeface="MS PGothic" charset="0"/>
              <a:cs typeface="MS PGothic" charset="0"/>
            </a:endParaRPr>
          </a:p>
        </p:txBody>
      </p:sp>
    </p:spTree>
    <p:extLst>
      <p:ext uri="{BB962C8B-B14F-4D97-AF65-F5344CB8AC3E}">
        <p14:creationId xmlns:p14="http://schemas.microsoft.com/office/powerpoint/2010/main" val="377940317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219075" y="137160"/>
            <a:ext cx="8734425" cy="1175273"/>
          </a:xfrm>
        </p:spPr>
        <p:txBody>
          <a:bodyPr/>
          <a:lstStyle/>
          <a:p>
            <a:r>
              <a:rPr lang="en-US" dirty="0">
                <a:latin typeface="Tahoma" charset="0"/>
                <a:ea typeface="MS PGothic" charset="0"/>
              </a:rPr>
              <a:t>Recon-</a:t>
            </a:r>
            <a:r>
              <a:rPr lang="en-US" dirty="0" err="1">
                <a:latin typeface="Tahoma" charset="0"/>
                <a:ea typeface="MS PGothic" charset="0"/>
              </a:rPr>
              <a:t>ng</a:t>
            </a:r>
            <a:r>
              <a:rPr lang="en-US" dirty="0">
                <a:latin typeface="Tahoma" charset="0"/>
                <a:ea typeface="MS PGothic" charset="0"/>
              </a:rPr>
              <a:t>:</a:t>
            </a:r>
            <a:br>
              <a:rPr lang="en-US" dirty="0">
                <a:latin typeface="Tahoma" charset="0"/>
                <a:ea typeface="MS PGothic" charset="0"/>
              </a:rPr>
            </a:br>
            <a:r>
              <a:rPr lang="en-US" dirty="0">
                <a:latin typeface="Tahoma" charset="0"/>
                <a:ea typeface="MS PGothic" charset="0"/>
              </a:rPr>
              <a:t>Modules for </a:t>
            </a:r>
            <a:r>
              <a:rPr lang="en-US" dirty="0" err="1">
                <a:latin typeface="Tahoma" charset="0"/>
                <a:ea typeface="MS PGothic" charset="0"/>
              </a:rPr>
              <a:t>Creds</a:t>
            </a:r>
            <a:endParaRPr lang="en-US" dirty="0">
              <a:latin typeface="Tahoma" charset="0"/>
              <a:ea typeface="MS PGothic" charset="0"/>
            </a:endParaRPr>
          </a:p>
        </p:txBody>
      </p:sp>
      <p:sp>
        <p:nvSpPr>
          <p:cNvPr id="11266" name="Rectangle 3"/>
          <p:cNvSpPr>
            <a:spLocks noGrp="1" noChangeArrowheads="1"/>
          </p:cNvSpPr>
          <p:nvPr>
            <p:ph idx="1"/>
          </p:nvPr>
        </p:nvSpPr>
        <p:spPr>
          <a:xfrm>
            <a:off x="304800" y="1615440"/>
            <a:ext cx="8458200" cy="4191000"/>
          </a:xfrm>
        </p:spPr>
        <p:txBody>
          <a:bodyPr/>
          <a:lstStyle/>
          <a:p>
            <a:r>
              <a:rPr lang="en-US" sz="1800" dirty="0">
                <a:latin typeface="Tahoma" charset="0"/>
                <a:ea typeface="MS PGothic" charset="0"/>
                <a:cs typeface="MS PGothic" charset="0"/>
              </a:rPr>
              <a:t>The modules that can be used to gather </a:t>
            </a:r>
            <a:r>
              <a:rPr lang="en-US" sz="1800" dirty="0" err="1">
                <a:latin typeface="Tahoma" charset="0"/>
                <a:ea typeface="MS PGothic" charset="0"/>
                <a:cs typeface="MS PGothic" charset="0"/>
              </a:rPr>
              <a:t>creds</a:t>
            </a:r>
            <a:r>
              <a:rPr lang="en-US" sz="1800" dirty="0">
                <a:latin typeface="Tahoma" charset="0"/>
                <a:ea typeface="MS PGothic" charset="0"/>
                <a:cs typeface="MS PGothic" charset="0"/>
              </a:rPr>
              <a:t> are largely tied to:</a:t>
            </a:r>
          </a:p>
          <a:p>
            <a:pPr lvl="1"/>
            <a:r>
              <a:rPr lang="en-US" sz="1600" dirty="0" err="1">
                <a:latin typeface="Tahoma" charset="0"/>
                <a:ea typeface="MS PGothic" charset="0"/>
                <a:cs typeface="MS PGothic" charset="0"/>
              </a:rPr>
              <a:t>Pwnedlist</a:t>
            </a:r>
            <a:endParaRPr lang="en-US" sz="1600" dirty="0">
              <a:latin typeface="Tahoma" charset="0"/>
              <a:ea typeface="MS PGothic" charset="0"/>
              <a:cs typeface="MS PGothic" charset="0"/>
            </a:endParaRPr>
          </a:p>
          <a:p>
            <a:pPr lvl="1"/>
            <a:r>
              <a:rPr lang="en-US" sz="1600" dirty="0" err="1">
                <a:latin typeface="Tahoma" charset="0"/>
                <a:ea typeface="MS PGothic" charset="0"/>
                <a:cs typeface="MS PGothic" charset="0"/>
              </a:rPr>
              <a:t>Leakdb</a:t>
            </a:r>
            <a:endParaRPr lang="en-US" sz="1600" dirty="0">
              <a:latin typeface="Tahoma" charset="0"/>
              <a:ea typeface="MS PGothic" charset="0"/>
              <a:cs typeface="MS PGothic" charset="0"/>
            </a:endParaRPr>
          </a:p>
          <a:p>
            <a:pPr lvl="1"/>
            <a:r>
              <a:rPr lang="en-US" sz="1600" dirty="0" err="1">
                <a:latin typeface="Tahoma" charset="0"/>
                <a:ea typeface="MS PGothic" charset="0"/>
                <a:cs typeface="MS PGothic" charset="0"/>
              </a:rPr>
              <a:t>Noisette</a:t>
            </a:r>
            <a:endParaRPr lang="en-US" sz="1600" dirty="0">
              <a:latin typeface="Tahoma" charset="0"/>
              <a:ea typeface="MS PGothic" charset="0"/>
              <a:cs typeface="MS PGothic" charset="0"/>
            </a:endParaRPr>
          </a:p>
          <a:p>
            <a:r>
              <a:rPr lang="en-US" sz="1800" dirty="0">
                <a:latin typeface="Tahoma" charset="0"/>
                <a:ea typeface="MS PGothic" charset="0"/>
                <a:cs typeface="MS PGothic" charset="0"/>
              </a:rPr>
              <a:t>Most of these require API keys that come at a cost</a:t>
            </a:r>
          </a:p>
          <a:p>
            <a:r>
              <a:rPr lang="en-US" sz="1800" dirty="0">
                <a:latin typeface="Tahoma" charset="0"/>
                <a:ea typeface="MS PGothic" charset="0"/>
                <a:cs typeface="MS PGothic" charset="0"/>
              </a:rPr>
              <a:t>For some companies, the cost is worthwhile</a:t>
            </a:r>
          </a:p>
          <a:p>
            <a:pPr lvl="1"/>
            <a:r>
              <a:rPr lang="en-US" sz="1600" dirty="0">
                <a:latin typeface="Tahoma" charset="0"/>
                <a:ea typeface="MS PGothic" charset="0"/>
                <a:cs typeface="MS PGothic" charset="0"/>
              </a:rPr>
              <a:t>E.g. to produce a list of employees who’s credentials are known to be compromised</a:t>
            </a:r>
          </a:p>
          <a:p>
            <a:pPr lvl="1"/>
            <a:endParaRPr lang="en-US" sz="1200" dirty="0">
              <a:latin typeface="Tahoma" charset="0"/>
              <a:ea typeface="MS PGothic" charset="0"/>
              <a:cs typeface="MS PGothic" charset="0"/>
            </a:endParaRPr>
          </a:p>
        </p:txBody>
      </p:sp>
    </p:spTree>
    <p:extLst>
      <p:ext uri="{BB962C8B-B14F-4D97-AF65-F5344CB8AC3E}">
        <p14:creationId xmlns:p14="http://schemas.microsoft.com/office/powerpoint/2010/main" val="277771279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219075" y="137160"/>
            <a:ext cx="8734425" cy="1175273"/>
          </a:xfrm>
        </p:spPr>
        <p:txBody>
          <a:bodyPr/>
          <a:lstStyle/>
          <a:p>
            <a:r>
              <a:rPr lang="en-US" dirty="0">
                <a:latin typeface="Tahoma" charset="0"/>
                <a:ea typeface="MS PGothic" charset="0"/>
              </a:rPr>
              <a:t>Recon-</a:t>
            </a:r>
            <a:r>
              <a:rPr lang="en-US" dirty="0" err="1">
                <a:latin typeface="Tahoma" charset="0"/>
                <a:ea typeface="MS PGothic" charset="0"/>
              </a:rPr>
              <a:t>ng</a:t>
            </a:r>
            <a:r>
              <a:rPr lang="en-US" dirty="0">
                <a:latin typeface="Tahoma" charset="0"/>
                <a:ea typeface="MS PGothic" charset="0"/>
              </a:rPr>
              <a:t>:</a:t>
            </a:r>
            <a:br>
              <a:rPr lang="en-US" dirty="0">
                <a:latin typeface="Tahoma" charset="0"/>
                <a:ea typeface="MS PGothic" charset="0"/>
              </a:rPr>
            </a:br>
            <a:r>
              <a:rPr lang="en-US" dirty="0">
                <a:latin typeface="Tahoma" charset="0"/>
                <a:ea typeface="MS PGothic" charset="0"/>
              </a:rPr>
              <a:t>Sample Modules for Hosts</a:t>
            </a:r>
          </a:p>
        </p:txBody>
      </p:sp>
      <p:sp>
        <p:nvSpPr>
          <p:cNvPr id="11266" name="Rectangle 3"/>
          <p:cNvSpPr>
            <a:spLocks noGrp="1" noChangeArrowheads="1"/>
          </p:cNvSpPr>
          <p:nvPr>
            <p:ph idx="1"/>
          </p:nvPr>
        </p:nvSpPr>
        <p:spPr>
          <a:xfrm>
            <a:off x="304800" y="1615440"/>
            <a:ext cx="8458200" cy="4191000"/>
          </a:xfrm>
        </p:spPr>
        <p:txBody>
          <a:bodyPr/>
          <a:lstStyle/>
          <a:p>
            <a:r>
              <a:rPr lang="en-US" sz="1800" dirty="0">
                <a:latin typeface="Tahoma" charset="0"/>
                <a:ea typeface="MS PGothic" charset="0"/>
                <a:cs typeface="MS PGothic" charset="0"/>
              </a:rPr>
              <a:t>recon/hosts/</a:t>
            </a:r>
            <a:r>
              <a:rPr lang="en-US" sz="1800" dirty="0" err="1">
                <a:latin typeface="Tahoma" charset="0"/>
                <a:ea typeface="MS PGothic" charset="0"/>
                <a:cs typeface="MS PGothic" charset="0"/>
              </a:rPr>
              <a:t>enum</a:t>
            </a:r>
            <a:r>
              <a:rPr lang="en-US" sz="1800" dirty="0">
                <a:latin typeface="Tahoma" charset="0"/>
                <a:ea typeface="MS PGothic" charset="0"/>
                <a:cs typeface="MS PGothic" charset="0"/>
              </a:rPr>
              <a:t>/</a:t>
            </a:r>
            <a:r>
              <a:rPr lang="en-US" sz="1800" dirty="0" err="1">
                <a:latin typeface="Tahoma" charset="0"/>
                <a:ea typeface="MS PGothic" charset="0"/>
                <a:cs typeface="MS PGothic" charset="0"/>
              </a:rPr>
              <a:t>dns</a:t>
            </a:r>
            <a:r>
              <a:rPr lang="en-US" sz="1800" dirty="0">
                <a:latin typeface="Tahoma" charset="0"/>
                <a:ea typeface="MS PGothic" charset="0"/>
                <a:cs typeface="MS PGothic" charset="0"/>
              </a:rPr>
              <a:t>/resolve</a:t>
            </a:r>
          </a:p>
          <a:p>
            <a:pPr lvl="1"/>
            <a:r>
              <a:rPr lang="en-US" sz="1400" dirty="0">
                <a:latin typeface="Tahoma" charset="0"/>
                <a:ea typeface="MS PGothic" charset="0"/>
                <a:cs typeface="MS PGothic" charset="0"/>
              </a:rPr>
              <a:t>Resolves the IP addresses for the hosts from the 'hosts' table of the database and updates the 'hosts' table with the results.</a:t>
            </a:r>
          </a:p>
          <a:p>
            <a:r>
              <a:rPr lang="en-US" sz="1800" dirty="0">
                <a:latin typeface="Tahoma" charset="0"/>
                <a:ea typeface="MS PGothic" charset="0"/>
                <a:cs typeface="MS PGothic" charset="0"/>
              </a:rPr>
              <a:t>recon/hosts/</a:t>
            </a:r>
            <a:r>
              <a:rPr lang="en-US" sz="1800" dirty="0" err="1">
                <a:latin typeface="Tahoma" charset="0"/>
                <a:ea typeface="MS PGothic" charset="0"/>
                <a:cs typeface="MS PGothic" charset="0"/>
              </a:rPr>
              <a:t>enum</a:t>
            </a:r>
            <a:r>
              <a:rPr lang="en-US" sz="1800" dirty="0">
                <a:latin typeface="Tahoma" charset="0"/>
                <a:ea typeface="MS PGothic" charset="0"/>
                <a:cs typeface="MS PGothic" charset="0"/>
              </a:rPr>
              <a:t>/http/</a:t>
            </a:r>
            <a:r>
              <a:rPr lang="en-US" sz="1800" dirty="0" err="1">
                <a:latin typeface="Tahoma" charset="0"/>
                <a:ea typeface="MS PGothic" charset="0"/>
                <a:cs typeface="MS PGothic" charset="0"/>
              </a:rPr>
              <a:t>api</a:t>
            </a:r>
            <a:r>
              <a:rPr lang="en-US" sz="1800" dirty="0">
                <a:latin typeface="Tahoma" charset="0"/>
                <a:ea typeface="MS PGothic" charset="0"/>
                <a:cs typeface="MS PGothic" charset="0"/>
              </a:rPr>
              <a:t>/</a:t>
            </a:r>
            <a:r>
              <a:rPr lang="en-US" sz="1800" dirty="0" err="1">
                <a:latin typeface="Tahoma" charset="0"/>
                <a:ea typeface="MS PGothic" charset="0"/>
                <a:cs typeface="MS PGothic" charset="0"/>
              </a:rPr>
              <a:t>whois_lookup</a:t>
            </a:r>
            <a:endParaRPr lang="en-US" sz="1800" dirty="0">
              <a:latin typeface="Tahoma" charset="0"/>
              <a:ea typeface="MS PGothic" charset="0"/>
              <a:cs typeface="MS PGothic" charset="0"/>
            </a:endParaRPr>
          </a:p>
          <a:p>
            <a:pPr lvl="1"/>
            <a:r>
              <a:rPr lang="en-US" sz="1400" dirty="0">
                <a:latin typeface="Tahoma" charset="0"/>
                <a:ea typeface="MS PGothic" charset="0"/>
                <a:cs typeface="MS PGothic" charset="0"/>
              </a:rPr>
              <a:t>Uses the ARIN </a:t>
            </a:r>
            <a:r>
              <a:rPr lang="en-US" sz="1400" dirty="0" err="1">
                <a:latin typeface="Tahoma" charset="0"/>
                <a:ea typeface="MS PGothic" charset="0"/>
                <a:cs typeface="MS PGothic" charset="0"/>
              </a:rPr>
              <a:t>Whois</a:t>
            </a:r>
            <a:r>
              <a:rPr lang="en-US" sz="1400" dirty="0">
                <a:latin typeface="Tahoma" charset="0"/>
                <a:ea typeface="MS PGothic" charset="0"/>
                <a:cs typeface="MS PGothic" charset="0"/>
              </a:rPr>
              <a:t> RWS to query </a:t>
            </a:r>
            <a:r>
              <a:rPr lang="en-US" sz="1400" dirty="0" err="1">
                <a:latin typeface="Tahoma" charset="0"/>
                <a:ea typeface="MS PGothic" charset="0"/>
                <a:cs typeface="MS PGothic" charset="0"/>
              </a:rPr>
              <a:t>whois</a:t>
            </a:r>
            <a:r>
              <a:rPr lang="en-US" sz="1400" dirty="0">
                <a:latin typeface="Tahoma" charset="0"/>
                <a:ea typeface="MS PGothic" charset="0"/>
                <a:cs typeface="MS PGothic" charset="0"/>
              </a:rPr>
              <a:t> data for the given IP addresses.</a:t>
            </a:r>
          </a:p>
          <a:p>
            <a:r>
              <a:rPr lang="en-US" sz="1800" dirty="0">
                <a:latin typeface="Tahoma" charset="0"/>
                <a:ea typeface="MS PGothic" charset="0"/>
                <a:cs typeface="MS PGothic" charset="0"/>
              </a:rPr>
              <a:t>recon/hosts/</a:t>
            </a:r>
            <a:r>
              <a:rPr lang="en-US" sz="1800" dirty="0" err="1">
                <a:latin typeface="Tahoma" charset="0"/>
                <a:ea typeface="MS PGothic" charset="0"/>
                <a:cs typeface="MS PGothic" charset="0"/>
              </a:rPr>
              <a:t>enum</a:t>
            </a:r>
            <a:r>
              <a:rPr lang="en-US" sz="1800" dirty="0">
                <a:latin typeface="Tahoma" charset="0"/>
                <a:ea typeface="MS PGothic" charset="0"/>
                <a:cs typeface="MS PGothic" charset="0"/>
              </a:rPr>
              <a:t>/http/web/</a:t>
            </a:r>
            <a:r>
              <a:rPr lang="en-US" sz="1800" dirty="0" err="1">
                <a:latin typeface="Tahoma" charset="0"/>
                <a:ea typeface="MS PGothic" charset="0"/>
                <a:cs typeface="MS PGothic" charset="0"/>
              </a:rPr>
              <a:t>netcraft_history</a:t>
            </a:r>
            <a:endParaRPr lang="en-US" sz="1800" dirty="0">
              <a:latin typeface="Tahoma" charset="0"/>
              <a:ea typeface="MS PGothic" charset="0"/>
              <a:cs typeface="MS PGothic" charset="0"/>
            </a:endParaRPr>
          </a:p>
          <a:p>
            <a:pPr lvl="1"/>
            <a:r>
              <a:rPr lang="en-US" sz="1400" dirty="0">
                <a:latin typeface="Tahoma" charset="0"/>
                <a:ea typeface="MS PGothic" charset="0"/>
                <a:cs typeface="MS PGothic" charset="0"/>
              </a:rPr>
              <a:t>Checks </a:t>
            </a:r>
            <a:r>
              <a:rPr lang="en-US" sz="1400" dirty="0" err="1">
                <a:latin typeface="Tahoma" charset="0"/>
                <a:ea typeface="MS PGothic" charset="0"/>
                <a:cs typeface="MS PGothic" charset="0"/>
              </a:rPr>
              <a:t>Netcraft.com</a:t>
            </a:r>
            <a:r>
              <a:rPr lang="en-US" sz="1400" dirty="0">
                <a:latin typeface="Tahoma" charset="0"/>
                <a:ea typeface="MS PGothic" charset="0"/>
                <a:cs typeface="MS PGothic" charset="0"/>
              </a:rPr>
              <a:t> for the hosting history of the given target(s).</a:t>
            </a:r>
          </a:p>
          <a:p>
            <a:r>
              <a:rPr lang="en-US" sz="1800" dirty="0">
                <a:latin typeface="Tahoma" charset="0"/>
                <a:ea typeface="MS PGothic" charset="0"/>
                <a:cs typeface="MS PGothic" charset="0"/>
              </a:rPr>
              <a:t>recon/hosts/</a:t>
            </a:r>
            <a:r>
              <a:rPr lang="en-US" sz="1800" dirty="0" err="1">
                <a:latin typeface="Tahoma" charset="0"/>
                <a:ea typeface="MS PGothic" charset="0"/>
                <a:cs typeface="MS PGothic" charset="0"/>
              </a:rPr>
              <a:t>enum</a:t>
            </a:r>
            <a:r>
              <a:rPr lang="en-US" sz="1800" dirty="0">
                <a:latin typeface="Tahoma" charset="0"/>
                <a:ea typeface="MS PGothic" charset="0"/>
                <a:cs typeface="MS PGothic" charset="0"/>
              </a:rPr>
              <a:t>/http/web/</a:t>
            </a:r>
            <a:r>
              <a:rPr lang="en-US" sz="1800" dirty="0" err="1">
                <a:latin typeface="Tahoma" charset="0"/>
                <a:ea typeface="MS PGothic" charset="0"/>
                <a:cs typeface="MS PGothic" charset="0"/>
              </a:rPr>
              <a:t>xssed</a:t>
            </a:r>
            <a:endParaRPr lang="en-US" sz="1800" dirty="0">
              <a:latin typeface="Tahoma" charset="0"/>
              <a:ea typeface="MS PGothic" charset="0"/>
              <a:cs typeface="MS PGothic" charset="0"/>
            </a:endParaRPr>
          </a:p>
          <a:p>
            <a:pPr lvl="1"/>
            <a:r>
              <a:rPr lang="en-US" sz="1400" dirty="0">
                <a:latin typeface="Tahoma" charset="0"/>
                <a:ea typeface="MS PGothic" charset="0"/>
                <a:cs typeface="MS PGothic" charset="0"/>
              </a:rPr>
              <a:t>Checks </a:t>
            </a:r>
            <a:r>
              <a:rPr lang="en-US" sz="1400" dirty="0" err="1">
                <a:latin typeface="Tahoma" charset="0"/>
                <a:ea typeface="MS PGothic" charset="0"/>
                <a:cs typeface="MS PGothic" charset="0"/>
              </a:rPr>
              <a:t>XSSed.com</a:t>
            </a:r>
            <a:r>
              <a:rPr lang="en-US" sz="1400" dirty="0">
                <a:latin typeface="Tahoma" charset="0"/>
                <a:ea typeface="MS PGothic" charset="0"/>
                <a:cs typeface="MS PGothic" charset="0"/>
              </a:rPr>
              <a:t> for XSS records for the given domain and displays the first 20 results.</a:t>
            </a:r>
          </a:p>
          <a:p>
            <a:r>
              <a:rPr lang="en-US" sz="1800" dirty="0">
                <a:latin typeface="Tahoma" charset="0"/>
                <a:ea typeface="MS PGothic" charset="0"/>
                <a:cs typeface="MS PGothic" charset="0"/>
              </a:rPr>
              <a:t>recon/hosts/gather/http/</a:t>
            </a:r>
            <a:r>
              <a:rPr lang="en-US" sz="1800" dirty="0" err="1">
                <a:latin typeface="Tahoma" charset="0"/>
                <a:ea typeface="MS PGothic" charset="0"/>
                <a:cs typeface="MS PGothic" charset="0"/>
              </a:rPr>
              <a:t>api</a:t>
            </a:r>
            <a:r>
              <a:rPr lang="en-US" sz="1800" dirty="0">
                <a:latin typeface="Tahoma" charset="0"/>
                <a:ea typeface="MS PGothic" charset="0"/>
                <a:cs typeface="MS PGothic" charset="0"/>
              </a:rPr>
              <a:t>/</a:t>
            </a:r>
            <a:r>
              <a:rPr lang="en-US" sz="1800" dirty="0" err="1">
                <a:latin typeface="Tahoma" charset="0"/>
                <a:ea typeface="MS PGothic" charset="0"/>
                <a:cs typeface="MS PGothic" charset="0"/>
              </a:rPr>
              <a:t>bing_ip</a:t>
            </a:r>
            <a:endParaRPr lang="en-US" sz="1800" dirty="0">
              <a:latin typeface="Tahoma" charset="0"/>
              <a:ea typeface="MS PGothic" charset="0"/>
              <a:cs typeface="MS PGothic" charset="0"/>
            </a:endParaRPr>
          </a:p>
          <a:p>
            <a:pPr lvl="1"/>
            <a:r>
              <a:rPr lang="en-US" sz="1400" dirty="0">
                <a:latin typeface="Tahoma" charset="0"/>
                <a:ea typeface="MS PGothic" charset="0"/>
                <a:cs typeface="MS PGothic" charset="0"/>
              </a:rPr>
              <a:t>Leverages the Bing API and "</a:t>
            </a:r>
            <a:r>
              <a:rPr lang="en-US" sz="1400" dirty="0" err="1">
                <a:latin typeface="Tahoma" charset="0"/>
                <a:ea typeface="MS PGothic" charset="0"/>
                <a:cs typeface="MS PGothic" charset="0"/>
              </a:rPr>
              <a:t>ip</a:t>
            </a:r>
            <a:r>
              <a:rPr lang="en-US" sz="1400" dirty="0">
                <a:latin typeface="Tahoma" charset="0"/>
                <a:ea typeface="MS PGothic" charset="0"/>
                <a:cs typeface="MS PGothic" charset="0"/>
              </a:rPr>
              <a:t>:" advanced search operator to enumerate other virtual hosts sharing the same IP address.</a:t>
            </a:r>
          </a:p>
          <a:p>
            <a:r>
              <a:rPr lang="en-US" sz="1800" dirty="0">
                <a:latin typeface="Tahoma" charset="0"/>
                <a:ea typeface="MS PGothic" charset="0"/>
                <a:cs typeface="MS PGothic" charset="0"/>
              </a:rPr>
              <a:t>recon/hosts/gather/http/</a:t>
            </a:r>
            <a:r>
              <a:rPr lang="en-US" sz="1800" dirty="0" err="1">
                <a:latin typeface="Tahoma" charset="0"/>
                <a:ea typeface="MS PGothic" charset="0"/>
                <a:cs typeface="MS PGothic" charset="0"/>
              </a:rPr>
              <a:t>api</a:t>
            </a:r>
            <a:r>
              <a:rPr lang="en-US" sz="1800" dirty="0">
                <a:latin typeface="Tahoma" charset="0"/>
                <a:ea typeface="MS PGothic" charset="0"/>
                <a:cs typeface="MS PGothic" charset="0"/>
              </a:rPr>
              <a:t>/</a:t>
            </a:r>
            <a:r>
              <a:rPr lang="en-US" sz="1800" dirty="0" err="1">
                <a:latin typeface="Tahoma" charset="0"/>
                <a:ea typeface="MS PGothic" charset="0"/>
                <a:cs typeface="MS PGothic" charset="0"/>
              </a:rPr>
              <a:t>shodan_hostname</a:t>
            </a:r>
            <a:endParaRPr lang="en-US" sz="1800" dirty="0">
              <a:latin typeface="Tahoma" charset="0"/>
              <a:ea typeface="MS PGothic" charset="0"/>
              <a:cs typeface="MS PGothic" charset="0"/>
            </a:endParaRPr>
          </a:p>
          <a:p>
            <a:pPr lvl="1"/>
            <a:r>
              <a:rPr lang="en-US" sz="1400" dirty="0">
                <a:latin typeface="Tahoma" charset="0"/>
                <a:ea typeface="MS PGothic" charset="0"/>
                <a:cs typeface="MS PGothic" charset="0"/>
              </a:rPr>
              <a:t>Harvests hosts from the </a:t>
            </a:r>
            <a:r>
              <a:rPr lang="en-US" sz="1400" dirty="0" err="1">
                <a:latin typeface="Tahoma" charset="0"/>
                <a:ea typeface="MS PGothic" charset="0"/>
                <a:cs typeface="MS PGothic" charset="0"/>
              </a:rPr>
              <a:t>Shodanhq.com</a:t>
            </a:r>
            <a:r>
              <a:rPr lang="en-US" sz="1400" dirty="0">
                <a:latin typeface="Tahoma" charset="0"/>
                <a:ea typeface="MS PGothic" charset="0"/>
                <a:cs typeface="MS PGothic" charset="0"/>
              </a:rPr>
              <a:t> API by using the 'hostname' search operator and updates the 'hosts' table of the database with the results.</a:t>
            </a:r>
          </a:p>
          <a:p>
            <a:r>
              <a:rPr lang="en-US" sz="1800" dirty="0">
                <a:latin typeface="Tahoma" charset="0"/>
                <a:ea typeface="MS PGothic" charset="0"/>
                <a:cs typeface="MS PGothic" charset="0"/>
              </a:rPr>
              <a:t>recon/hosts/support/</a:t>
            </a:r>
            <a:r>
              <a:rPr lang="en-US" sz="1800" dirty="0" err="1">
                <a:latin typeface="Tahoma" charset="0"/>
                <a:ea typeface="MS PGothic" charset="0"/>
                <a:cs typeface="MS PGothic" charset="0"/>
              </a:rPr>
              <a:t>add_host</a:t>
            </a:r>
            <a:endParaRPr lang="en-US" sz="1800" dirty="0">
              <a:latin typeface="Tahoma" charset="0"/>
              <a:ea typeface="MS PGothic" charset="0"/>
              <a:cs typeface="MS PGothic" charset="0"/>
            </a:endParaRPr>
          </a:p>
          <a:p>
            <a:pPr lvl="1"/>
            <a:r>
              <a:rPr lang="en-US" sz="1400" dirty="0">
                <a:latin typeface="Tahoma" charset="0"/>
                <a:ea typeface="MS PGothic" charset="0"/>
                <a:cs typeface="MS PGothic" charset="0"/>
              </a:rPr>
              <a:t>Manually adds a host.</a:t>
            </a:r>
          </a:p>
          <a:p>
            <a:endParaRPr lang="en-US" sz="1200" dirty="0">
              <a:latin typeface="Tahoma" charset="0"/>
              <a:ea typeface="MS PGothic" charset="0"/>
              <a:cs typeface="MS PGothic" charset="0"/>
            </a:endParaRPr>
          </a:p>
        </p:txBody>
      </p:sp>
    </p:spTree>
    <p:extLst>
      <p:ext uri="{BB962C8B-B14F-4D97-AF65-F5344CB8AC3E}">
        <p14:creationId xmlns:p14="http://schemas.microsoft.com/office/powerpoint/2010/main" val="146550685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219075" y="137160"/>
            <a:ext cx="8734425" cy="1175273"/>
          </a:xfrm>
        </p:spPr>
        <p:txBody>
          <a:bodyPr/>
          <a:lstStyle/>
          <a:p>
            <a:r>
              <a:rPr lang="en-US" dirty="0">
                <a:latin typeface="Tahoma" charset="0"/>
                <a:ea typeface="MS PGothic" charset="0"/>
              </a:rPr>
              <a:t>Recon-</a:t>
            </a:r>
            <a:r>
              <a:rPr lang="en-US" dirty="0" err="1">
                <a:latin typeface="Tahoma" charset="0"/>
                <a:ea typeface="MS PGothic" charset="0"/>
              </a:rPr>
              <a:t>ng</a:t>
            </a:r>
            <a:r>
              <a:rPr lang="en-US" dirty="0">
                <a:latin typeface="Tahoma" charset="0"/>
                <a:ea typeface="MS PGothic" charset="0"/>
              </a:rPr>
              <a:t>:</a:t>
            </a:r>
            <a:br>
              <a:rPr lang="en-US" dirty="0">
                <a:latin typeface="Tahoma" charset="0"/>
                <a:ea typeface="MS PGothic" charset="0"/>
              </a:rPr>
            </a:br>
            <a:r>
              <a:rPr lang="en-US" dirty="0">
                <a:latin typeface="Tahoma" charset="0"/>
                <a:ea typeface="MS PGothic" charset="0"/>
              </a:rPr>
              <a:t>Sample Modules for Geo-Location</a:t>
            </a:r>
          </a:p>
        </p:txBody>
      </p:sp>
      <p:sp>
        <p:nvSpPr>
          <p:cNvPr id="11266" name="Rectangle 3"/>
          <p:cNvSpPr>
            <a:spLocks noGrp="1" noChangeArrowheads="1"/>
          </p:cNvSpPr>
          <p:nvPr>
            <p:ph idx="1"/>
          </p:nvPr>
        </p:nvSpPr>
        <p:spPr>
          <a:xfrm>
            <a:off x="304800" y="1615440"/>
            <a:ext cx="8458200" cy="4191000"/>
          </a:xfrm>
        </p:spPr>
        <p:txBody>
          <a:bodyPr/>
          <a:lstStyle/>
          <a:p>
            <a:r>
              <a:rPr lang="en-US" sz="1800" dirty="0">
                <a:latin typeface="Tahoma" charset="0"/>
                <a:ea typeface="MS PGothic" charset="0"/>
                <a:cs typeface="MS PGothic" charset="0"/>
              </a:rPr>
              <a:t>recon/hosts/geo/http/</a:t>
            </a:r>
            <a:r>
              <a:rPr lang="en-US" sz="1800" dirty="0" err="1">
                <a:latin typeface="Tahoma" charset="0"/>
                <a:ea typeface="MS PGothic" charset="0"/>
                <a:cs typeface="MS PGothic" charset="0"/>
              </a:rPr>
              <a:t>api</a:t>
            </a:r>
            <a:r>
              <a:rPr lang="en-US" sz="1800" dirty="0">
                <a:latin typeface="Tahoma" charset="0"/>
                <a:ea typeface="MS PGothic" charset="0"/>
                <a:cs typeface="MS PGothic" charset="0"/>
              </a:rPr>
              <a:t>/</a:t>
            </a:r>
            <a:r>
              <a:rPr lang="en-US" sz="1800" dirty="0" err="1">
                <a:latin typeface="Tahoma" charset="0"/>
                <a:ea typeface="MS PGothic" charset="0"/>
                <a:cs typeface="MS PGothic" charset="0"/>
              </a:rPr>
              <a:t>hostip</a:t>
            </a:r>
            <a:endParaRPr lang="en-US" sz="1800" dirty="0">
              <a:latin typeface="Tahoma" charset="0"/>
              <a:ea typeface="MS PGothic" charset="0"/>
              <a:cs typeface="MS PGothic" charset="0"/>
            </a:endParaRPr>
          </a:p>
          <a:p>
            <a:pPr lvl="1"/>
            <a:r>
              <a:rPr lang="en-US" sz="1400" dirty="0">
                <a:latin typeface="Tahoma" charset="0"/>
                <a:ea typeface="MS PGothic" charset="0"/>
                <a:cs typeface="MS PGothic" charset="0"/>
              </a:rPr>
              <a:t>Leverages the </a:t>
            </a:r>
            <a:r>
              <a:rPr lang="en-US" sz="1400" dirty="0" err="1">
                <a:latin typeface="Tahoma" charset="0"/>
                <a:ea typeface="MS PGothic" charset="0"/>
                <a:cs typeface="MS PGothic" charset="0"/>
              </a:rPr>
              <a:t>hostip.info</a:t>
            </a:r>
            <a:r>
              <a:rPr lang="en-US" sz="1400" dirty="0">
                <a:latin typeface="Tahoma" charset="0"/>
                <a:ea typeface="MS PGothic" charset="0"/>
                <a:cs typeface="MS PGothic" charset="0"/>
              </a:rPr>
              <a:t> API to </a:t>
            </a:r>
            <a:r>
              <a:rPr lang="en-US" sz="1400" dirty="0" err="1">
                <a:latin typeface="Tahoma" charset="0"/>
                <a:ea typeface="MS PGothic" charset="0"/>
                <a:cs typeface="MS PGothic" charset="0"/>
              </a:rPr>
              <a:t>geolocate</a:t>
            </a:r>
            <a:r>
              <a:rPr lang="en-US" sz="1400" dirty="0">
                <a:latin typeface="Tahoma" charset="0"/>
                <a:ea typeface="MS PGothic" charset="0"/>
                <a:cs typeface="MS PGothic" charset="0"/>
              </a:rPr>
              <a:t> the given host(s) by IP address and updates the 'hosts’ table of the database with the results.</a:t>
            </a:r>
          </a:p>
          <a:p>
            <a:r>
              <a:rPr lang="en-US" sz="1800" dirty="0">
                <a:latin typeface="Tahoma" charset="0"/>
                <a:ea typeface="MS PGothic" charset="0"/>
                <a:cs typeface="MS PGothic" charset="0"/>
              </a:rPr>
              <a:t>recon/hosts/geo/http/</a:t>
            </a:r>
            <a:r>
              <a:rPr lang="en-US" sz="1800" dirty="0" err="1">
                <a:latin typeface="Tahoma" charset="0"/>
                <a:ea typeface="MS PGothic" charset="0"/>
                <a:cs typeface="MS PGothic" charset="0"/>
              </a:rPr>
              <a:t>api</a:t>
            </a:r>
            <a:r>
              <a:rPr lang="en-US" sz="1800" dirty="0">
                <a:latin typeface="Tahoma" charset="0"/>
                <a:ea typeface="MS PGothic" charset="0"/>
                <a:cs typeface="MS PGothic" charset="0"/>
              </a:rPr>
              <a:t>/</a:t>
            </a:r>
            <a:r>
              <a:rPr lang="en-US" sz="1800" dirty="0" err="1">
                <a:latin typeface="Tahoma" charset="0"/>
                <a:ea typeface="MS PGothic" charset="0"/>
                <a:cs typeface="MS PGothic" charset="0"/>
              </a:rPr>
              <a:t>ipinfodb</a:t>
            </a:r>
            <a:endParaRPr lang="en-US" sz="1800" dirty="0">
              <a:latin typeface="Tahoma" charset="0"/>
              <a:ea typeface="MS PGothic" charset="0"/>
              <a:cs typeface="MS PGothic" charset="0"/>
            </a:endParaRPr>
          </a:p>
          <a:p>
            <a:pPr lvl="1"/>
            <a:r>
              <a:rPr lang="en-US" sz="1400" dirty="0">
                <a:latin typeface="Tahoma" charset="0"/>
                <a:ea typeface="MS PGothic" charset="0"/>
                <a:cs typeface="MS PGothic" charset="0"/>
              </a:rPr>
              <a:t>Leverages the </a:t>
            </a:r>
            <a:r>
              <a:rPr lang="en-US" sz="1400" dirty="0" err="1">
                <a:latin typeface="Tahoma" charset="0"/>
                <a:ea typeface="MS PGothic" charset="0"/>
                <a:cs typeface="MS PGothic" charset="0"/>
              </a:rPr>
              <a:t>ipinfodb.com</a:t>
            </a:r>
            <a:r>
              <a:rPr lang="en-US" sz="1400" dirty="0">
                <a:latin typeface="Tahoma" charset="0"/>
                <a:ea typeface="MS PGothic" charset="0"/>
                <a:cs typeface="MS PGothic" charset="0"/>
              </a:rPr>
              <a:t> API to </a:t>
            </a:r>
            <a:r>
              <a:rPr lang="en-US" sz="1400" dirty="0" err="1">
                <a:latin typeface="Tahoma" charset="0"/>
                <a:ea typeface="MS PGothic" charset="0"/>
                <a:cs typeface="MS PGothic" charset="0"/>
              </a:rPr>
              <a:t>geolocate</a:t>
            </a:r>
            <a:r>
              <a:rPr lang="en-US" sz="1400" dirty="0">
                <a:latin typeface="Tahoma" charset="0"/>
                <a:ea typeface="MS PGothic" charset="0"/>
                <a:cs typeface="MS PGothic" charset="0"/>
              </a:rPr>
              <a:t> the given host(s) by IP address and updates the 'hosts’ table of the database with the results.</a:t>
            </a:r>
          </a:p>
          <a:p>
            <a:r>
              <a:rPr lang="en-US" sz="1800" dirty="0">
                <a:latin typeface="Tahoma" charset="0"/>
                <a:ea typeface="MS PGothic" charset="0"/>
                <a:cs typeface="MS PGothic" charset="0"/>
              </a:rPr>
              <a:t>recon/pushpin/</a:t>
            </a:r>
            <a:r>
              <a:rPr lang="en-US" sz="1800" dirty="0" err="1">
                <a:latin typeface="Tahoma" charset="0"/>
                <a:ea typeface="MS PGothic" charset="0"/>
                <a:cs typeface="MS PGothic" charset="0"/>
              </a:rPr>
              <a:t>picasa</a:t>
            </a:r>
            <a:endParaRPr lang="en-US" sz="1800" dirty="0">
              <a:latin typeface="Tahoma" charset="0"/>
              <a:ea typeface="MS PGothic" charset="0"/>
              <a:cs typeface="MS PGothic" charset="0"/>
            </a:endParaRPr>
          </a:p>
          <a:p>
            <a:pPr lvl="1"/>
            <a:r>
              <a:rPr lang="en-US" sz="1400" dirty="0">
                <a:latin typeface="Tahoma" charset="0"/>
                <a:ea typeface="MS PGothic" charset="0"/>
                <a:cs typeface="MS PGothic" charset="0"/>
              </a:rPr>
              <a:t>Searches Picasa for media in specified proximity to the given location.</a:t>
            </a:r>
          </a:p>
          <a:p>
            <a:r>
              <a:rPr lang="en-US" sz="1800" dirty="0">
                <a:latin typeface="Tahoma" charset="0"/>
                <a:ea typeface="MS PGothic" charset="0"/>
                <a:cs typeface="MS PGothic" charset="0"/>
              </a:rPr>
              <a:t>recon/pushpin/</a:t>
            </a:r>
            <a:r>
              <a:rPr lang="en-US" sz="1800" dirty="0" err="1">
                <a:latin typeface="Tahoma" charset="0"/>
                <a:ea typeface="MS PGothic" charset="0"/>
                <a:cs typeface="MS PGothic" charset="0"/>
              </a:rPr>
              <a:t>shodan</a:t>
            </a:r>
            <a:endParaRPr lang="en-US" sz="1800" dirty="0">
              <a:latin typeface="Tahoma" charset="0"/>
              <a:ea typeface="MS PGothic" charset="0"/>
              <a:cs typeface="MS PGothic" charset="0"/>
            </a:endParaRPr>
          </a:p>
          <a:p>
            <a:pPr lvl="1"/>
            <a:r>
              <a:rPr lang="en-US" sz="1400" dirty="0">
                <a:latin typeface="Tahoma" charset="0"/>
                <a:ea typeface="MS PGothic" charset="0"/>
                <a:cs typeface="MS PGothic" charset="0"/>
              </a:rPr>
              <a:t>Searches </a:t>
            </a:r>
            <a:r>
              <a:rPr lang="en-US" sz="1400" dirty="0" err="1">
                <a:latin typeface="Tahoma" charset="0"/>
                <a:ea typeface="MS PGothic" charset="0"/>
                <a:cs typeface="MS PGothic" charset="0"/>
              </a:rPr>
              <a:t>Shodan</a:t>
            </a:r>
            <a:r>
              <a:rPr lang="en-US" sz="1400" dirty="0">
                <a:latin typeface="Tahoma" charset="0"/>
                <a:ea typeface="MS PGothic" charset="0"/>
                <a:cs typeface="MS PGothic" charset="0"/>
              </a:rPr>
              <a:t> for hosts in specified proximity to the given location.</a:t>
            </a:r>
          </a:p>
          <a:p>
            <a:r>
              <a:rPr lang="en-US" sz="1800" dirty="0">
                <a:latin typeface="Tahoma" charset="0"/>
                <a:ea typeface="MS PGothic" charset="0"/>
                <a:cs typeface="MS PGothic" charset="0"/>
              </a:rPr>
              <a:t>recon/pushpin/twitter</a:t>
            </a:r>
          </a:p>
          <a:p>
            <a:pPr lvl="1"/>
            <a:r>
              <a:rPr lang="en-US" sz="1400" dirty="0">
                <a:latin typeface="Tahoma" charset="0"/>
                <a:ea typeface="MS PGothic" charset="0"/>
                <a:cs typeface="MS PGothic" charset="0"/>
              </a:rPr>
              <a:t>Searches Twitter for media in specified proximity to the given location.</a:t>
            </a:r>
          </a:p>
        </p:txBody>
      </p:sp>
    </p:spTree>
    <p:extLst>
      <p:ext uri="{BB962C8B-B14F-4D97-AF65-F5344CB8AC3E}">
        <p14:creationId xmlns:p14="http://schemas.microsoft.com/office/powerpoint/2010/main" val="200046280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41"/>
          <p:cNvSpPr>
            <a:spLocks noGrp="1" noChangeArrowheads="1"/>
          </p:cNvSpPr>
          <p:nvPr>
            <p:ph type="title"/>
          </p:nvPr>
        </p:nvSpPr>
        <p:spPr>
          <a:noFill/>
        </p:spPr>
        <p:txBody>
          <a:bodyPr/>
          <a:lstStyle/>
          <a:p>
            <a:pPr algn="l"/>
            <a:r>
              <a:rPr lang="en-US" dirty="0">
                <a:latin typeface="Tahoma" charset="0"/>
                <a:ea typeface="MS PGothic" charset="0"/>
              </a:rPr>
              <a:t>Course Roadmap</a:t>
            </a:r>
          </a:p>
        </p:txBody>
      </p:sp>
      <p:sp>
        <p:nvSpPr>
          <p:cNvPr id="11" name="Rectangle 1042"/>
          <p:cNvSpPr>
            <a:spLocks noChangeArrowheads="1"/>
          </p:cNvSpPr>
          <p:nvPr/>
        </p:nvSpPr>
        <p:spPr bwMode="auto">
          <a:xfrm>
            <a:off x="152400" y="1905000"/>
            <a:ext cx="8458200" cy="4114800"/>
          </a:xfrm>
          <a:prstGeom prst="rect">
            <a:avLst/>
          </a:prstGeom>
          <a:noFill/>
          <a:ln w="9525">
            <a:noFill/>
            <a:miter lim="800000"/>
            <a:headEnd/>
            <a:tailEnd/>
          </a:ln>
          <a:effectLst/>
        </p:spPr>
        <p:txBody>
          <a:bodyPr/>
          <a:lstStyle/>
          <a:p>
            <a:pPr marL="342900" indent="-342900">
              <a:buFontTx/>
              <a:buChar char="•"/>
              <a:defRPr/>
            </a:pPr>
            <a:r>
              <a:rPr lang="en-US" sz="3200" dirty="0">
                <a:effectLst>
                  <a:outerShdw blurRad="38100" dist="38100" dir="2700000" algn="tl">
                    <a:srgbClr val="C0C0C0"/>
                  </a:outerShdw>
                </a:effectLst>
                <a:latin typeface="Tahoma" pitchFamily="34" charset="0"/>
                <a:ea typeface="ＭＳ Ｐゴシック" pitchFamily="34" charset="-128"/>
                <a:cs typeface="+mn-cs"/>
              </a:rPr>
              <a:t>Attacker's View, </a:t>
            </a:r>
            <a:br>
              <a:rPr lang="en-US" sz="3200" dirty="0">
                <a:effectLst>
                  <a:outerShdw blurRad="38100" dist="38100" dir="2700000" algn="tl">
                    <a:srgbClr val="C0C0C0"/>
                  </a:outerShdw>
                </a:effectLst>
                <a:latin typeface="Tahoma" pitchFamily="34" charset="0"/>
                <a:ea typeface="ＭＳ Ｐゴシック" pitchFamily="34" charset="-128"/>
                <a:cs typeface="+mn-cs"/>
              </a:rPr>
            </a:br>
            <a:r>
              <a:rPr lang="en-US" sz="3200" dirty="0">
                <a:effectLst>
                  <a:outerShdw blurRad="38100" dist="38100" dir="2700000" algn="tl">
                    <a:srgbClr val="C0C0C0"/>
                  </a:outerShdw>
                </a:effectLst>
                <a:latin typeface="Tahoma" pitchFamily="34" charset="0"/>
                <a:ea typeface="ＭＳ Ｐゴシック" pitchFamily="34" charset="-128"/>
                <a:cs typeface="+mn-cs"/>
              </a:rPr>
              <a:t>Pen-Testing &amp; Scoping</a:t>
            </a:r>
          </a:p>
          <a:p>
            <a:pPr marL="342900" indent="-342900">
              <a:buFontTx/>
              <a:buChar char="•"/>
              <a:defRPr/>
            </a:pPr>
            <a:r>
              <a:rPr lang="en-US" sz="3200" b="1" i="1" u="sng" dirty="0">
                <a:solidFill>
                  <a:srgbClr val="FF0000"/>
                </a:solidFill>
                <a:latin typeface="Tahoma" pitchFamily="34" charset="0"/>
                <a:ea typeface="ＭＳ Ｐゴシック" pitchFamily="34" charset="-128"/>
                <a:cs typeface="+mn-cs"/>
              </a:rPr>
              <a:t>Recon &amp; Mapping</a:t>
            </a:r>
          </a:p>
          <a:p>
            <a:pPr marL="342900" indent="-342900">
              <a:buFontTx/>
              <a:buChar char="•"/>
              <a:defRPr/>
            </a:pPr>
            <a:r>
              <a:rPr lang="en-US" sz="3200" dirty="0">
                <a:latin typeface="Tahoma" pitchFamily="34" charset="0"/>
                <a:ea typeface="ＭＳ Ｐゴシック" pitchFamily="34" charset="-128"/>
                <a:cs typeface="+mn-cs"/>
              </a:rPr>
              <a:t>Application Discovery</a:t>
            </a:r>
          </a:p>
          <a:p>
            <a:pPr marL="342900" indent="-342900">
              <a:buFontTx/>
              <a:buChar char="•"/>
              <a:defRPr/>
            </a:pPr>
            <a:r>
              <a:rPr lang="en-US" sz="3200" dirty="0">
                <a:latin typeface="Tahoma" pitchFamily="34" charset="0"/>
                <a:ea typeface="ＭＳ Ｐゴシック" pitchFamily="34" charset="-128"/>
                <a:cs typeface="+mn-cs"/>
              </a:rPr>
              <a:t>Application Discovery Cont.</a:t>
            </a:r>
          </a:p>
          <a:p>
            <a:pPr marL="342900" indent="-342900">
              <a:buFontTx/>
              <a:buChar char="•"/>
              <a:defRPr/>
            </a:pPr>
            <a:r>
              <a:rPr lang="en-US" sz="3200" dirty="0">
                <a:latin typeface="Tahoma" pitchFamily="34" charset="0"/>
                <a:ea typeface="ＭＳ Ｐゴシック" pitchFamily="34" charset="-128"/>
                <a:cs typeface="+mn-cs"/>
              </a:rPr>
              <a:t>Exploitation</a:t>
            </a:r>
          </a:p>
          <a:p>
            <a:pPr marL="342900" indent="-342900">
              <a:buFontTx/>
              <a:buChar char="•"/>
              <a:defRPr/>
            </a:pPr>
            <a:r>
              <a:rPr lang="en-US" sz="3200" dirty="0">
                <a:latin typeface="Tahoma" pitchFamily="34" charset="0"/>
                <a:ea typeface="ＭＳ Ｐゴシック" pitchFamily="34" charset="-128"/>
                <a:cs typeface="+mn-cs"/>
              </a:rPr>
              <a:t>Capture the Flag</a:t>
            </a:r>
            <a:endParaRPr lang="en-US" dirty="0">
              <a:latin typeface="Tahoma" pitchFamily="34" charset="0"/>
              <a:ea typeface="ＭＳ Ｐゴシック" pitchFamily="34" charset="-128"/>
              <a:cs typeface="+mn-cs"/>
            </a:endParaRPr>
          </a:p>
        </p:txBody>
      </p:sp>
      <p:sp>
        <p:nvSpPr>
          <p:cNvPr id="12" name="Freeform 1044"/>
          <p:cNvSpPr>
            <a:spLocks/>
          </p:cNvSpPr>
          <p:nvPr/>
        </p:nvSpPr>
        <p:spPr bwMode="blackWhite">
          <a:xfrm>
            <a:off x="4249738" y="412750"/>
            <a:ext cx="1524000" cy="5791200"/>
          </a:xfrm>
          <a:custGeom>
            <a:avLst/>
            <a:gdLst>
              <a:gd name="T0" fmla="*/ 0 w 808"/>
              <a:gd name="T1" fmla="*/ 2147483647 h 3984"/>
              <a:gd name="T2" fmla="*/ 2147483647 w 808"/>
              <a:gd name="T3" fmla="*/ 0 h 3984"/>
              <a:gd name="T4" fmla="*/ 2147483647 w 808"/>
              <a:gd name="T5" fmla="*/ 2147483647 h 3984"/>
              <a:gd name="T6" fmla="*/ 0 w 808"/>
              <a:gd name="T7" fmla="*/ 2147483647 h 3984"/>
              <a:gd name="T8" fmla="*/ 0 60000 65536"/>
              <a:gd name="T9" fmla="*/ 0 60000 65536"/>
              <a:gd name="T10" fmla="*/ 0 60000 65536"/>
              <a:gd name="T11" fmla="*/ 0 60000 65536"/>
              <a:gd name="T12" fmla="*/ 0 w 808"/>
              <a:gd name="T13" fmla="*/ 0 h 3984"/>
              <a:gd name="T14" fmla="*/ 808 w 808"/>
              <a:gd name="T15" fmla="*/ 3984 h 3984"/>
            </a:gdLst>
            <a:ahLst/>
            <a:cxnLst>
              <a:cxn ang="T8">
                <a:pos x="T0" y="T1"/>
              </a:cxn>
              <a:cxn ang="T9">
                <a:pos x="T2" y="T3"/>
              </a:cxn>
              <a:cxn ang="T10">
                <a:pos x="T4" y="T5"/>
              </a:cxn>
              <a:cxn ang="T11">
                <a:pos x="T6" y="T7"/>
              </a:cxn>
            </a:cxnLst>
            <a:rect l="T12" t="T13" r="T14" b="T15"/>
            <a:pathLst>
              <a:path w="808" h="3984">
                <a:moveTo>
                  <a:pt x="0" y="1972"/>
                </a:moveTo>
                <a:lnTo>
                  <a:pt x="808" y="0"/>
                </a:lnTo>
                <a:lnTo>
                  <a:pt x="808" y="3984"/>
                </a:lnTo>
                <a:lnTo>
                  <a:pt x="0" y="1972"/>
                </a:lnTo>
                <a:close/>
              </a:path>
            </a:pathLst>
          </a:custGeom>
          <a:solidFill>
            <a:srgbClr val="99CCFF">
              <a:alpha val="50195"/>
            </a:srgbClr>
          </a:solidFill>
          <a:ln w="12700">
            <a:solidFill>
              <a:schemeClr val="tx1"/>
            </a:solidFill>
            <a:round/>
            <a:headEnd type="none" w="sm" len="sm"/>
            <a:tailEnd type="none" w="sm" len="sm"/>
          </a:ln>
        </p:spPr>
        <p:txBody>
          <a:bodyPr/>
          <a:lstStyle/>
          <a:p>
            <a:endParaRPr lang="en-US" dirty="0"/>
          </a:p>
        </p:txBody>
      </p:sp>
      <p:sp>
        <p:nvSpPr>
          <p:cNvPr id="13" name="Rectangle 1043"/>
          <p:cNvSpPr>
            <a:spLocks noChangeArrowheads="1"/>
          </p:cNvSpPr>
          <p:nvPr/>
        </p:nvSpPr>
        <p:spPr bwMode="auto">
          <a:xfrm>
            <a:off x="5773738" y="412750"/>
            <a:ext cx="3276600" cy="5791200"/>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b="1" i="1"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 </a:t>
            </a:r>
            <a:r>
              <a:rPr lang="en-US" sz="1400" b="1" i="1" u="sng"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Reconnaissance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ＭＳ Ｐゴシック"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Mapping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Port Scanning, OS Finger-</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SSL Support</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Testing SSL</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Nikto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Web Spidering with </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wget, ZAP, and Burp</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Spidering Results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Linked Servers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Sniffing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Session Analysis</a:t>
            </a:r>
          </a:p>
        </p:txBody>
      </p:sp>
      <p:sp>
        <p:nvSpPr>
          <p:cNvPr id="14" name="Rectangle 1043"/>
          <p:cNvSpPr>
            <a:spLocks noChangeArrowheads="1"/>
          </p:cNvSpPr>
          <p:nvPr/>
        </p:nvSpPr>
        <p:spPr bwMode="auto">
          <a:xfrm>
            <a:off x="5773738" y="276753"/>
            <a:ext cx="3276600" cy="6011862"/>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dirty="0">
                <a:latin typeface="Tahoma" pitchFamily="34" charset="0"/>
                <a:ea typeface="MS PGothic" pitchFamily="34" charset="-128"/>
                <a:cs typeface="+mn-cs"/>
              </a:rPr>
              <a:t> Reconnaissance</a:t>
            </a:r>
          </a:p>
          <a:p>
            <a:pPr>
              <a:spcBef>
                <a:spcPts val="200"/>
              </a:spcBef>
              <a:buFont typeface="Arial" pitchFamily="34" charset="0"/>
              <a:buChar char="•"/>
              <a:defRPr/>
            </a:pPr>
            <a:r>
              <a:rPr lang="en-US" sz="1400" dirty="0">
                <a:latin typeface="Tahoma" pitchFamily="34" charset="0"/>
                <a:ea typeface="MS PGothic"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MS PGothic"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MS PGothic" pitchFamily="34" charset="-128"/>
                <a:cs typeface="+mn-cs"/>
              </a:rPr>
              <a:t> External Information Sources</a:t>
            </a:r>
          </a:p>
          <a:p>
            <a:pPr>
              <a:spcBef>
                <a:spcPts val="200"/>
              </a:spcBef>
              <a:buFont typeface="Arial" pitchFamily="34" charset="0"/>
              <a:buChar char="•"/>
              <a:defRPr/>
            </a:pPr>
            <a:r>
              <a:rPr lang="en-US" sz="1400" b="1" i="1" dirty="0">
                <a:solidFill>
                  <a:srgbClr val="FF0000"/>
                </a:solidFill>
                <a:latin typeface="Tahoma" pitchFamily="34" charset="0"/>
                <a:ea typeface="MS PGothic" pitchFamily="34" charset="-128"/>
                <a:cs typeface="+mn-cs"/>
              </a:rPr>
              <a:t> Mapping</a:t>
            </a:r>
          </a:p>
          <a:p>
            <a:pPr>
              <a:spcBef>
                <a:spcPts val="200"/>
              </a:spcBef>
              <a:buFont typeface="Arial" pitchFamily="34" charset="0"/>
              <a:buChar char="•"/>
              <a:defRPr/>
            </a:pPr>
            <a:r>
              <a:rPr lang="en-US" sz="1400" dirty="0">
                <a:latin typeface="Tahoma" pitchFamily="34" charset="0"/>
                <a:ea typeface="MS PGothic" pitchFamily="34" charset="-128"/>
                <a:cs typeface="+mn-cs"/>
              </a:rPr>
              <a:t> Port Scanning, OS Finger-</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MS PGothic"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MS PGothic" pitchFamily="34" charset="-128"/>
                <a:cs typeface="+mn-cs"/>
              </a:rPr>
              <a:t> Analyzing HTTPS Support</a:t>
            </a:r>
          </a:p>
          <a:p>
            <a:pPr>
              <a:spcBef>
                <a:spcPts val="200"/>
              </a:spcBef>
              <a:buFont typeface="Arial" pitchFamily="34" charset="0"/>
              <a:buChar char="•"/>
              <a:defRPr/>
            </a:pPr>
            <a:r>
              <a:rPr lang="en-US" sz="1400" dirty="0">
                <a:latin typeface="Tahoma" pitchFamily="34" charset="0"/>
                <a:ea typeface="MS PGothic" pitchFamily="34" charset="-128"/>
                <a:cs typeface="+mn-cs"/>
              </a:rPr>
              <a:t> Exercise: Testing HTTPS</a:t>
            </a:r>
          </a:p>
          <a:p>
            <a:pPr>
              <a:spcBef>
                <a:spcPts val="200"/>
              </a:spcBef>
              <a:buFont typeface="Arial" pitchFamily="34" charset="0"/>
              <a:buChar char="•"/>
              <a:defRPr/>
            </a:pPr>
            <a:r>
              <a:rPr lang="en-US" sz="1400" dirty="0">
                <a:latin typeface="Tahoma" pitchFamily="34" charset="0"/>
                <a:ea typeface="MS PGothic"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MS PGothic"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MS PGothic" pitchFamily="34" charset="-128"/>
                <a:cs typeface="+mn-cs"/>
              </a:rPr>
              <a:t> Exercise: Nikto</a:t>
            </a:r>
          </a:p>
          <a:p>
            <a:pPr>
              <a:spcBef>
                <a:spcPts val="200"/>
              </a:spcBef>
              <a:buFont typeface="Arial" pitchFamily="34" charset="0"/>
              <a:buChar char="•"/>
              <a:defRPr/>
            </a:pPr>
            <a:r>
              <a:rPr lang="en-US" sz="1400" dirty="0">
                <a:latin typeface="Tahoma" pitchFamily="34" charset="0"/>
                <a:ea typeface="MS PGothic"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MS PGothic" pitchFamily="34" charset="-128"/>
                <a:cs typeface="+mn-cs"/>
              </a:rPr>
              <a:t> Exercise: Web Spidering with </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wget, ZAP, and Burp</a:t>
            </a:r>
          </a:p>
          <a:p>
            <a:pPr>
              <a:spcBef>
                <a:spcPts val="200"/>
              </a:spcBef>
              <a:buFont typeface="Arial" pitchFamily="34" charset="0"/>
              <a:buChar char="•"/>
              <a:defRPr/>
            </a:pPr>
            <a:r>
              <a:rPr lang="en-US" sz="1400" dirty="0">
                <a:latin typeface="Tahoma" pitchFamily="34" charset="0"/>
                <a:ea typeface="MS PGothic" pitchFamily="34" charset="-128"/>
                <a:cs typeface="+mn-cs"/>
              </a:rPr>
              <a:t> Analyzing Spidering Results</a:t>
            </a:r>
          </a:p>
          <a:p>
            <a:pPr>
              <a:spcBef>
                <a:spcPts val="200"/>
              </a:spcBef>
              <a:buFont typeface="Arial" pitchFamily="34" charset="0"/>
              <a:buChar char="•"/>
              <a:defRPr/>
            </a:pPr>
            <a:r>
              <a:rPr lang="en-US" sz="1400" dirty="0">
                <a:latin typeface="Tahoma" pitchFamily="34" charset="0"/>
                <a:ea typeface="MS PGothic"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MS PGothic"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MS PGothic"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Session Analysis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a:xfrm>
            <a:off x="685800" y="126683"/>
            <a:ext cx="7772400" cy="1143000"/>
          </a:xfrm>
        </p:spPr>
        <p:txBody>
          <a:bodyPr/>
          <a:lstStyle/>
          <a:p>
            <a:r>
              <a:rPr lang="en-US" dirty="0">
                <a:latin typeface="Tahoma" charset="0"/>
                <a:ea typeface="MS PGothic" charset="0"/>
              </a:rPr>
              <a:t>Mapping Phase Components</a:t>
            </a:r>
          </a:p>
        </p:txBody>
      </p:sp>
      <p:sp>
        <p:nvSpPr>
          <p:cNvPr id="140290" name="Content Placeholder 2"/>
          <p:cNvSpPr>
            <a:spLocks noGrp="1"/>
          </p:cNvSpPr>
          <p:nvPr>
            <p:ph idx="1"/>
          </p:nvPr>
        </p:nvSpPr>
        <p:spPr bwMode="gray">
          <a:xfrm>
            <a:off x="365760" y="1341120"/>
            <a:ext cx="8610600" cy="4114800"/>
          </a:xfrm>
          <a:solidFill>
            <a:schemeClr val="bg1"/>
          </a:solidFill>
        </p:spPr>
        <p:txBody>
          <a:bodyPr/>
          <a:lstStyle/>
          <a:p>
            <a:r>
              <a:rPr lang="en-US" sz="2000" dirty="0">
                <a:latin typeface="Tahoma" charset="0"/>
                <a:ea typeface="MS PGothic" charset="0"/>
                <a:cs typeface="MS PGothic" charset="0"/>
              </a:rPr>
              <a:t>The mapping phase consists of several components</a:t>
            </a:r>
          </a:p>
          <a:p>
            <a:r>
              <a:rPr lang="en-US" sz="2000" dirty="0">
                <a:latin typeface="Tahoma" charset="0"/>
                <a:ea typeface="MS PGothic" charset="0"/>
                <a:cs typeface="MS PGothic" charset="0"/>
              </a:rPr>
              <a:t>They are generally followed in this order, although pragmatism is important</a:t>
            </a:r>
          </a:p>
          <a:p>
            <a:r>
              <a:rPr lang="en-US" sz="2000" dirty="0">
                <a:latin typeface="Tahoma" charset="0"/>
                <a:ea typeface="MS PGothic" charset="0"/>
                <a:cs typeface="MS PGothic" charset="0"/>
              </a:rPr>
              <a:t>Keep in mind that we may iterate through steps as we find more data</a:t>
            </a:r>
          </a:p>
        </p:txBody>
      </p:sp>
      <p:sp>
        <p:nvSpPr>
          <p:cNvPr id="20" name="Rectangle 19"/>
          <p:cNvSpPr/>
          <p:nvPr/>
        </p:nvSpPr>
        <p:spPr bwMode="ltGray">
          <a:xfrm>
            <a:off x="1487488" y="3048000"/>
            <a:ext cx="4800600" cy="457200"/>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dirty="0">
                <a:latin typeface="Tahoma" pitchFamily="34" charset="0"/>
                <a:ea typeface="ＭＳ Ｐゴシック" pitchFamily="34" charset="-128"/>
                <a:cs typeface="+mn-cs"/>
              </a:rPr>
              <a:t>Port Scan</a:t>
            </a:r>
          </a:p>
        </p:txBody>
      </p:sp>
      <p:sp>
        <p:nvSpPr>
          <p:cNvPr id="21" name="Rectangle 20"/>
          <p:cNvSpPr/>
          <p:nvPr/>
        </p:nvSpPr>
        <p:spPr bwMode="ltGray">
          <a:xfrm>
            <a:off x="1716088" y="3505200"/>
            <a:ext cx="4800600" cy="457200"/>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dirty="0">
                <a:latin typeface="Tahoma" pitchFamily="34" charset="0"/>
                <a:ea typeface="ＭＳ Ｐゴシック" pitchFamily="34" charset="-128"/>
                <a:cs typeface="+mn-cs"/>
              </a:rPr>
              <a:t>OS Fingerprint &amp; Version Scan</a:t>
            </a:r>
          </a:p>
        </p:txBody>
      </p:sp>
      <p:sp>
        <p:nvSpPr>
          <p:cNvPr id="22" name="Rectangle 21"/>
          <p:cNvSpPr/>
          <p:nvPr/>
        </p:nvSpPr>
        <p:spPr bwMode="ltGray">
          <a:xfrm>
            <a:off x="1944688" y="3962400"/>
            <a:ext cx="4800600" cy="457200"/>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dirty="0">
                <a:latin typeface="Tahoma" pitchFamily="34" charset="0"/>
                <a:ea typeface="ＭＳ Ｐゴシック" pitchFamily="34" charset="-128"/>
                <a:cs typeface="+mn-cs"/>
              </a:rPr>
              <a:t>SSL Analysis</a:t>
            </a:r>
          </a:p>
        </p:txBody>
      </p:sp>
      <p:sp>
        <p:nvSpPr>
          <p:cNvPr id="23" name="Rectangle 22"/>
          <p:cNvSpPr/>
          <p:nvPr/>
        </p:nvSpPr>
        <p:spPr bwMode="ltGray">
          <a:xfrm>
            <a:off x="2173288" y="4419600"/>
            <a:ext cx="4800600" cy="457200"/>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dirty="0">
                <a:latin typeface="Tahoma" pitchFamily="34" charset="0"/>
                <a:ea typeface="ＭＳ Ｐゴシック" pitchFamily="34" charset="-128"/>
                <a:cs typeface="+mn-cs"/>
              </a:rPr>
              <a:t>Virtual Hosting &amp; Load Balancer Analysis</a:t>
            </a:r>
          </a:p>
        </p:txBody>
      </p:sp>
      <p:sp>
        <p:nvSpPr>
          <p:cNvPr id="24" name="Rectangle 23"/>
          <p:cNvSpPr/>
          <p:nvPr/>
        </p:nvSpPr>
        <p:spPr bwMode="ltGray">
          <a:xfrm>
            <a:off x="2401888" y="4876800"/>
            <a:ext cx="4800600" cy="457200"/>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dirty="0">
                <a:latin typeface="Tahoma" pitchFamily="34" charset="0"/>
                <a:ea typeface="ＭＳ Ｐゴシック" pitchFamily="34" charset="-128"/>
                <a:cs typeface="+mn-cs"/>
              </a:rPr>
              <a:t>Software Configuration Analysis</a:t>
            </a:r>
          </a:p>
        </p:txBody>
      </p:sp>
      <p:sp>
        <p:nvSpPr>
          <p:cNvPr id="25" name="Rectangle 24"/>
          <p:cNvSpPr/>
          <p:nvPr/>
        </p:nvSpPr>
        <p:spPr bwMode="ltGray">
          <a:xfrm>
            <a:off x="2630488" y="5334000"/>
            <a:ext cx="4800600" cy="457200"/>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dirty="0">
                <a:latin typeface="Tahoma" pitchFamily="34" charset="0"/>
                <a:ea typeface="ＭＳ Ｐゴシック" pitchFamily="34" charset="-128"/>
                <a:cs typeface="+mn-cs"/>
              </a:rPr>
              <a:t>Spidering</a:t>
            </a:r>
          </a:p>
        </p:txBody>
      </p:sp>
      <p:sp>
        <p:nvSpPr>
          <p:cNvPr id="26" name="Rectangle 25"/>
          <p:cNvSpPr/>
          <p:nvPr/>
        </p:nvSpPr>
        <p:spPr bwMode="ltGray">
          <a:xfrm>
            <a:off x="2859088" y="5791200"/>
            <a:ext cx="4800600" cy="457200"/>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dirty="0">
                <a:latin typeface="Tahoma" pitchFamily="34" charset="0"/>
                <a:ea typeface="ＭＳ Ｐゴシック" pitchFamily="34" charset="-128"/>
                <a:cs typeface="+mn-cs"/>
              </a:rPr>
              <a:t>Detailed Analysis of Spidering Results</a:t>
            </a:r>
          </a:p>
        </p:txBody>
      </p:sp>
      <p:cxnSp>
        <p:nvCxnSpPr>
          <p:cNvPr id="140298" name="Curved Connector 11"/>
          <p:cNvCxnSpPr>
            <a:cxnSpLocks noChangeShapeType="1"/>
            <a:stCxn id="20" idx="1"/>
          </p:cNvCxnSpPr>
          <p:nvPr/>
        </p:nvCxnSpPr>
        <p:spPr bwMode="auto">
          <a:xfrm>
            <a:off x="1487488" y="3276600"/>
            <a:ext cx="914400" cy="914400"/>
          </a:xfrm>
          <a:prstGeom prst="curvedConnector3">
            <a:avLst>
              <a:gd name="adj1" fmla="val 50000"/>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cxnSp>
      <p:sp>
        <p:nvSpPr>
          <p:cNvPr id="140299" name="Freeform 12"/>
          <p:cNvSpPr>
            <a:spLocks noChangeArrowheads="1"/>
          </p:cNvSpPr>
          <p:nvPr/>
        </p:nvSpPr>
        <p:spPr bwMode="auto">
          <a:xfrm>
            <a:off x="1295400" y="3260725"/>
            <a:ext cx="412750" cy="469900"/>
          </a:xfrm>
          <a:custGeom>
            <a:avLst/>
            <a:gdLst>
              <a:gd name="T0" fmla="*/ 172815 w 413419"/>
              <a:gd name="T1" fmla="*/ 0 h 469658"/>
              <a:gd name="T2" fmla="*/ 32220 w 413419"/>
              <a:gd name="T3" fmla="*/ 281898 h 469658"/>
              <a:gd name="T4" fmla="*/ 366138 w 413419"/>
              <a:gd name="T5" fmla="*/ 488157 h 469658"/>
              <a:gd name="T6" fmla="*/ 0 60000 65536"/>
              <a:gd name="T7" fmla="*/ 0 60000 65536"/>
              <a:gd name="T8" fmla="*/ 0 60000 65536"/>
              <a:gd name="T9" fmla="*/ 0 w 413419"/>
              <a:gd name="T10" fmla="*/ 0 h 469658"/>
              <a:gd name="T11" fmla="*/ 413419 w 413419"/>
              <a:gd name="T12" fmla="*/ 469658 h 469658"/>
            </a:gdLst>
            <a:ahLst/>
            <a:cxnLst>
              <a:cxn ang="T6">
                <a:pos x="T0" y="T1"/>
              </a:cxn>
              <a:cxn ang="T7">
                <a:pos x="T2" y="T3"/>
              </a:cxn>
              <a:cxn ang="T8">
                <a:pos x="T4" y="T5"/>
              </a:cxn>
            </a:cxnLst>
            <a:rect l="T9" t="T10" r="T11" b="T12"/>
            <a:pathLst>
              <a:path w="413419" h="469658">
                <a:moveTo>
                  <a:pt x="195134" y="0"/>
                </a:moveTo>
                <a:cubicBezTo>
                  <a:pt x="97567" y="96467"/>
                  <a:pt x="0" y="192935"/>
                  <a:pt x="36381" y="271211"/>
                </a:cubicBezTo>
                <a:cubicBezTo>
                  <a:pt x="72762" y="349487"/>
                  <a:pt x="413419" y="469658"/>
                  <a:pt x="413419" y="469658"/>
                </a:cubicBezTo>
              </a:path>
            </a:pathLst>
          </a:custGeom>
          <a:noFill/>
          <a:ln w="38100">
            <a:solidFill>
              <a:schemeClr val="tx1"/>
            </a:solidFill>
            <a:round/>
            <a:headEnd/>
            <a:tailEnd type="triangle" w="lg" len="lg"/>
          </a:ln>
          <a:extLst>
            <a:ext uri="{909E8E84-426E-40dd-AFC4-6F175D3DCCD1}">
              <a14:hiddenFill xmlns="" xmlns:a14="http://schemas.microsoft.com/office/drawing/2010/main">
                <a:solidFill>
                  <a:srgbClr val="FFFFFF"/>
                </a:solidFill>
              </a14:hiddenFill>
            </a:ext>
          </a:extLst>
        </p:spPr>
        <p:txBody>
          <a:bodyPr/>
          <a:lstStyle/>
          <a:p>
            <a:endParaRPr lang="en-US" dirty="0"/>
          </a:p>
        </p:txBody>
      </p:sp>
      <p:sp>
        <p:nvSpPr>
          <p:cNvPr id="140300" name="Freeform 13"/>
          <p:cNvSpPr>
            <a:spLocks noChangeArrowheads="1"/>
          </p:cNvSpPr>
          <p:nvPr/>
        </p:nvSpPr>
        <p:spPr bwMode="auto">
          <a:xfrm>
            <a:off x="1530350" y="3733800"/>
            <a:ext cx="414338" cy="469900"/>
          </a:xfrm>
          <a:custGeom>
            <a:avLst/>
            <a:gdLst>
              <a:gd name="T0" fmla="*/ 230495 w 413419"/>
              <a:gd name="T1" fmla="*/ 0 h 469658"/>
              <a:gd name="T2" fmla="*/ 42973 w 413419"/>
              <a:gd name="T3" fmla="*/ 281898 h 469658"/>
              <a:gd name="T4" fmla="*/ 488330 w 413419"/>
              <a:gd name="T5" fmla="*/ 488157 h 469658"/>
              <a:gd name="T6" fmla="*/ 0 60000 65536"/>
              <a:gd name="T7" fmla="*/ 0 60000 65536"/>
              <a:gd name="T8" fmla="*/ 0 60000 65536"/>
              <a:gd name="T9" fmla="*/ 0 w 413419"/>
              <a:gd name="T10" fmla="*/ 0 h 469658"/>
              <a:gd name="T11" fmla="*/ 413419 w 413419"/>
              <a:gd name="T12" fmla="*/ 469658 h 469658"/>
            </a:gdLst>
            <a:ahLst/>
            <a:cxnLst>
              <a:cxn ang="T6">
                <a:pos x="T0" y="T1"/>
              </a:cxn>
              <a:cxn ang="T7">
                <a:pos x="T2" y="T3"/>
              </a:cxn>
              <a:cxn ang="T8">
                <a:pos x="T4" y="T5"/>
              </a:cxn>
            </a:cxnLst>
            <a:rect l="T9" t="T10" r="T11" b="T12"/>
            <a:pathLst>
              <a:path w="413419" h="469658">
                <a:moveTo>
                  <a:pt x="195134" y="0"/>
                </a:moveTo>
                <a:cubicBezTo>
                  <a:pt x="97567" y="96467"/>
                  <a:pt x="0" y="192935"/>
                  <a:pt x="36381" y="271211"/>
                </a:cubicBezTo>
                <a:cubicBezTo>
                  <a:pt x="72762" y="349487"/>
                  <a:pt x="413419" y="469658"/>
                  <a:pt x="413419" y="469658"/>
                </a:cubicBezTo>
              </a:path>
            </a:pathLst>
          </a:custGeom>
          <a:noFill/>
          <a:ln w="38100">
            <a:solidFill>
              <a:schemeClr val="tx1"/>
            </a:solidFill>
            <a:round/>
            <a:headEnd/>
            <a:tailEnd type="triangle" w="lg" len="lg"/>
          </a:ln>
          <a:extLst>
            <a:ext uri="{909E8E84-426E-40dd-AFC4-6F175D3DCCD1}">
              <a14:hiddenFill xmlns="" xmlns:a14="http://schemas.microsoft.com/office/drawing/2010/main">
                <a:solidFill>
                  <a:srgbClr val="FFFFFF"/>
                </a:solidFill>
              </a14:hiddenFill>
            </a:ext>
          </a:extLst>
        </p:spPr>
        <p:txBody>
          <a:bodyPr/>
          <a:lstStyle/>
          <a:p>
            <a:endParaRPr lang="en-US" dirty="0"/>
          </a:p>
        </p:txBody>
      </p:sp>
      <p:sp>
        <p:nvSpPr>
          <p:cNvPr id="140301" name="Freeform 14"/>
          <p:cNvSpPr>
            <a:spLocks noChangeArrowheads="1"/>
          </p:cNvSpPr>
          <p:nvPr/>
        </p:nvSpPr>
        <p:spPr bwMode="auto">
          <a:xfrm>
            <a:off x="1765300" y="4206875"/>
            <a:ext cx="414338" cy="469900"/>
          </a:xfrm>
          <a:custGeom>
            <a:avLst/>
            <a:gdLst>
              <a:gd name="T0" fmla="*/ 230495 w 413419"/>
              <a:gd name="T1" fmla="*/ 0 h 469658"/>
              <a:gd name="T2" fmla="*/ 42973 w 413419"/>
              <a:gd name="T3" fmla="*/ 281898 h 469658"/>
              <a:gd name="T4" fmla="*/ 488330 w 413419"/>
              <a:gd name="T5" fmla="*/ 488157 h 469658"/>
              <a:gd name="T6" fmla="*/ 0 60000 65536"/>
              <a:gd name="T7" fmla="*/ 0 60000 65536"/>
              <a:gd name="T8" fmla="*/ 0 60000 65536"/>
              <a:gd name="T9" fmla="*/ 0 w 413419"/>
              <a:gd name="T10" fmla="*/ 0 h 469658"/>
              <a:gd name="T11" fmla="*/ 413419 w 413419"/>
              <a:gd name="T12" fmla="*/ 469658 h 469658"/>
            </a:gdLst>
            <a:ahLst/>
            <a:cxnLst>
              <a:cxn ang="T6">
                <a:pos x="T0" y="T1"/>
              </a:cxn>
              <a:cxn ang="T7">
                <a:pos x="T2" y="T3"/>
              </a:cxn>
              <a:cxn ang="T8">
                <a:pos x="T4" y="T5"/>
              </a:cxn>
            </a:cxnLst>
            <a:rect l="T9" t="T10" r="T11" b="T12"/>
            <a:pathLst>
              <a:path w="413419" h="469658">
                <a:moveTo>
                  <a:pt x="195134" y="0"/>
                </a:moveTo>
                <a:cubicBezTo>
                  <a:pt x="97567" y="96467"/>
                  <a:pt x="0" y="192935"/>
                  <a:pt x="36381" y="271211"/>
                </a:cubicBezTo>
                <a:cubicBezTo>
                  <a:pt x="72762" y="349487"/>
                  <a:pt x="413419" y="469658"/>
                  <a:pt x="413419" y="469658"/>
                </a:cubicBezTo>
              </a:path>
            </a:pathLst>
          </a:custGeom>
          <a:noFill/>
          <a:ln w="38100">
            <a:solidFill>
              <a:schemeClr val="tx1"/>
            </a:solidFill>
            <a:round/>
            <a:headEnd/>
            <a:tailEnd type="triangle" w="lg" len="lg"/>
          </a:ln>
          <a:extLst>
            <a:ext uri="{909E8E84-426E-40dd-AFC4-6F175D3DCCD1}">
              <a14:hiddenFill xmlns="" xmlns:a14="http://schemas.microsoft.com/office/drawing/2010/main">
                <a:solidFill>
                  <a:srgbClr val="FFFFFF"/>
                </a:solidFill>
              </a14:hiddenFill>
            </a:ext>
          </a:extLst>
        </p:spPr>
        <p:txBody>
          <a:bodyPr/>
          <a:lstStyle/>
          <a:p>
            <a:endParaRPr lang="en-US" dirty="0"/>
          </a:p>
        </p:txBody>
      </p:sp>
      <p:sp>
        <p:nvSpPr>
          <p:cNvPr id="140302" name="Freeform 15"/>
          <p:cNvSpPr>
            <a:spLocks noChangeArrowheads="1"/>
          </p:cNvSpPr>
          <p:nvPr/>
        </p:nvSpPr>
        <p:spPr bwMode="auto">
          <a:xfrm>
            <a:off x="2000250" y="4678363"/>
            <a:ext cx="414338" cy="469900"/>
          </a:xfrm>
          <a:custGeom>
            <a:avLst/>
            <a:gdLst>
              <a:gd name="T0" fmla="*/ 230495 w 413419"/>
              <a:gd name="T1" fmla="*/ 0 h 469658"/>
              <a:gd name="T2" fmla="*/ 42973 w 413419"/>
              <a:gd name="T3" fmla="*/ 281898 h 469658"/>
              <a:gd name="T4" fmla="*/ 488330 w 413419"/>
              <a:gd name="T5" fmla="*/ 488157 h 469658"/>
              <a:gd name="T6" fmla="*/ 0 60000 65536"/>
              <a:gd name="T7" fmla="*/ 0 60000 65536"/>
              <a:gd name="T8" fmla="*/ 0 60000 65536"/>
              <a:gd name="T9" fmla="*/ 0 w 413419"/>
              <a:gd name="T10" fmla="*/ 0 h 469658"/>
              <a:gd name="T11" fmla="*/ 413419 w 413419"/>
              <a:gd name="T12" fmla="*/ 469658 h 469658"/>
            </a:gdLst>
            <a:ahLst/>
            <a:cxnLst>
              <a:cxn ang="T6">
                <a:pos x="T0" y="T1"/>
              </a:cxn>
              <a:cxn ang="T7">
                <a:pos x="T2" y="T3"/>
              </a:cxn>
              <a:cxn ang="T8">
                <a:pos x="T4" y="T5"/>
              </a:cxn>
            </a:cxnLst>
            <a:rect l="T9" t="T10" r="T11" b="T12"/>
            <a:pathLst>
              <a:path w="413419" h="469658">
                <a:moveTo>
                  <a:pt x="195134" y="0"/>
                </a:moveTo>
                <a:cubicBezTo>
                  <a:pt x="97567" y="96467"/>
                  <a:pt x="0" y="192935"/>
                  <a:pt x="36381" y="271211"/>
                </a:cubicBezTo>
                <a:cubicBezTo>
                  <a:pt x="72762" y="349487"/>
                  <a:pt x="413419" y="469658"/>
                  <a:pt x="413419" y="469658"/>
                </a:cubicBezTo>
              </a:path>
            </a:pathLst>
          </a:custGeom>
          <a:noFill/>
          <a:ln w="38100">
            <a:solidFill>
              <a:schemeClr val="tx1"/>
            </a:solidFill>
            <a:round/>
            <a:headEnd/>
            <a:tailEnd type="triangle" w="lg" len="lg"/>
          </a:ln>
          <a:extLst>
            <a:ext uri="{909E8E84-426E-40dd-AFC4-6F175D3DCCD1}">
              <a14:hiddenFill xmlns="" xmlns:a14="http://schemas.microsoft.com/office/drawing/2010/main">
                <a:solidFill>
                  <a:srgbClr val="FFFFFF"/>
                </a:solidFill>
              </a14:hiddenFill>
            </a:ext>
          </a:extLst>
        </p:spPr>
        <p:txBody>
          <a:bodyPr/>
          <a:lstStyle/>
          <a:p>
            <a:endParaRPr lang="en-US" dirty="0"/>
          </a:p>
        </p:txBody>
      </p:sp>
      <p:sp>
        <p:nvSpPr>
          <p:cNvPr id="140303" name="Freeform 16"/>
          <p:cNvSpPr>
            <a:spLocks noChangeArrowheads="1"/>
          </p:cNvSpPr>
          <p:nvPr/>
        </p:nvSpPr>
        <p:spPr bwMode="auto">
          <a:xfrm>
            <a:off x="2236788" y="5151438"/>
            <a:ext cx="412750" cy="469900"/>
          </a:xfrm>
          <a:custGeom>
            <a:avLst/>
            <a:gdLst>
              <a:gd name="T0" fmla="*/ 172815 w 413419"/>
              <a:gd name="T1" fmla="*/ 0 h 469658"/>
              <a:gd name="T2" fmla="*/ 32220 w 413419"/>
              <a:gd name="T3" fmla="*/ 281898 h 469658"/>
              <a:gd name="T4" fmla="*/ 366138 w 413419"/>
              <a:gd name="T5" fmla="*/ 488157 h 469658"/>
              <a:gd name="T6" fmla="*/ 0 60000 65536"/>
              <a:gd name="T7" fmla="*/ 0 60000 65536"/>
              <a:gd name="T8" fmla="*/ 0 60000 65536"/>
              <a:gd name="T9" fmla="*/ 0 w 413419"/>
              <a:gd name="T10" fmla="*/ 0 h 469658"/>
              <a:gd name="T11" fmla="*/ 413419 w 413419"/>
              <a:gd name="T12" fmla="*/ 469658 h 469658"/>
            </a:gdLst>
            <a:ahLst/>
            <a:cxnLst>
              <a:cxn ang="T6">
                <a:pos x="T0" y="T1"/>
              </a:cxn>
              <a:cxn ang="T7">
                <a:pos x="T2" y="T3"/>
              </a:cxn>
              <a:cxn ang="T8">
                <a:pos x="T4" y="T5"/>
              </a:cxn>
            </a:cxnLst>
            <a:rect l="T9" t="T10" r="T11" b="T12"/>
            <a:pathLst>
              <a:path w="413419" h="469658">
                <a:moveTo>
                  <a:pt x="195134" y="0"/>
                </a:moveTo>
                <a:cubicBezTo>
                  <a:pt x="97567" y="96467"/>
                  <a:pt x="0" y="192935"/>
                  <a:pt x="36381" y="271211"/>
                </a:cubicBezTo>
                <a:cubicBezTo>
                  <a:pt x="72762" y="349487"/>
                  <a:pt x="413419" y="469658"/>
                  <a:pt x="413419" y="469658"/>
                </a:cubicBezTo>
              </a:path>
            </a:pathLst>
          </a:custGeom>
          <a:noFill/>
          <a:ln w="38100">
            <a:solidFill>
              <a:schemeClr val="tx1"/>
            </a:solidFill>
            <a:round/>
            <a:headEnd/>
            <a:tailEnd type="triangle" w="lg" len="lg"/>
          </a:ln>
          <a:extLst>
            <a:ext uri="{909E8E84-426E-40dd-AFC4-6F175D3DCCD1}">
              <a14:hiddenFill xmlns="" xmlns:a14="http://schemas.microsoft.com/office/drawing/2010/main">
                <a:solidFill>
                  <a:srgbClr val="FFFFFF"/>
                </a:solidFill>
              </a14:hiddenFill>
            </a:ext>
          </a:extLst>
        </p:spPr>
        <p:txBody>
          <a:bodyPr/>
          <a:lstStyle/>
          <a:p>
            <a:endParaRPr lang="en-US" dirty="0"/>
          </a:p>
        </p:txBody>
      </p:sp>
      <p:sp>
        <p:nvSpPr>
          <p:cNvPr id="140304" name="Freeform 17"/>
          <p:cNvSpPr>
            <a:spLocks noChangeArrowheads="1"/>
          </p:cNvSpPr>
          <p:nvPr/>
        </p:nvSpPr>
        <p:spPr bwMode="auto">
          <a:xfrm>
            <a:off x="2471738" y="5624513"/>
            <a:ext cx="412750" cy="469900"/>
          </a:xfrm>
          <a:custGeom>
            <a:avLst/>
            <a:gdLst>
              <a:gd name="T0" fmla="*/ 172815 w 413419"/>
              <a:gd name="T1" fmla="*/ 0 h 469658"/>
              <a:gd name="T2" fmla="*/ 32220 w 413419"/>
              <a:gd name="T3" fmla="*/ 281898 h 469658"/>
              <a:gd name="T4" fmla="*/ 366138 w 413419"/>
              <a:gd name="T5" fmla="*/ 488157 h 469658"/>
              <a:gd name="T6" fmla="*/ 0 60000 65536"/>
              <a:gd name="T7" fmla="*/ 0 60000 65536"/>
              <a:gd name="T8" fmla="*/ 0 60000 65536"/>
              <a:gd name="T9" fmla="*/ 0 w 413419"/>
              <a:gd name="T10" fmla="*/ 0 h 469658"/>
              <a:gd name="T11" fmla="*/ 413419 w 413419"/>
              <a:gd name="T12" fmla="*/ 469658 h 469658"/>
            </a:gdLst>
            <a:ahLst/>
            <a:cxnLst>
              <a:cxn ang="T6">
                <a:pos x="T0" y="T1"/>
              </a:cxn>
              <a:cxn ang="T7">
                <a:pos x="T2" y="T3"/>
              </a:cxn>
              <a:cxn ang="T8">
                <a:pos x="T4" y="T5"/>
              </a:cxn>
            </a:cxnLst>
            <a:rect l="T9" t="T10" r="T11" b="T12"/>
            <a:pathLst>
              <a:path w="413419" h="469658">
                <a:moveTo>
                  <a:pt x="195134" y="0"/>
                </a:moveTo>
                <a:cubicBezTo>
                  <a:pt x="97567" y="96467"/>
                  <a:pt x="0" y="192935"/>
                  <a:pt x="36381" y="271211"/>
                </a:cubicBezTo>
                <a:cubicBezTo>
                  <a:pt x="72762" y="349487"/>
                  <a:pt x="413419" y="469658"/>
                  <a:pt x="413419" y="469658"/>
                </a:cubicBezTo>
              </a:path>
            </a:pathLst>
          </a:custGeom>
          <a:noFill/>
          <a:ln w="38100">
            <a:solidFill>
              <a:schemeClr val="tx1"/>
            </a:solidFill>
            <a:round/>
            <a:headEnd/>
            <a:tailEnd type="triangle" w="lg" len="lg"/>
          </a:ln>
          <a:extLst>
            <a:ext uri="{909E8E84-426E-40dd-AFC4-6F175D3DCCD1}">
              <a14:hiddenFill xmlns="" xmlns:a14="http://schemas.microsoft.com/office/drawing/2010/main">
                <a:solidFill>
                  <a:srgbClr val="FFFFFF"/>
                </a:solidFill>
              </a14:hiddenFill>
            </a:ext>
          </a:extLst>
        </p:spPr>
        <p:txBody>
          <a:bodyPr/>
          <a:lstStyle/>
          <a:p>
            <a:endParaRPr lang="en-US" dirty="0"/>
          </a:p>
        </p:txBody>
      </p:sp>
      <p:sp>
        <p:nvSpPr>
          <p:cNvPr id="140305" name="Freeform 18"/>
          <p:cNvSpPr>
            <a:spLocks noChangeArrowheads="1"/>
          </p:cNvSpPr>
          <p:nvPr/>
        </p:nvSpPr>
        <p:spPr bwMode="auto">
          <a:xfrm>
            <a:off x="6491288" y="3275013"/>
            <a:ext cx="1473200" cy="2274887"/>
          </a:xfrm>
          <a:custGeom>
            <a:avLst/>
            <a:gdLst>
              <a:gd name="T0" fmla="*/ 947422 w 1473976"/>
              <a:gd name="T1" fmla="*/ 2228082 h 2275526"/>
              <a:gd name="T2" fmla="*/ 1258994 w 1473976"/>
              <a:gd name="T3" fmla="*/ 1282448 h 2275526"/>
              <a:gd name="T4" fmla="*/ 0 w 1473976"/>
              <a:gd name="T5" fmla="*/ 0 h 2275526"/>
              <a:gd name="T6" fmla="*/ 0 60000 65536"/>
              <a:gd name="T7" fmla="*/ 0 60000 65536"/>
              <a:gd name="T8" fmla="*/ 0 60000 65536"/>
              <a:gd name="T9" fmla="*/ 0 w 1473976"/>
              <a:gd name="T10" fmla="*/ 0 h 2275526"/>
              <a:gd name="T11" fmla="*/ 1473976 w 1473976"/>
              <a:gd name="T12" fmla="*/ 2275526 h 2275526"/>
            </a:gdLst>
            <a:ahLst/>
            <a:cxnLst>
              <a:cxn ang="T6">
                <a:pos x="T0" y="T1"/>
              </a:cxn>
              <a:cxn ang="T7">
                <a:pos x="T2" y="T3"/>
              </a:cxn>
              <a:cxn ang="T8">
                <a:pos x="T4" y="T5"/>
              </a:cxn>
            </a:cxnLst>
            <a:rect l="T9" t="T10" r="T11" b="T12"/>
            <a:pathLst>
              <a:path w="1473976" h="2275526">
                <a:moveTo>
                  <a:pt x="985591" y="2275526"/>
                </a:moveTo>
                <a:cubicBezTo>
                  <a:pt x="1229783" y="1982265"/>
                  <a:pt x="1473976" y="1689004"/>
                  <a:pt x="1309711" y="1309750"/>
                </a:cubicBezTo>
                <a:cubicBezTo>
                  <a:pt x="1145446" y="930496"/>
                  <a:pt x="0" y="0"/>
                  <a:pt x="0" y="0"/>
                </a:cubicBezTo>
              </a:path>
            </a:pathLst>
          </a:custGeom>
          <a:noFill/>
          <a:ln w="76200">
            <a:solidFill>
              <a:srgbClr val="000000"/>
            </a:solidFill>
            <a:round/>
            <a:headEnd/>
            <a:tailEnd type="triangle" w="lg" len="lg"/>
          </a:ln>
          <a:extLst>
            <a:ext uri="{909E8E84-426E-40dd-AFC4-6F175D3DCCD1}">
              <a14:hiddenFill xmlns="" xmlns:a14="http://schemas.microsoft.com/office/drawing/2010/main">
                <a:solidFill>
                  <a:srgbClr val="FFFFFF"/>
                </a:solidFill>
              </a14:hiddenFill>
            </a:ext>
          </a:extLst>
        </p:spPr>
        <p:txBody>
          <a:bodyPr/>
          <a:lstStyle/>
          <a:p>
            <a:endParaRPr lang="en-US" dirty="0"/>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dirty="0">
                <a:latin typeface="Tahoma" charset="0"/>
                <a:ea typeface="MS PGothic" charset="0"/>
              </a:rPr>
              <a:t>Course Roadmap</a:t>
            </a:r>
          </a:p>
        </p:txBody>
      </p:sp>
      <p:sp>
        <p:nvSpPr>
          <p:cNvPr id="9" name="Rectangle 1042"/>
          <p:cNvSpPr>
            <a:spLocks noChangeArrowheads="1"/>
          </p:cNvSpPr>
          <p:nvPr/>
        </p:nvSpPr>
        <p:spPr bwMode="auto">
          <a:xfrm>
            <a:off x="152400" y="1905000"/>
            <a:ext cx="8458200" cy="4114800"/>
          </a:xfrm>
          <a:prstGeom prst="rect">
            <a:avLst/>
          </a:prstGeom>
          <a:noFill/>
          <a:ln w="9525">
            <a:noFill/>
            <a:miter lim="800000"/>
            <a:headEnd/>
            <a:tailEnd/>
          </a:ln>
          <a:effectLst/>
        </p:spPr>
        <p:txBody>
          <a:bodyPr/>
          <a:lstStyle/>
          <a:p>
            <a:pPr marL="342900" indent="-342900">
              <a:buFontTx/>
              <a:buChar char="•"/>
              <a:defRPr/>
            </a:pPr>
            <a:r>
              <a:rPr lang="en-US" sz="3200" dirty="0">
                <a:effectLst>
                  <a:outerShdw blurRad="38100" dist="38100" dir="2700000" algn="tl">
                    <a:srgbClr val="C0C0C0"/>
                  </a:outerShdw>
                </a:effectLst>
                <a:latin typeface="Tahoma" pitchFamily="34" charset="0"/>
                <a:ea typeface="ＭＳ Ｐゴシック" pitchFamily="34" charset="-128"/>
                <a:cs typeface="+mn-cs"/>
              </a:rPr>
              <a:t>Attacker's View, </a:t>
            </a:r>
            <a:br>
              <a:rPr lang="en-US" sz="3200" dirty="0">
                <a:effectLst>
                  <a:outerShdw blurRad="38100" dist="38100" dir="2700000" algn="tl">
                    <a:srgbClr val="C0C0C0"/>
                  </a:outerShdw>
                </a:effectLst>
                <a:latin typeface="Tahoma" pitchFamily="34" charset="0"/>
                <a:ea typeface="ＭＳ Ｐゴシック" pitchFamily="34" charset="-128"/>
                <a:cs typeface="+mn-cs"/>
              </a:rPr>
            </a:br>
            <a:r>
              <a:rPr lang="en-US" sz="3200" dirty="0">
                <a:effectLst>
                  <a:outerShdw blurRad="38100" dist="38100" dir="2700000" algn="tl">
                    <a:srgbClr val="C0C0C0"/>
                  </a:outerShdw>
                </a:effectLst>
                <a:latin typeface="Tahoma" pitchFamily="34" charset="0"/>
                <a:ea typeface="ＭＳ Ｐゴシック" pitchFamily="34" charset="-128"/>
                <a:cs typeface="+mn-cs"/>
              </a:rPr>
              <a:t>Pen-Testing &amp; Scoping</a:t>
            </a:r>
          </a:p>
          <a:p>
            <a:pPr marL="342900" indent="-342900">
              <a:buFontTx/>
              <a:buChar char="•"/>
              <a:defRPr/>
            </a:pPr>
            <a:r>
              <a:rPr lang="en-US" sz="3200" b="1" i="1" u="sng" dirty="0">
                <a:solidFill>
                  <a:srgbClr val="FF0000"/>
                </a:solidFill>
                <a:latin typeface="Tahoma" pitchFamily="34" charset="0"/>
                <a:ea typeface="ＭＳ Ｐゴシック" pitchFamily="34" charset="-128"/>
                <a:cs typeface="+mn-cs"/>
              </a:rPr>
              <a:t>Recon &amp; Mapping</a:t>
            </a:r>
          </a:p>
          <a:p>
            <a:pPr marL="342900" indent="-342900">
              <a:buFontTx/>
              <a:buChar char="•"/>
              <a:defRPr/>
            </a:pPr>
            <a:r>
              <a:rPr lang="en-US" sz="3200" dirty="0">
                <a:latin typeface="Tahoma" pitchFamily="34" charset="0"/>
                <a:ea typeface="ＭＳ Ｐゴシック" pitchFamily="34" charset="-128"/>
                <a:cs typeface="+mn-cs"/>
              </a:rPr>
              <a:t>Application Discovery</a:t>
            </a:r>
          </a:p>
          <a:p>
            <a:pPr marL="342900" indent="-342900">
              <a:buFontTx/>
              <a:buChar char="•"/>
              <a:defRPr/>
            </a:pPr>
            <a:r>
              <a:rPr lang="en-US" sz="3200" dirty="0">
                <a:latin typeface="Tahoma" pitchFamily="34" charset="0"/>
                <a:ea typeface="ＭＳ Ｐゴシック" pitchFamily="34" charset="-128"/>
                <a:cs typeface="+mn-cs"/>
              </a:rPr>
              <a:t>Application Discovery Cont.</a:t>
            </a:r>
          </a:p>
          <a:p>
            <a:pPr marL="342900" indent="-342900">
              <a:buFontTx/>
              <a:buChar char="•"/>
              <a:defRPr/>
            </a:pPr>
            <a:r>
              <a:rPr lang="en-US" sz="3200" dirty="0">
                <a:latin typeface="Tahoma" pitchFamily="34" charset="0"/>
                <a:ea typeface="ＭＳ Ｐゴシック" pitchFamily="34" charset="-128"/>
                <a:cs typeface="+mn-cs"/>
              </a:rPr>
              <a:t>Exploitation</a:t>
            </a:r>
          </a:p>
          <a:p>
            <a:pPr marL="342900" indent="-342900">
              <a:buFontTx/>
              <a:buChar char="•"/>
              <a:defRPr/>
            </a:pPr>
            <a:r>
              <a:rPr lang="en-US" sz="3200" dirty="0">
                <a:latin typeface="Tahoma" pitchFamily="34" charset="0"/>
                <a:ea typeface="ＭＳ Ｐゴシック" pitchFamily="34" charset="-128"/>
                <a:cs typeface="+mn-cs"/>
              </a:rPr>
              <a:t>Capture the Flag</a:t>
            </a:r>
            <a:endParaRPr lang="en-US" dirty="0">
              <a:latin typeface="Tahoma" pitchFamily="34" charset="0"/>
              <a:ea typeface="ＭＳ Ｐゴシック" pitchFamily="34" charset="-128"/>
              <a:cs typeface="+mn-cs"/>
            </a:endParaRPr>
          </a:p>
        </p:txBody>
      </p:sp>
      <p:sp>
        <p:nvSpPr>
          <p:cNvPr id="11" name="Freeform 1044"/>
          <p:cNvSpPr>
            <a:spLocks/>
          </p:cNvSpPr>
          <p:nvPr/>
        </p:nvSpPr>
        <p:spPr bwMode="blackWhite">
          <a:xfrm>
            <a:off x="4249738" y="412750"/>
            <a:ext cx="1524000" cy="5791200"/>
          </a:xfrm>
          <a:custGeom>
            <a:avLst/>
            <a:gdLst>
              <a:gd name="T0" fmla="*/ 0 w 808"/>
              <a:gd name="T1" fmla="*/ 2147483647 h 3984"/>
              <a:gd name="T2" fmla="*/ 2147483647 w 808"/>
              <a:gd name="T3" fmla="*/ 0 h 3984"/>
              <a:gd name="T4" fmla="*/ 2147483647 w 808"/>
              <a:gd name="T5" fmla="*/ 2147483647 h 3984"/>
              <a:gd name="T6" fmla="*/ 0 w 808"/>
              <a:gd name="T7" fmla="*/ 2147483647 h 3984"/>
              <a:gd name="T8" fmla="*/ 0 60000 65536"/>
              <a:gd name="T9" fmla="*/ 0 60000 65536"/>
              <a:gd name="T10" fmla="*/ 0 60000 65536"/>
              <a:gd name="T11" fmla="*/ 0 60000 65536"/>
              <a:gd name="T12" fmla="*/ 0 w 808"/>
              <a:gd name="T13" fmla="*/ 0 h 3984"/>
              <a:gd name="T14" fmla="*/ 808 w 808"/>
              <a:gd name="T15" fmla="*/ 3984 h 3984"/>
            </a:gdLst>
            <a:ahLst/>
            <a:cxnLst>
              <a:cxn ang="T8">
                <a:pos x="T0" y="T1"/>
              </a:cxn>
              <a:cxn ang="T9">
                <a:pos x="T2" y="T3"/>
              </a:cxn>
              <a:cxn ang="T10">
                <a:pos x="T4" y="T5"/>
              </a:cxn>
              <a:cxn ang="T11">
                <a:pos x="T6" y="T7"/>
              </a:cxn>
            </a:cxnLst>
            <a:rect l="T12" t="T13" r="T14" b="T15"/>
            <a:pathLst>
              <a:path w="808" h="3984">
                <a:moveTo>
                  <a:pt x="0" y="1972"/>
                </a:moveTo>
                <a:lnTo>
                  <a:pt x="808" y="0"/>
                </a:lnTo>
                <a:lnTo>
                  <a:pt x="808" y="3984"/>
                </a:lnTo>
                <a:lnTo>
                  <a:pt x="0" y="1972"/>
                </a:lnTo>
                <a:close/>
              </a:path>
            </a:pathLst>
          </a:custGeom>
          <a:solidFill>
            <a:srgbClr val="99CCFF">
              <a:alpha val="50195"/>
            </a:srgbClr>
          </a:solidFill>
          <a:ln w="12700">
            <a:solidFill>
              <a:schemeClr val="tx1"/>
            </a:solidFill>
            <a:round/>
            <a:headEnd type="none" w="sm" len="sm"/>
            <a:tailEnd type="none" w="sm" len="sm"/>
          </a:ln>
        </p:spPr>
        <p:txBody>
          <a:bodyPr/>
          <a:lstStyle/>
          <a:p>
            <a:endParaRPr lang="en-US" dirty="0"/>
          </a:p>
        </p:txBody>
      </p:sp>
      <p:sp>
        <p:nvSpPr>
          <p:cNvPr id="12" name="Rectangle 1043"/>
          <p:cNvSpPr>
            <a:spLocks noChangeArrowheads="1"/>
          </p:cNvSpPr>
          <p:nvPr/>
        </p:nvSpPr>
        <p:spPr bwMode="auto">
          <a:xfrm>
            <a:off x="5773738" y="412750"/>
            <a:ext cx="3276600" cy="5791200"/>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b="1" i="1"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 </a:t>
            </a:r>
            <a:r>
              <a:rPr lang="en-US" sz="1400" b="1" i="1" u="sng"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Reconnaissance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ＭＳ Ｐゴシック"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Mapping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Port Scanning, OS Finger-</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SSL Support</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Testing SSL</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Nikto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Web Spidering with </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wget, ZAP, and Burp</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Spidering Results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Linked Servers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Sniffing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Session Analysis</a:t>
            </a:r>
          </a:p>
        </p:txBody>
      </p:sp>
      <p:sp>
        <p:nvSpPr>
          <p:cNvPr id="13" name="Rectangle 1043"/>
          <p:cNvSpPr>
            <a:spLocks noChangeArrowheads="1"/>
          </p:cNvSpPr>
          <p:nvPr/>
        </p:nvSpPr>
        <p:spPr bwMode="auto">
          <a:xfrm>
            <a:off x="5773738" y="276753"/>
            <a:ext cx="3276600" cy="6011862"/>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dirty="0">
                <a:latin typeface="Tahoma" pitchFamily="34" charset="0"/>
                <a:ea typeface="MS PGothic" pitchFamily="34" charset="-128"/>
                <a:cs typeface="+mn-cs"/>
              </a:rPr>
              <a:t> Reconnaissance</a:t>
            </a:r>
          </a:p>
          <a:p>
            <a:pPr>
              <a:spcBef>
                <a:spcPts val="200"/>
              </a:spcBef>
              <a:buFont typeface="Arial" pitchFamily="34" charset="0"/>
              <a:buChar char="•"/>
              <a:defRPr/>
            </a:pPr>
            <a:r>
              <a:rPr lang="en-US" sz="1400" dirty="0">
                <a:latin typeface="Tahoma" pitchFamily="34" charset="0"/>
                <a:ea typeface="MS PGothic"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MS PGothic"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MS PGothic"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MS PGothic" pitchFamily="34" charset="-128"/>
                <a:cs typeface="+mn-cs"/>
              </a:rPr>
              <a:t> Mapping</a:t>
            </a:r>
          </a:p>
          <a:p>
            <a:pPr>
              <a:spcBef>
                <a:spcPts val="200"/>
              </a:spcBef>
              <a:buFont typeface="Arial" pitchFamily="34" charset="0"/>
              <a:buChar char="•"/>
              <a:defRPr/>
            </a:pPr>
            <a:r>
              <a:rPr lang="en-US" sz="1400" b="1" i="1" dirty="0">
                <a:solidFill>
                  <a:srgbClr val="FF0000"/>
                </a:solidFill>
                <a:latin typeface="Tahoma" pitchFamily="34" charset="0"/>
                <a:ea typeface="MS PGothic" pitchFamily="34" charset="-128"/>
                <a:cs typeface="+mn-cs"/>
              </a:rPr>
              <a:t> Port Scanning, OS Finger-</a:t>
            </a:r>
            <a:br>
              <a:rPr lang="en-US" sz="1400" b="1" i="1" dirty="0">
                <a:solidFill>
                  <a:srgbClr val="FF0000"/>
                </a:solidFill>
                <a:latin typeface="Tahoma" pitchFamily="34" charset="0"/>
                <a:ea typeface="MS PGothic" pitchFamily="34" charset="-128"/>
                <a:cs typeface="+mn-cs"/>
              </a:rPr>
            </a:br>
            <a:r>
              <a:rPr lang="en-US" sz="1400" b="1" i="1" dirty="0">
                <a:solidFill>
                  <a:srgbClr val="FF0000"/>
                </a:solidFill>
                <a:latin typeface="Tahoma" pitchFamily="34" charset="0"/>
                <a:ea typeface="MS PGothic"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MS PGothic"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MS PGothic" pitchFamily="34" charset="-128"/>
                <a:cs typeface="+mn-cs"/>
              </a:rPr>
              <a:t> Analyzing HTTPS Support</a:t>
            </a:r>
          </a:p>
          <a:p>
            <a:pPr>
              <a:spcBef>
                <a:spcPts val="200"/>
              </a:spcBef>
              <a:buFont typeface="Arial" pitchFamily="34" charset="0"/>
              <a:buChar char="•"/>
              <a:defRPr/>
            </a:pPr>
            <a:r>
              <a:rPr lang="en-US" sz="1400" dirty="0">
                <a:latin typeface="Tahoma" pitchFamily="34" charset="0"/>
                <a:ea typeface="MS PGothic" pitchFamily="34" charset="-128"/>
                <a:cs typeface="+mn-cs"/>
              </a:rPr>
              <a:t> Exercise: Testing HTTPS</a:t>
            </a:r>
          </a:p>
          <a:p>
            <a:pPr>
              <a:spcBef>
                <a:spcPts val="200"/>
              </a:spcBef>
              <a:buFont typeface="Arial" pitchFamily="34" charset="0"/>
              <a:buChar char="•"/>
              <a:defRPr/>
            </a:pPr>
            <a:r>
              <a:rPr lang="en-US" sz="1400" dirty="0">
                <a:latin typeface="Tahoma" pitchFamily="34" charset="0"/>
                <a:ea typeface="MS PGothic"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MS PGothic"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MS PGothic" pitchFamily="34" charset="-128"/>
                <a:cs typeface="+mn-cs"/>
              </a:rPr>
              <a:t> Exercise: Nikto</a:t>
            </a:r>
          </a:p>
          <a:p>
            <a:pPr>
              <a:spcBef>
                <a:spcPts val="200"/>
              </a:spcBef>
              <a:buFont typeface="Arial" pitchFamily="34" charset="0"/>
              <a:buChar char="•"/>
              <a:defRPr/>
            </a:pPr>
            <a:r>
              <a:rPr lang="en-US" sz="1400" dirty="0">
                <a:latin typeface="Tahoma" pitchFamily="34" charset="0"/>
                <a:ea typeface="MS PGothic"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MS PGothic" pitchFamily="34" charset="-128"/>
                <a:cs typeface="+mn-cs"/>
              </a:rPr>
              <a:t> Exercise: Web Spidering with </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wget, ZAP, and Burp</a:t>
            </a:r>
          </a:p>
          <a:p>
            <a:pPr>
              <a:spcBef>
                <a:spcPts val="200"/>
              </a:spcBef>
              <a:buFont typeface="Arial" pitchFamily="34" charset="0"/>
              <a:buChar char="•"/>
              <a:defRPr/>
            </a:pPr>
            <a:r>
              <a:rPr lang="en-US" sz="1400" dirty="0">
                <a:latin typeface="Tahoma" pitchFamily="34" charset="0"/>
                <a:ea typeface="MS PGothic" pitchFamily="34" charset="-128"/>
                <a:cs typeface="+mn-cs"/>
              </a:rPr>
              <a:t> Analyzing Spidering Results</a:t>
            </a:r>
          </a:p>
          <a:p>
            <a:pPr>
              <a:spcBef>
                <a:spcPts val="200"/>
              </a:spcBef>
              <a:buFont typeface="Arial" pitchFamily="34" charset="0"/>
              <a:buChar char="•"/>
              <a:defRPr/>
            </a:pPr>
            <a:r>
              <a:rPr lang="en-US" sz="1400" dirty="0">
                <a:latin typeface="Tahoma" pitchFamily="34" charset="0"/>
                <a:ea typeface="MS PGothic"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MS PGothic"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MS PGothic"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Session Analysis</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ChangeArrowheads="1"/>
          </p:cNvSpPr>
          <p:nvPr>
            <p:ph type="title"/>
          </p:nvPr>
        </p:nvSpPr>
        <p:spPr/>
        <p:txBody>
          <a:bodyPr/>
          <a:lstStyle/>
          <a:p>
            <a:r>
              <a:rPr lang="en-US" dirty="0">
                <a:latin typeface="Tahoma" charset="0"/>
                <a:ea typeface="MS PGothic" charset="0"/>
              </a:rPr>
              <a:t>Nmap Port Scanner</a:t>
            </a:r>
          </a:p>
        </p:txBody>
      </p:sp>
      <p:sp>
        <p:nvSpPr>
          <p:cNvPr id="144386" name="Rectangle 3"/>
          <p:cNvSpPr>
            <a:spLocks noGrp="1" noChangeArrowheads="1"/>
          </p:cNvSpPr>
          <p:nvPr>
            <p:ph idx="1"/>
          </p:nvPr>
        </p:nvSpPr>
        <p:spPr>
          <a:xfrm>
            <a:off x="250508" y="1760855"/>
            <a:ext cx="8589962" cy="4370388"/>
          </a:xfrm>
        </p:spPr>
        <p:txBody>
          <a:bodyPr/>
          <a:lstStyle/>
          <a:p>
            <a:pPr>
              <a:lnSpc>
                <a:spcPct val="90000"/>
              </a:lnSpc>
            </a:pPr>
            <a:r>
              <a:rPr lang="en-US" sz="2800" dirty="0">
                <a:latin typeface="Tahoma" charset="0"/>
                <a:ea typeface="MS PGothic" charset="0"/>
                <a:cs typeface="MS PGothic" charset="0"/>
              </a:rPr>
              <a:t>The most popular port scanner is Nmap by Fyodor</a:t>
            </a:r>
          </a:p>
          <a:p>
            <a:pPr>
              <a:lnSpc>
                <a:spcPct val="90000"/>
              </a:lnSpc>
            </a:pPr>
            <a:r>
              <a:rPr lang="en-US" sz="2800" dirty="0">
                <a:latin typeface="Tahoma" charset="0"/>
                <a:ea typeface="MS PGothic" charset="0"/>
                <a:cs typeface="MS PGothic" charset="0"/>
              </a:rPr>
              <a:t>Actively scans a target and reports open ports</a:t>
            </a:r>
          </a:p>
          <a:p>
            <a:pPr>
              <a:lnSpc>
                <a:spcPct val="90000"/>
              </a:lnSpc>
            </a:pPr>
            <a:r>
              <a:rPr lang="en-US" sz="2800" dirty="0">
                <a:latin typeface="Tahoma" charset="0"/>
                <a:ea typeface="MS PGothic" charset="0"/>
                <a:cs typeface="MS PGothic" charset="0"/>
              </a:rPr>
              <a:t>Can detect the OS and service versions</a:t>
            </a:r>
          </a:p>
          <a:p>
            <a:pPr lvl="1">
              <a:lnSpc>
                <a:spcPct val="90000"/>
              </a:lnSpc>
            </a:pPr>
            <a:r>
              <a:rPr lang="en-US" sz="2400" dirty="0">
                <a:latin typeface="Tahoma" charset="0"/>
                <a:ea typeface="MS PGothic" charset="0"/>
                <a:cs typeface="MS PGothic" charset="0"/>
              </a:rPr>
              <a:t>-O option invokes OS fingerprinting</a:t>
            </a:r>
          </a:p>
          <a:p>
            <a:pPr lvl="1">
              <a:lnSpc>
                <a:spcPct val="90000"/>
              </a:lnSpc>
            </a:pPr>
            <a:r>
              <a:rPr lang="en-US" sz="2400" dirty="0">
                <a:latin typeface="Tahoma" charset="0"/>
                <a:ea typeface="MS PGothic" charset="0"/>
                <a:cs typeface="MS PGothic" charset="0"/>
              </a:rPr>
              <a:t>-sV option invokes service version detection</a:t>
            </a:r>
          </a:p>
          <a:p>
            <a:pPr>
              <a:lnSpc>
                <a:spcPct val="90000"/>
              </a:lnSpc>
            </a:pPr>
            <a:r>
              <a:rPr lang="en-US" sz="2800" dirty="0">
                <a:latin typeface="Tahoma" charset="0"/>
                <a:ea typeface="MS PGothic" charset="0"/>
                <a:cs typeface="MS PGothic" charset="0"/>
              </a:rPr>
              <a:t>Nmap is currently using its second generation OS fingerprinting</a:t>
            </a:r>
          </a:p>
          <a:p>
            <a:pPr>
              <a:lnSpc>
                <a:spcPct val="90000"/>
              </a:lnSpc>
            </a:pPr>
            <a:r>
              <a:rPr lang="en-US" sz="2800" dirty="0">
                <a:latin typeface="Tahoma" charset="0"/>
                <a:ea typeface="MS PGothic" charset="0"/>
                <a:cs typeface="MS PGothic" charset="0"/>
              </a:rPr>
              <a:t>Better chance of accurate detection than its First-Gen capabilities</a:t>
            </a:r>
          </a:p>
          <a:p>
            <a:pPr lvl="1">
              <a:lnSpc>
                <a:spcPct val="90000"/>
              </a:lnSpc>
            </a:pPr>
            <a:r>
              <a:rPr lang="en-US" sz="2400" dirty="0">
                <a:latin typeface="Tahoma" charset="0"/>
                <a:ea typeface="MS PGothic" charset="0"/>
                <a:cs typeface="MS PGothic" charset="0"/>
              </a:rPr>
              <a:t>Written as a Summer of Code project</a:t>
            </a:r>
          </a:p>
          <a:p>
            <a:pPr>
              <a:lnSpc>
                <a:spcPct val="90000"/>
              </a:lnSpc>
              <a:buFontTx/>
              <a:buNone/>
            </a:pPr>
            <a:endParaRPr lang="en-US" sz="2800" dirty="0">
              <a:latin typeface="Tahoma" charset="0"/>
              <a:ea typeface="MS PGothic" charset="0"/>
              <a:cs typeface="MS PGothic"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Picture 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0388" y="1533525"/>
            <a:ext cx="6746875" cy="5199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6434" name="Title 1"/>
          <p:cNvSpPr>
            <a:spLocks noGrp="1"/>
          </p:cNvSpPr>
          <p:nvPr>
            <p:ph type="title"/>
          </p:nvPr>
        </p:nvSpPr>
        <p:spPr/>
        <p:txBody>
          <a:bodyPr/>
          <a:lstStyle/>
          <a:p>
            <a:r>
              <a:rPr lang="en-US" dirty="0">
                <a:latin typeface="Tahoma" charset="0"/>
                <a:ea typeface="MS PGothic" charset="0"/>
              </a:rPr>
              <a:t>Nmap Example</a:t>
            </a:r>
          </a:p>
        </p:txBody>
      </p:sp>
      <p:sp>
        <p:nvSpPr>
          <p:cNvPr id="146435" name="Rounded Rectangle 6"/>
          <p:cNvSpPr>
            <a:spLocks noChangeArrowheads="1"/>
          </p:cNvSpPr>
          <p:nvPr/>
        </p:nvSpPr>
        <p:spPr bwMode="auto">
          <a:xfrm>
            <a:off x="2462213" y="1982788"/>
            <a:ext cx="2514600" cy="228600"/>
          </a:xfrm>
          <a:prstGeom prst="roundRect">
            <a:avLst>
              <a:gd name="adj" fmla="val 16667"/>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dirty="0"/>
          </a:p>
        </p:txBody>
      </p:sp>
      <p:sp>
        <p:nvSpPr>
          <p:cNvPr id="146436" name="TextBox 3"/>
          <p:cNvSpPr txBox="1">
            <a:spLocks noChangeArrowheads="1"/>
          </p:cNvSpPr>
          <p:nvPr/>
        </p:nvSpPr>
        <p:spPr bwMode="gray">
          <a:xfrm>
            <a:off x="6364288" y="2487613"/>
            <a:ext cx="1371600" cy="18034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600" dirty="0">
                <a:latin typeface="Times New Roman" charset="0"/>
                <a:cs typeface="Times New Roman" charset="0"/>
              </a:rPr>
              <a:t>Nmap requires root privileges to perform operating system detection</a:t>
            </a:r>
          </a:p>
        </p:txBody>
      </p:sp>
      <p:sp>
        <p:nvSpPr>
          <p:cNvPr id="146437" name="Left Arrow 4"/>
          <p:cNvSpPr>
            <a:spLocks noChangeArrowheads="1"/>
          </p:cNvSpPr>
          <p:nvPr/>
        </p:nvSpPr>
        <p:spPr bwMode="auto">
          <a:xfrm rot="1382776">
            <a:off x="5459413" y="2182813"/>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685800" y="161608"/>
            <a:ext cx="7772400" cy="1143000"/>
          </a:xfrm>
        </p:spPr>
        <p:txBody>
          <a:bodyPr/>
          <a:lstStyle/>
          <a:p>
            <a:r>
              <a:rPr lang="en-US" dirty="0">
                <a:latin typeface="Tahoma" charset="0"/>
                <a:ea typeface="MS PGothic" charset="0"/>
              </a:rPr>
              <a:t>Recon Example</a:t>
            </a:r>
          </a:p>
        </p:txBody>
      </p:sp>
      <p:sp>
        <p:nvSpPr>
          <p:cNvPr id="52226" name="Content Placeholder 2"/>
          <p:cNvSpPr>
            <a:spLocks noGrp="1"/>
          </p:cNvSpPr>
          <p:nvPr>
            <p:ph idx="1"/>
          </p:nvPr>
        </p:nvSpPr>
        <p:spPr>
          <a:xfrm>
            <a:off x="119063" y="1615440"/>
            <a:ext cx="4886325" cy="4385310"/>
          </a:xfrm>
        </p:spPr>
        <p:txBody>
          <a:bodyPr/>
          <a:lstStyle/>
          <a:p>
            <a:r>
              <a:rPr lang="en-US" sz="2400" dirty="0">
                <a:latin typeface="Tahoma" charset="0"/>
                <a:ea typeface="MS PGothic" charset="0"/>
                <a:cs typeface="MS PGothic" charset="0"/>
              </a:rPr>
              <a:t>Recon search returns sample code posted by a developer for a target organization</a:t>
            </a:r>
          </a:p>
          <a:p>
            <a:pPr lvl="1"/>
            <a:r>
              <a:rPr lang="en-US" sz="2000" dirty="0">
                <a:latin typeface="Tahoma" charset="0"/>
                <a:ea typeface="MS PGothic" charset="0"/>
                <a:cs typeface="MS PGothic" charset="0"/>
              </a:rPr>
              <a:t>Post to Google Groups</a:t>
            </a:r>
          </a:p>
          <a:p>
            <a:r>
              <a:rPr lang="en-US" sz="2400" dirty="0">
                <a:latin typeface="Tahoma" charset="0"/>
                <a:ea typeface="MS PGothic" charset="0"/>
                <a:cs typeface="MS PGothic" charset="0"/>
              </a:rPr>
              <a:t>At least two issues in this code snippet</a:t>
            </a:r>
          </a:p>
          <a:p>
            <a:pPr lvl="1"/>
            <a:r>
              <a:rPr lang="en-US" sz="2000" dirty="0">
                <a:latin typeface="Tahoma" charset="0"/>
                <a:ea typeface="MS PGothic" charset="0"/>
                <a:cs typeface="MS PGothic" charset="0"/>
              </a:rPr>
              <a:t>SQL injection and XSS</a:t>
            </a:r>
          </a:p>
          <a:p>
            <a:r>
              <a:rPr lang="en-US" sz="2400" dirty="0">
                <a:latin typeface="Tahoma" charset="0"/>
                <a:ea typeface="MS PGothic" charset="0"/>
                <a:cs typeface="MS PGothic" charset="0"/>
              </a:rPr>
              <a:t>Valuable insight into their development practices</a:t>
            </a:r>
          </a:p>
          <a:p>
            <a:pPr lvl="1"/>
            <a:r>
              <a:rPr lang="en-US" sz="2000" dirty="0">
                <a:latin typeface="Tahoma" charset="0"/>
                <a:ea typeface="MS PGothic" charset="0"/>
                <a:cs typeface="MS PGothic" charset="0"/>
              </a:rPr>
              <a:t>This code may exist in a publicly-accessible implementation!</a:t>
            </a:r>
          </a:p>
        </p:txBody>
      </p:sp>
      <p:pic>
        <p:nvPicPr>
          <p:cNvPr id="52227" name="Picture 3"/>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02200" y="1235075"/>
            <a:ext cx="4143375" cy="537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28" name="Left Arrow 4"/>
          <p:cNvSpPr>
            <a:spLocks noChangeArrowheads="1"/>
          </p:cNvSpPr>
          <p:nvPr/>
        </p:nvSpPr>
        <p:spPr bwMode="auto">
          <a:xfrm rot="2450604">
            <a:off x="5589588" y="3671888"/>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dirty="0"/>
          </a:p>
        </p:txBody>
      </p:sp>
      <p:sp>
        <p:nvSpPr>
          <p:cNvPr id="52229" name="Left Arrow 5"/>
          <p:cNvSpPr>
            <a:spLocks noChangeArrowheads="1"/>
          </p:cNvSpPr>
          <p:nvPr/>
        </p:nvSpPr>
        <p:spPr bwMode="auto">
          <a:xfrm rot="2450604">
            <a:off x="7515225" y="2554288"/>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Profiling</a:t>
            </a:r>
          </a:p>
        </p:txBody>
      </p:sp>
      <p:sp>
        <p:nvSpPr>
          <p:cNvPr id="3" name="Content Placeholder 2"/>
          <p:cNvSpPr>
            <a:spLocks noGrp="1"/>
          </p:cNvSpPr>
          <p:nvPr>
            <p:ph idx="1"/>
          </p:nvPr>
        </p:nvSpPr>
        <p:spPr/>
        <p:txBody>
          <a:bodyPr/>
          <a:lstStyle/>
          <a:p>
            <a:r>
              <a:rPr lang="en-US" dirty="0"/>
              <a:t>Profiling the server configurations is the next step</a:t>
            </a:r>
          </a:p>
          <a:p>
            <a:pPr lvl="1"/>
            <a:r>
              <a:rPr lang="en-US" dirty="0"/>
              <a:t>Some of the same tools can be used</a:t>
            </a:r>
          </a:p>
          <a:p>
            <a:r>
              <a:rPr lang="en-US" dirty="0"/>
              <a:t>Identifying the server software and versions can help guide our attacks</a:t>
            </a:r>
          </a:p>
          <a:p>
            <a:pPr lvl="1"/>
            <a:r>
              <a:rPr lang="en-US" dirty="0"/>
              <a:t>Based on known vulnerabilities or configuration issues</a:t>
            </a:r>
          </a:p>
        </p:txBody>
      </p:sp>
    </p:spTree>
    <p:extLst>
      <p:ext uri="{BB962C8B-B14F-4D97-AF65-F5344CB8AC3E}">
        <p14:creationId xmlns:p14="http://schemas.microsoft.com/office/powerpoint/2010/main" val="26467553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p:cNvSpPr>
            <a:spLocks noGrp="1" noChangeArrowheads="1"/>
          </p:cNvSpPr>
          <p:nvPr>
            <p:ph type="title"/>
          </p:nvPr>
        </p:nvSpPr>
        <p:spPr/>
        <p:txBody>
          <a:bodyPr/>
          <a:lstStyle/>
          <a:p>
            <a:r>
              <a:rPr lang="en-US" dirty="0">
                <a:latin typeface="Tahoma" charset="0"/>
                <a:ea typeface="MS PGothic" charset="0"/>
              </a:rPr>
              <a:t>Server Version</a:t>
            </a:r>
          </a:p>
        </p:txBody>
      </p:sp>
      <p:sp>
        <p:nvSpPr>
          <p:cNvPr id="150530" name="Rectangle 3"/>
          <p:cNvSpPr>
            <a:spLocks noGrp="1" noChangeArrowheads="1"/>
          </p:cNvSpPr>
          <p:nvPr>
            <p:ph idx="1"/>
          </p:nvPr>
        </p:nvSpPr>
        <p:spPr>
          <a:xfrm>
            <a:off x="304800" y="1828800"/>
            <a:ext cx="8458200" cy="4114800"/>
          </a:xfrm>
        </p:spPr>
        <p:txBody>
          <a:bodyPr/>
          <a:lstStyle/>
          <a:p>
            <a:r>
              <a:rPr lang="en-US" sz="2400" dirty="0">
                <a:latin typeface="Tahoma" charset="0"/>
                <a:ea typeface="MS PGothic" charset="0"/>
                <a:cs typeface="MS PGothic" charset="0"/>
              </a:rPr>
              <a:t>Web servers are a main target of the test</a:t>
            </a:r>
          </a:p>
          <a:p>
            <a:pPr lvl="1"/>
            <a:r>
              <a:rPr lang="en-US" sz="2000" dirty="0">
                <a:latin typeface="Tahoma" charset="0"/>
                <a:ea typeface="MS PGothic" charset="0"/>
                <a:cs typeface="MS PGothic" charset="0"/>
              </a:rPr>
              <a:t>But not the only target… don't forget about database servers, client systems, etc.</a:t>
            </a:r>
          </a:p>
          <a:p>
            <a:r>
              <a:rPr lang="en-US" sz="2400" dirty="0">
                <a:latin typeface="Tahoma" charset="0"/>
                <a:ea typeface="MS PGothic" charset="0"/>
                <a:cs typeface="MS PGothic" charset="0"/>
              </a:rPr>
              <a:t>The server type and version significantly affects the test</a:t>
            </a:r>
          </a:p>
          <a:p>
            <a:pPr lvl="1"/>
            <a:r>
              <a:rPr lang="en-US" sz="2000" dirty="0">
                <a:latin typeface="Tahoma" charset="0"/>
                <a:ea typeface="MS PGothic" charset="0"/>
                <a:cs typeface="MS PGothic" charset="0"/>
              </a:rPr>
              <a:t>May be vulnerable to attack</a:t>
            </a:r>
          </a:p>
          <a:p>
            <a:pPr lvl="1"/>
            <a:r>
              <a:rPr lang="en-US" sz="2000" dirty="0">
                <a:latin typeface="Tahoma" charset="0"/>
                <a:ea typeface="MS PGothic" charset="0"/>
                <a:cs typeface="MS PGothic" charset="0"/>
              </a:rPr>
              <a:t>Different server types can impact the attack methods we'll choose</a:t>
            </a:r>
          </a:p>
          <a:p>
            <a:r>
              <a:rPr lang="en-US" sz="2400" dirty="0">
                <a:latin typeface="Tahoma" charset="0"/>
                <a:ea typeface="MS PGothic" charset="0"/>
                <a:cs typeface="MS PGothic" charset="0"/>
              </a:rPr>
              <a:t>There are multiple ways to gather server</a:t>
            </a:r>
            <a:br>
              <a:rPr lang="en-US" sz="2400" dirty="0">
                <a:latin typeface="Tahoma" charset="0"/>
                <a:ea typeface="MS PGothic" charset="0"/>
                <a:cs typeface="MS PGothic" charset="0"/>
              </a:rPr>
            </a:br>
            <a:r>
              <a:rPr lang="en-US" sz="2400" dirty="0">
                <a:latin typeface="Tahoma" charset="0"/>
                <a:ea typeface="MS PGothic" charset="0"/>
                <a:cs typeface="MS PGothic" charset="0"/>
              </a:rPr>
              <a:t>version information</a:t>
            </a:r>
          </a:p>
          <a:p>
            <a:pPr lvl="1"/>
            <a:r>
              <a:rPr lang="en-US" sz="2000" dirty="0">
                <a:latin typeface="Tahoma" charset="0"/>
                <a:ea typeface="MS PGothic" charset="0"/>
                <a:cs typeface="MS PGothic" charset="0"/>
              </a:rPr>
              <a:t>A thorough tester should use multiple</a:t>
            </a:r>
            <a:br>
              <a:rPr lang="en-US" sz="2000" dirty="0">
                <a:latin typeface="Tahoma" charset="0"/>
                <a:ea typeface="MS PGothic" charset="0"/>
                <a:cs typeface="MS PGothic" charset="0"/>
              </a:rPr>
            </a:br>
            <a:r>
              <a:rPr lang="en-US" sz="2000" dirty="0">
                <a:latin typeface="Tahoma" charset="0"/>
                <a:ea typeface="MS PGothic" charset="0"/>
                <a:cs typeface="MS PGothic" charset="0"/>
              </a:rPr>
              <a:t>means to determine the server type and</a:t>
            </a:r>
            <a:br>
              <a:rPr lang="en-US" sz="2000" dirty="0">
                <a:latin typeface="Tahoma" charset="0"/>
                <a:ea typeface="MS PGothic" charset="0"/>
                <a:cs typeface="MS PGothic" charset="0"/>
              </a:rPr>
            </a:br>
            <a:r>
              <a:rPr lang="en-US" sz="2000" dirty="0">
                <a:latin typeface="Tahoma" charset="0"/>
                <a:ea typeface="MS PGothic" charset="0"/>
                <a:cs typeface="MS PGothic" charset="0"/>
              </a:rPr>
              <a:t>version for increased accuracy</a:t>
            </a:r>
          </a:p>
        </p:txBody>
      </p:sp>
      <p:pic>
        <p:nvPicPr>
          <p:cNvPr id="150531" name="Picture 3"/>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6667500" y="4711700"/>
            <a:ext cx="1536700" cy="1155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0532" name="Picture 4"/>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438900" y="5638800"/>
            <a:ext cx="2095500" cy="431800"/>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7" name="Picture 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4881563" y="2160588"/>
            <a:ext cx="3876675" cy="298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2578" name="Rectangle 2"/>
          <p:cNvSpPr>
            <a:spLocks noGrp="1" noChangeArrowheads="1"/>
          </p:cNvSpPr>
          <p:nvPr>
            <p:ph type="title"/>
          </p:nvPr>
        </p:nvSpPr>
        <p:spPr/>
        <p:txBody>
          <a:bodyPr/>
          <a:lstStyle/>
          <a:p>
            <a:r>
              <a:rPr lang="en-US" dirty="0">
                <a:latin typeface="Tahoma" charset="0"/>
                <a:ea typeface="MS PGothic" charset="0"/>
              </a:rPr>
              <a:t>Nmap</a:t>
            </a:r>
          </a:p>
        </p:txBody>
      </p:sp>
      <p:sp>
        <p:nvSpPr>
          <p:cNvPr id="152579" name="Rectangle 3"/>
          <p:cNvSpPr>
            <a:spLocks noGrp="1" noChangeArrowheads="1"/>
          </p:cNvSpPr>
          <p:nvPr>
            <p:ph idx="1"/>
          </p:nvPr>
        </p:nvSpPr>
        <p:spPr>
          <a:xfrm>
            <a:off x="115887" y="1453356"/>
            <a:ext cx="4706938" cy="4402138"/>
          </a:xfrm>
        </p:spPr>
        <p:txBody>
          <a:bodyPr/>
          <a:lstStyle/>
          <a:p>
            <a:pPr>
              <a:spcBef>
                <a:spcPct val="0"/>
              </a:spcBef>
            </a:pPr>
            <a:r>
              <a:rPr lang="en-US" sz="2000" dirty="0">
                <a:latin typeface="Tahoma" charset="0"/>
                <a:ea typeface="MS PGothic" charset="0"/>
                <a:cs typeface="MS PGothic" charset="0"/>
              </a:rPr>
              <a:t>Nmap can perform version detection of the services found with the –sV option</a:t>
            </a:r>
          </a:p>
          <a:p>
            <a:pPr lvl="1">
              <a:spcBef>
                <a:spcPct val="0"/>
              </a:spcBef>
            </a:pPr>
            <a:r>
              <a:rPr lang="en-US" sz="1700" dirty="0">
                <a:latin typeface="Tahoma" charset="0"/>
                <a:ea typeface="MS PGothic" charset="0"/>
                <a:cs typeface="MS PGothic" charset="0"/>
              </a:rPr>
              <a:t>Without a port designation, Nmap will scan a set of default ports</a:t>
            </a:r>
          </a:p>
          <a:p>
            <a:pPr>
              <a:spcBef>
                <a:spcPct val="0"/>
              </a:spcBef>
            </a:pPr>
            <a:r>
              <a:rPr lang="en-US" sz="2000" dirty="0">
                <a:latin typeface="Tahoma" charset="0"/>
                <a:ea typeface="MS PGothic" charset="0"/>
                <a:cs typeface="MS PGothic" charset="0"/>
              </a:rPr>
              <a:t>Nmap connects to each open port and looks for a banner</a:t>
            </a:r>
          </a:p>
          <a:p>
            <a:pPr lvl="1">
              <a:spcBef>
                <a:spcPct val="0"/>
              </a:spcBef>
            </a:pPr>
            <a:r>
              <a:rPr lang="en-US" sz="1700" dirty="0">
                <a:latin typeface="Tahoma" charset="0"/>
                <a:ea typeface="MS PGothic" charset="0"/>
                <a:cs typeface="MS PGothic" charset="0"/>
              </a:rPr>
              <a:t>If none is presented, Nmap sends "nudge" packets</a:t>
            </a:r>
          </a:p>
          <a:p>
            <a:pPr>
              <a:spcBef>
                <a:spcPct val="0"/>
              </a:spcBef>
            </a:pPr>
            <a:r>
              <a:rPr lang="en-US" sz="2000" dirty="0">
                <a:latin typeface="Tahoma" charset="0"/>
                <a:ea typeface="MS PGothic" charset="0"/>
                <a:cs typeface="MS PGothic" charset="0"/>
              </a:rPr>
              <a:t>Nmap matches responses to signatures in an application database</a:t>
            </a:r>
          </a:p>
          <a:p>
            <a:pPr lvl="1">
              <a:spcBef>
                <a:spcPct val="0"/>
              </a:spcBef>
            </a:pPr>
            <a:r>
              <a:rPr lang="en-US" sz="1700" b="1" dirty="0">
                <a:latin typeface="Courier New" charset="0"/>
                <a:ea typeface="MS PGothic" charset="0"/>
                <a:cs typeface="MS PGothic" charset="0"/>
              </a:rPr>
              <a:t>nmap-service-probes</a:t>
            </a:r>
            <a:r>
              <a:rPr lang="en-US" sz="1700" dirty="0">
                <a:latin typeface="Tahoma" charset="0"/>
                <a:ea typeface="MS PGothic" charset="0"/>
                <a:cs typeface="MS PGothic" charset="0"/>
              </a:rPr>
              <a:t> contains the probes and responses expected</a:t>
            </a:r>
          </a:p>
          <a:p>
            <a:pPr>
              <a:spcBef>
                <a:spcPct val="0"/>
              </a:spcBef>
            </a:pPr>
            <a:r>
              <a:rPr lang="en-US" sz="2000" dirty="0">
                <a:latin typeface="Tahoma" charset="0"/>
                <a:ea typeface="MS PGothic" charset="0"/>
                <a:cs typeface="MS PGothic" charset="0"/>
              </a:rPr>
              <a:t>New fingerprint contributions welcome!</a:t>
            </a:r>
          </a:p>
        </p:txBody>
      </p:sp>
      <p:sp>
        <p:nvSpPr>
          <p:cNvPr id="152580" name="Rounded Rectangle 6"/>
          <p:cNvSpPr>
            <a:spLocks noChangeArrowheads="1"/>
          </p:cNvSpPr>
          <p:nvPr/>
        </p:nvSpPr>
        <p:spPr bwMode="auto">
          <a:xfrm>
            <a:off x="6151563" y="3197225"/>
            <a:ext cx="2547937" cy="315913"/>
          </a:xfrm>
          <a:prstGeom prst="roundRect">
            <a:avLst>
              <a:gd name="adj" fmla="val 16667"/>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dirty="0"/>
          </a:p>
        </p:txBody>
      </p:sp>
      <p:sp>
        <p:nvSpPr>
          <p:cNvPr id="152581" name="TextBox 3"/>
          <p:cNvSpPr txBox="1">
            <a:spLocks noChangeArrowheads="1"/>
          </p:cNvSpPr>
          <p:nvPr/>
        </p:nvSpPr>
        <p:spPr bwMode="gray">
          <a:xfrm>
            <a:off x="7391400" y="4038600"/>
            <a:ext cx="1371600" cy="116998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400" dirty="0">
                <a:latin typeface="Times New Roman" charset="0"/>
                <a:cs typeface="Times New Roman" charset="0"/>
              </a:rPr>
              <a:t>Identified both Apache as the HTTP server and Debian as the OS</a:t>
            </a:r>
          </a:p>
        </p:txBody>
      </p:sp>
      <p:sp>
        <p:nvSpPr>
          <p:cNvPr id="152582" name="Left Arrow 4"/>
          <p:cNvSpPr>
            <a:spLocks noChangeArrowheads="1"/>
          </p:cNvSpPr>
          <p:nvPr/>
        </p:nvSpPr>
        <p:spPr bwMode="auto">
          <a:xfrm rot="3480209">
            <a:off x="6873875" y="3502025"/>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p:cNvSpPr>
            <a:spLocks noGrp="1" noChangeArrowheads="1"/>
          </p:cNvSpPr>
          <p:nvPr>
            <p:ph type="title"/>
          </p:nvPr>
        </p:nvSpPr>
        <p:spPr>
          <a:xfrm>
            <a:off x="219075" y="121920"/>
            <a:ext cx="8734425" cy="1175273"/>
          </a:xfrm>
        </p:spPr>
        <p:txBody>
          <a:bodyPr/>
          <a:lstStyle/>
          <a:p>
            <a:r>
              <a:rPr lang="en-US" dirty="0">
                <a:latin typeface="Tahoma" charset="0"/>
                <a:ea typeface="MS PGothic" charset="0"/>
              </a:rPr>
              <a:t>Using Netcat to Grab Server Connection Strings</a:t>
            </a:r>
          </a:p>
        </p:txBody>
      </p:sp>
      <p:sp>
        <p:nvSpPr>
          <p:cNvPr id="154626" name="Rectangle 3"/>
          <p:cNvSpPr>
            <a:spLocks noGrp="1" noChangeArrowheads="1"/>
          </p:cNvSpPr>
          <p:nvPr>
            <p:ph idx="1"/>
          </p:nvPr>
        </p:nvSpPr>
        <p:spPr>
          <a:xfrm>
            <a:off x="304800" y="1722120"/>
            <a:ext cx="8513763" cy="3651250"/>
          </a:xfrm>
        </p:spPr>
        <p:txBody>
          <a:bodyPr/>
          <a:lstStyle/>
          <a:p>
            <a:pPr>
              <a:lnSpc>
                <a:spcPct val="90000"/>
              </a:lnSpc>
            </a:pPr>
            <a:r>
              <a:rPr lang="en-US" sz="2800" dirty="0">
                <a:latin typeface="Tahoma" charset="0"/>
                <a:ea typeface="MS PGothic" charset="0"/>
                <a:cs typeface="MS PGothic" charset="0"/>
              </a:rPr>
              <a:t>Netcat: Swiss army knife of network connections</a:t>
            </a:r>
          </a:p>
          <a:p>
            <a:pPr>
              <a:lnSpc>
                <a:spcPct val="90000"/>
              </a:lnSpc>
            </a:pPr>
            <a:r>
              <a:rPr lang="en-US" sz="2800" dirty="0">
                <a:latin typeface="Tahoma" charset="0"/>
                <a:ea typeface="MS PGothic" charset="0"/>
                <a:cs typeface="MS PGothic" charset="0"/>
              </a:rPr>
              <a:t>Testers can use it to connect to a web server and retrieve pages, inspect server response data</a:t>
            </a:r>
          </a:p>
          <a:p>
            <a:pPr>
              <a:lnSpc>
                <a:spcPct val="90000"/>
              </a:lnSpc>
            </a:pPr>
            <a:r>
              <a:rPr lang="en-US" sz="2800" dirty="0">
                <a:latin typeface="Tahoma" charset="0"/>
                <a:ea typeface="MS PGothic" charset="0"/>
                <a:cs typeface="MS PGothic" charset="0"/>
              </a:rPr>
              <a:t>Header data may reveal the server's version</a:t>
            </a:r>
          </a:p>
          <a:p>
            <a:pPr>
              <a:lnSpc>
                <a:spcPct val="90000"/>
              </a:lnSpc>
            </a:pPr>
            <a:r>
              <a:rPr lang="en-US" sz="2800" dirty="0">
                <a:latin typeface="Tahoma" charset="0"/>
                <a:ea typeface="MS PGothic" charset="0"/>
                <a:cs typeface="MS PGothic" charset="0"/>
              </a:rPr>
              <a:t>However, information that comes back may be a lie</a:t>
            </a:r>
          </a:p>
          <a:p>
            <a:pPr lvl="1">
              <a:lnSpc>
                <a:spcPct val="90000"/>
              </a:lnSpc>
            </a:pPr>
            <a:r>
              <a:rPr lang="en-US" sz="2400" dirty="0">
                <a:latin typeface="Tahoma" charset="0"/>
                <a:ea typeface="MS PGothic" charset="0"/>
                <a:cs typeface="MS PGothic" charset="0"/>
              </a:rPr>
              <a:t>An administrator may have configured the system to provide a bogus server string</a:t>
            </a:r>
          </a:p>
        </p:txBody>
      </p:sp>
      <p:sp>
        <p:nvSpPr>
          <p:cNvPr id="154627" name="Rectangle 5"/>
          <p:cNvSpPr>
            <a:spLocks noChangeArrowheads="1"/>
          </p:cNvSpPr>
          <p:nvPr/>
        </p:nvSpPr>
        <p:spPr bwMode="auto">
          <a:xfrm>
            <a:off x="-10319" y="5267987"/>
            <a:ext cx="91440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457200" lvl="2" indent="-342900"/>
            <a:r>
              <a:rPr lang="en-US" sz="2000" b="1" dirty="0">
                <a:latin typeface="Courier New" charset="0"/>
                <a:cs typeface="Courier New" charset="0"/>
              </a:rPr>
              <a:t>printf "GET / HTTP/1.0\n\n" | nc -v www.secureideas.net 80</a:t>
            </a:r>
            <a:endParaRPr lang="en-US" sz="4400" b="1" dirty="0">
              <a:latin typeface="Courier New" charset="0"/>
              <a:cs typeface="Courier New"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Title 1"/>
          <p:cNvSpPr>
            <a:spLocks noGrp="1"/>
          </p:cNvSpPr>
          <p:nvPr>
            <p:ph type="title"/>
          </p:nvPr>
        </p:nvSpPr>
        <p:spPr/>
        <p:txBody>
          <a:bodyPr/>
          <a:lstStyle/>
          <a:p>
            <a:r>
              <a:rPr lang="en-US" dirty="0">
                <a:latin typeface="Tahoma" charset="0"/>
                <a:ea typeface="MS PGothic" charset="0"/>
              </a:rPr>
              <a:t>Netcat Server Version</a:t>
            </a:r>
          </a:p>
        </p:txBody>
      </p:sp>
      <p:sp>
        <p:nvSpPr>
          <p:cNvPr id="156674" name="Rectangle 3"/>
          <p:cNvSpPr>
            <a:spLocks noChangeArrowheads="1"/>
          </p:cNvSpPr>
          <p:nvPr/>
        </p:nvSpPr>
        <p:spPr bwMode="auto">
          <a:xfrm>
            <a:off x="452438" y="1984375"/>
            <a:ext cx="8229600" cy="1804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600" dirty="0">
                <a:latin typeface="Courier New" charset="0"/>
                <a:cs typeface="Courier New" charset="0"/>
              </a:rPr>
              <a:t>$ </a:t>
            </a:r>
            <a:r>
              <a:rPr lang="en-US" sz="1600" b="1" dirty="0">
                <a:latin typeface="Courier New" charset="0"/>
                <a:cs typeface="Courier New" charset="0"/>
              </a:rPr>
              <a:t>printf "GET / HTTP/1.0\n\n" | nc -v www.secureideas.net 80</a:t>
            </a:r>
          </a:p>
          <a:p>
            <a:r>
              <a:rPr lang="en-US" sz="1600" dirty="0">
                <a:latin typeface="Courier New" charset="0"/>
                <a:cs typeface="Courier New" charset="0"/>
              </a:rPr>
              <a:t>secureideas.net [10.42.10.42] 80 (http) open</a:t>
            </a:r>
          </a:p>
          <a:p>
            <a:r>
              <a:rPr lang="en-US" sz="1600" dirty="0">
                <a:latin typeface="Courier New" charset="0"/>
                <a:cs typeface="Courier New" charset="0"/>
              </a:rPr>
              <a:t>HTTP/1.1 200 OK</a:t>
            </a:r>
          </a:p>
          <a:p>
            <a:r>
              <a:rPr lang="en-US" sz="1600" dirty="0">
                <a:latin typeface="Courier New" charset="0"/>
                <a:cs typeface="Courier New" charset="0"/>
              </a:rPr>
              <a:t>Date: Fri, 16 Jan 2009 20:47:22 GMT</a:t>
            </a:r>
          </a:p>
          <a:p>
            <a:r>
              <a:rPr lang="en-US" sz="1600" dirty="0">
                <a:latin typeface="Courier New" charset="0"/>
                <a:cs typeface="Courier New" charset="0"/>
              </a:rPr>
              <a:t>Server: Apache/2.2.4 (Ubuntu)</a:t>
            </a:r>
          </a:p>
          <a:p>
            <a:r>
              <a:rPr lang="en-US" sz="1600" dirty="0">
                <a:latin typeface="Courier New" charset="0"/>
                <a:cs typeface="Courier New" charset="0"/>
              </a:rPr>
              <a:t>Last-Modified: Sun, 04 Jan 2009 01:45:41 GMT</a:t>
            </a:r>
          </a:p>
        </p:txBody>
      </p:sp>
      <p:sp>
        <p:nvSpPr>
          <p:cNvPr id="156675" name="Left Arrow 4"/>
          <p:cNvSpPr>
            <a:spLocks noChangeArrowheads="1"/>
          </p:cNvSpPr>
          <p:nvPr/>
        </p:nvSpPr>
        <p:spPr bwMode="auto">
          <a:xfrm>
            <a:off x="5475288" y="3076575"/>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dirty="0"/>
          </a:p>
        </p:txBody>
      </p:sp>
      <p:sp>
        <p:nvSpPr>
          <p:cNvPr id="156676" name="Rectangle 5"/>
          <p:cNvSpPr>
            <a:spLocks noChangeArrowheads="1"/>
          </p:cNvSpPr>
          <p:nvPr/>
        </p:nvSpPr>
        <p:spPr bwMode="auto">
          <a:xfrm>
            <a:off x="190818" y="3754438"/>
            <a:ext cx="8289925" cy="18158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600" dirty="0">
                <a:latin typeface="Courier New" charset="0"/>
                <a:cs typeface="Courier New" charset="0"/>
              </a:rPr>
              <a:t>$ </a:t>
            </a:r>
            <a:r>
              <a:rPr lang="en-US" sz="1600" b="1" dirty="0">
                <a:latin typeface="Courier New" charset="0"/>
                <a:cs typeface="Courier New" charset="0"/>
              </a:rPr>
              <a:t>printf "GET / HTTP/1.0\n\n" | nc -v isc.secureideas.com 80</a:t>
            </a:r>
          </a:p>
          <a:p>
            <a:r>
              <a:rPr lang="en-US" sz="1600" dirty="0">
                <a:latin typeface="Courier New" charset="0"/>
                <a:cs typeface="Courier New" charset="0"/>
              </a:rPr>
              <a:t>isc.secureideas.com [65.173.218.96] 80 (http) open</a:t>
            </a:r>
          </a:p>
          <a:p>
            <a:r>
              <a:rPr lang="en-US" sz="1600" dirty="0">
                <a:latin typeface="Courier New" charset="0"/>
                <a:cs typeface="Courier New" charset="0"/>
              </a:rPr>
              <a:t>HTTP/1.1 401 Authorization Required</a:t>
            </a:r>
          </a:p>
          <a:p>
            <a:r>
              <a:rPr lang="en-US" sz="1600" dirty="0">
                <a:latin typeface="Courier New" charset="0"/>
                <a:cs typeface="Courier New" charset="0"/>
              </a:rPr>
              <a:t>Date: Fri, 16 Jan 2009 20:52:27 GMT</a:t>
            </a:r>
          </a:p>
          <a:p>
            <a:r>
              <a:rPr lang="en-US" sz="1600" dirty="0">
                <a:latin typeface="Courier New" charset="0"/>
                <a:cs typeface="Courier New" charset="0"/>
              </a:rPr>
              <a:t>Server: nc -l -p 80</a:t>
            </a:r>
          </a:p>
          <a:p>
            <a:r>
              <a:rPr lang="en-US" sz="1600" dirty="0">
                <a:latin typeface="Courier New" charset="0"/>
                <a:cs typeface="Courier New" charset="0"/>
              </a:rPr>
              <a:t>WWW-Authenticate: Basic realm="DShieldDevSite"</a:t>
            </a:r>
          </a:p>
          <a:p>
            <a:r>
              <a:rPr lang="en-US" sz="1600" dirty="0">
                <a:latin typeface="Courier New" charset="0"/>
                <a:cs typeface="Courier New" charset="0"/>
              </a:rPr>
              <a:t>X-Powered-By: ASP.NET</a:t>
            </a:r>
          </a:p>
        </p:txBody>
      </p:sp>
      <p:sp>
        <p:nvSpPr>
          <p:cNvPr id="156677" name="Rectangle 6"/>
          <p:cNvSpPr>
            <a:spLocks noChangeArrowheads="1"/>
          </p:cNvSpPr>
          <p:nvPr/>
        </p:nvSpPr>
        <p:spPr bwMode="auto">
          <a:xfrm>
            <a:off x="6464300" y="2998788"/>
            <a:ext cx="12334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t>True!</a:t>
            </a:r>
          </a:p>
        </p:txBody>
      </p:sp>
      <p:sp>
        <p:nvSpPr>
          <p:cNvPr id="156678" name="Left Arrow 7"/>
          <p:cNvSpPr>
            <a:spLocks noChangeArrowheads="1"/>
          </p:cNvSpPr>
          <p:nvPr/>
        </p:nvSpPr>
        <p:spPr bwMode="auto">
          <a:xfrm>
            <a:off x="5946775" y="4848543"/>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dirty="0"/>
          </a:p>
        </p:txBody>
      </p:sp>
      <p:sp>
        <p:nvSpPr>
          <p:cNvPr id="156679" name="Rectangle 8"/>
          <p:cNvSpPr>
            <a:spLocks noChangeArrowheads="1"/>
          </p:cNvSpPr>
          <p:nvPr/>
        </p:nvSpPr>
        <p:spPr bwMode="auto">
          <a:xfrm>
            <a:off x="6844665" y="4770755"/>
            <a:ext cx="20891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t>Not True!</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p:cNvSpPr>
            <a:spLocks noGrp="1" noChangeArrowheads="1"/>
          </p:cNvSpPr>
          <p:nvPr>
            <p:ph type="title"/>
          </p:nvPr>
        </p:nvSpPr>
        <p:spPr/>
        <p:txBody>
          <a:bodyPr/>
          <a:lstStyle/>
          <a:p>
            <a:r>
              <a:rPr lang="en-US" dirty="0">
                <a:latin typeface="Tahoma" charset="0"/>
                <a:ea typeface="MS PGothic" charset="0"/>
              </a:rPr>
              <a:t>HTTPrint</a:t>
            </a:r>
          </a:p>
        </p:txBody>
      </p:sp>
      <p:sp>
        <p:nvSpPr>
          <p:cNvPr id="158722" name="Rectangle 3"/>
          <p:cNvSpPr>
            <a:spLocks noGrp="1" noChangeArrowheads="1"/>
          </p:cNvSpPr>
          <p:nvPr>
            <p:ph idx="1"/>
          </p:nvPr>
        </p:nvSpPr>
        <p:spPr>
          <a:xfrm>
            <a:off x="304800" y="1752600"/>
            <a:ext cx="4267200" cy="4114800"/>
          </a:xfrm>
        </p:spPr>
        <p:txBody>
          <a:bodyPr/>
          <a:lstStyle/>
          <a:p>
            <a:r>
              <a:rPr lang="en-US" sz="1600" dirty="0">
                <a:latin typeface="Tahoma" charset="0"/>
                <a:ea typeface="MS PGothic" charset="0"/>
                <a:cs typeface="MS PGothic" charset="0"/>
              </a:rPr>
              <a:t>HTTPrint is a cross-platform tool to fingerprint web servers</a:t>
            </a:r>
          </a:p>
          <a:p>
            <a:r>
              <a:rPr lang="en-US" sz="1600" dirty="0">
                <a:latin typeface="Tahoma" charset="0"/>
                <a:ea typeface="MS PGothic" charset="0"/>
                <a:cs typeface="MS PGothic" charset="0"/>
              </a:rPr>
              <a:t>Most platforms support the command line version</a:t>
            </a:r>
          </a:p>
          <a:p>
            <a:r>
              <a:rPr lang="en-US" sz="1600" dirty="0">
                <a:latin typeface="Tahoma" charset="0"/>
                <a:ea typeface="MS PGothic" charset="0"/>
                <a:cs typeface="MS PGothic" charset="0"/>
              </a:rPr>
              <a:t>Windows version includes a GUI</a:t>
            </a:r>
          </a:p>
          <a:p>
            <a:r>
              <a:rPr lang="en-US" sz="1600" dirty="0">
                <a:latin typeface="Tahoma" charset="0"/>
                <a:ea typeface="MS PGothic" charset="0"/>
                <a:cs typeface="MS PGothic" charset="0"/>
              </a:rPr>
              <a:t>Uses a fingerprint database to match on how it handles the request</a:t>
            </a:r>
          </a:p>
          <a:p>
            <a:r>
              <a:rPr lang="en-US" sz="1600" dirty="0">
                <a:latin typeface="Tahoma" charset="0"/>
                <a:ea typeface="MS PGothic" charset="0"/>
                <a:cs typeface="MS PGothic" charset="0"/>
              </a:rPr>
              <a:t>Does more than just look at the "Server:" string returned in HTTP responses</a:t>
            </a:r>
          </a:p>
          <a:p>
            <a:r>
              <a:rPr lang="en-US" sz="1600" dirty="0">
                <a:latin typeface="Tahoma" charset="0"/>
                <a:ea typeface="MS PGothic" charset="0"/>
                <a:cs typeface="MS PGothic" charset="0"/>
              </a:rPr>
              <a:t>After grabbing the banner, HTTPrint runs the following tests</a:t>
            </a:r>
          </a:p>
          <a:p>
            <a:pPr lvl="1"/>
            <a:r>
              <a:rPr lang="en-US" sz="1400" dirty="0">
                <a:latin typeface="Tahoma" charset="0"/>
                <a:ea typeface="MS PGothic" charset="0"/>
                <a:cs typeface="MS PGothic" charset="0"/>
              </a:rPr>
              <a:t>Checks the capitalization of various headers</a:t>
            </a:r>
          </a:p>
          <a:p>
            <a:pPr lvl="1"/>
            <a:r>
              <a:rPr lang="en-US" sz="1400" dirty="0">
                <a:latin typeface="Tahoma" charset="0"/>
                <a:ea typeface="MS PGothic" charset="0"/>
                <a:cs typeface="MS PGothic" charset="0"/>
              </a:rPr>
              <a:t>Determines the header field ordering</a:t>
            </a:r>
          </a:p>
          <a:p>
            <a:pPr lvl="1"/>
            <a:r>
              <a:rPr lang="en-US" sz="1400" dirty="0">
                <a:latin typeface="Tahoma" charset="0"/>
                <a:ea typeface="MS PGothic" charset="0"/>
                <a:cs typeface="MS PGothic" charset="0"/>
              </a:rPr>
              <a:t>Sends an improper HTTP version</a:t>
            </a:r>
          </a:p>
          <a:p>
            <a:pPr lvl="1"/>
            <a:r>
              <a:rPr lang="en-US" sz="1400" dirty="0">
                <a:latin typeface="Tahoma" charset="0"/>
                <a:ea typeface="MS PGothic" charset="0"/>
                <a:cs typeface="MS PGothic" charset="0"/>
              </a:rPr>
              <a:t>Also sends an improper protocol</a:t>
            </a:r>
          </a:p>
        </p:txBody>
      </p:sp>
      <p:sp>
        <p:nvSpPr>
          <p:cNvPr id="158723" name="TextBox 4"/>
          <p:cNvSpPr txBox="1">
            <a:spLocks noChangeArrowheads="1"/>
          </p:cNvSpPr>
          <p:nvPr/>
        </p:nvSpPr>
        <p:spPr bwMode="auto">
          <a:xfrm>
            <a:off x="4859338" y="4760913"/>
            <a:ext cx="4140200"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800" dirty="0"/>
              <a:t>Different web servers respond differently to these conditions… We're fingerprinting them based on their Layer 7 behavior</a:t>
            </a:r>
          </a:p>
        </p:txBody>
      </p:sp>
      <p:sp>
        <p:nvSpPr>
          <p:cNvPr id="158724" name="Right Brace 5"/>
          <p:cNvSpPr>
            <a:spLocks/>
          </p:cNvSpPr>
          <p:nvPr/>
        </p:nvSpPr>
        <p:spPr bwMode="auto">
          <a:xfrm>
            <a:off x="4191000" y="4724400"/>
            <a:ext cx="609600" cy="1219200"/>
          </a:xfrm>
          <a:prstGeom prst="rightBrace">
            <a:avLst>
              <a:gd name="adj1" fmla="val 20833"/>
              <a:gd name="adj2" fmla="val 50000"/>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dirty="0"/>
          </a:p>
        </p:txBody>
      </p:sp>
      <p:pic>
        <p:nvPicPr>
          <p:cNvPr id="158725" name="Picture 6"/>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14850" y="1658938"/>
            <a:ext cx="4456113" cy="300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Content Placeholder 2"/>
          <p:cNvSpPr>
            <a:spLocks noGrp="1"/>
          </p:cNvSpPr>
          <p:nvPr>
            <p:ph idx="1"/>
          </p:nvPr>
        </p:nvSpPr>
        <p:spPr>
          <a:xfrm>
            <a:off x="457200" y="1691640"/>
            <a:ext cx="8199120" cy="4286250"/>
          </a:xfrm>
        </p:spPr>
        <p:txBody>
          <a:bodyPr/>
          <a:lstStyle/>
          <a:p>
            <a:pPr>
              <a:lnSpc>
                <a:spcPct val="90000"/>
              </a:lnSpc>
            </a:pPr>
            <a:r>
              <a:rPr lang="en-US" sz="2500" dirty="0">
                <a:latin typeface="Tahoma" charset="0"/>
                <a:ea typeface="MS PGothic" charset="0"/>
                <a:cs typeface="MS PGothic" charset="0"/>
              </a:rPr>
              <a:t>Webserver analysis site, reporting server use statistics for public sites</a:t>
            </a:r>
          </a:p>
          <a:p>
            <a:pPr lvl="1">
              <a:lnSpc>
                <a:spcPct val="90000"/>
              </a:lnSpc>
            </a:pPr>
            <a:r>
              <a:rPr lang="en-US" sz="2200" dirty="0">
                <a:latin typeface="Tahoma" charset="0"/>
                <a:ea typeface="MS PGothic" charset="0"/>
                <a:cs typeface="MS PGothic" charset="0"/>
              </a:rPr>
              <a:t>Also generates anti-phishing data</a:t>
            </a:r>
          </a:p>
          <a:p>
            <a:pPr>
              <a:lnSpc>
                <a:spcPct val="90000"/>
              </a:lnSpc>
            </a:pPr>
            <a:r>
              <a:rPr lang="en-US" sz="2500" dirty="0">
                <a:latin typeface="Tahoma" charset="0"/>
                <a:ea typeface="MS PGothic" charset="0"/>
                <a:cs typeface="MS PGothic" charset="0"/>
              </a:rPr>
              <a:t>Webserver version based on returned banner</a:t>
            </a:r>
          </a:p>
          <a:p>
            <a:pPr lvl="1">
              <a:lnSpc>
                <a:spcPct val="90000"/>
              </a:lnSpc>
            </a:pPr>
            <a:r>
              <a:rPr lang="en-US" sz="2200" dirty="0">
                <a:latin typeface="Tahoma" charset="0"/>
                <a:ea typeface="MS PGothic" charset="0"/>
                <a:cs typeface="MS PGothic" charset="0"/>
              </a:rPr>
              <a:t>Can be falsified by your target</a:t>
            </a:r>
          </a:p>
          <a:p>
            <a:pPr>
              <a:lnSpc>
                <a:spcPct val="90000"/>
              </a:lnSpc>
            </a:pPr>
            <a:r>
              <a:rPr lang="en-US" sz="2500" dirty="0">
                <a:latin typeface="Tahoma" charset="0"/>
                <a:ea typeface="MS PGothic" charset="0"/>
                <a:cs typeface="MS PGothic" charset="0"/>
              </a:rPr>
              <a:t>Public search interface</a:t>
            </a:r>
          </a:p>
          <a:p>
            <a:pPr lvl="1">
              <a:lnSpc>
                <a:spcPct val="90000"/>
              </a:lnSpc>
            </a:pPr>
            <a:r>
              <a:rPr lang="en-US" sz="2200" dirty="0">
                <a:latin typeface="Tahoma" charset="0"/>
                <a:ea typeface="MS PGothic" charset="0"/>
                <a:cs typeface="MS PGothic" charset="0"/>
              </a:rPr>
              <a:t>Reports history of webserver service, version</a:t>
            </a:r>
          </a:p>
          <a:p>
            <a:pPr lvl="1">
              <a:lnSpc>
                <a:spcPct val="90000"/>
              </a:lnSpc>
            </a:pPr>
            <a:r>
              <a:rPr lang="en-US" sz="2200" dirty="0">
                <a:latin typeface="Tahoma" charset="0"/>
                <a:ea typeface="MS PGothic" charset="0"/>
                <a:cs typeface="MS PGothic" charset="0"/>
              </a:rPr>
              <a:t>Only useful for publicly accessible websites</a:t>
            </a:r>
          </a:p>
          <a:p>
            <a:pPr>
              <a:lnSpc>
                <a:spcPct val="90000"/>
              </a:lnSpc>
            </a:pPr>
            <a:r>
              <a:rPr lang="en-US" sz="2500" dirty="0">
                <a:latin typeface="Tahoma" charset="0"/>
                <a:ea typeface="MS PGothic" charset="0"/>
                <a:cs typeface="MS PGothic" charset="0"/>
              </a:rPr>
              <a:t>Reveals your target (and your address) to Netcraft</a:t>
            </a:r>
          </a:p>
          <a:p>
            <a:pPr lvl="1">
              <a:lnSpc>
                <a:spcPct val="90000"/>
              </a:lnSpc>
            </a:pPr>
            <a:r>
              <a:rPr lang="en-US" sz="2200" dirty="0">
                <a:latin typeface="Tahoma" charset="0"/>
                <a:ea typeface="MS PGothic" charset="0"/>
                <a:cs typeface="MS PGothic" charset="0"/>
              </a:rPr>
              <a:t>Otherwise passive versioning technique</a:t>
            </a:r>
          </a:p>
        </p:txBody>
      </p:sp>
      <p:sp>
        <p:nvSpPr>
          <p:cNvPr id="160770" name="Title 1"/>
          <p:cNvSpPr txBox="1">
            <a:spLocks/>
          </p:cNvSpPr>
          <p:nvPr/>
        </p:nvSpPr>
        <p:spPr bwMode="auto">
          <a:xfrm>
            <a:off x="685800" y="177165"/>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spcBef>
                <a:spcPct val="0"/>
              </a:spcBef>
            </a:pPr>
            <a:r>
              <a:rPr lang="en-US" sz="4400" dirty="0">
                <a:solidFill>
                  <a:schemeClr val="tx2"/>
                </a:solidFill>
              </a:rPr>
              <a:t>Netcraft Detection</a:t>
            </a:r>
          </a:p>
        </p:txBody>
      </p:sp>
      <p:pic>
        <p:nvPicPr>
          <p:cNvPr id="160771"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59613" y="328613"/>
            <a:ext cx="2055812" cy="595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stretch>
            <a:fillRect/>
          </a:stretch>
        </p:blipFill>
        <p:spPr>
          <a:xfrm>
            <a:off x="597829" y="2840716"/>
            <a:ext cx="7827076" cy="3357217"/>
          </a:xfrm>
          <a:prstGeom prst="rect">
            <a:avLst/>
          </a:prstGeom>
        </p:spPr>
      </p:pic>
      <p:pic>
        <p:nvPicPr>
          <p:cNvPr id="2" name="Picture 1"/>
          <p:cNvPicPr>
            <a:picLocks noChangeAspect="1"/>
          </p:cNvPicPr>
          <p:nvPr/>
        </p:nvPicPr>
        <p:blipFill>
          <a:blip r:embed="rId4" cstate="print"/>
          <a:stretch>
            <a:fillRect/>
          </a:stretch>
        </p:blipFill>
        <p:spPr>
          <a:xfrm>
            <a:off x="346382" y="1277103"/>
            <a:ext cx="4164985" cy="2116623"/>
          </a:xfrm>
          <a:prstGeom prst="rect">
            <a:avLst/>
          </a:prstGeom>
        </p:spPr>
      </p:pic>
      <p:sp>
        <p:nvSpPr>
          <p:cNvPr id="162817" name="Title 1"/>
          <p:cNvSpPr>
            <a:spLocks noGrp="1"/>
          </p:cNvSpPr>
          <p:nvPr>
            <p:ph type="title"/>
          </p:nvPr>
        </p:nvSpPr>
        <p:spPr>
          <a:xfrm>
            <a:off x="685800" y="185103"/>
            <a:ext cx="7772400" cy="1143000"/>
          </a:xfrm>
        </p:spPr>
        <p:txBody>
          <a:bodyPr/>
          <a:lstStyle/>
          <a:p>
            <a:r>
              <a:rPr lang="en-US" dirty="0">
                <a:latin typeface="Tahoma" charset="0"/>
                <a:ea typeface="MS PGothic" charset="0"/>
              </a:rPr>
              <a:t>Netcraft Example</a:t>
            </a:r>
          </a:p>
        </p:txBody>
      </p:sp>
      <p:sp>
        <p:nvSpPr>
          <p:cNvPr id="162820" name="Rounded Rectangle 6"/>
          <p:cNvSpPr>
            <a:spLocks noChangeArrowheads="1"/>
          </p:cNvSpPr>
          <p:nvPr/>
        </p:nvSpPr>
        <p:spPr bwMode="auto">
          <a:xfrm>
            <a:off x="420688" y="2487613"/>
            <a:ext cx="2008187" cy="569912"/>
          </a:xfrm>
          <a:prstGeom prst="roundRect">
            <a:avLst>
              <a:gd name="adj" fmla="val 16667"/>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dirty="0"/>
          </a:p>
        </p:txBody>
      </p:sp>
      <p:sp>
        <p:nvSpPr>
          <p:cNvPr id="162821" name="Rounded Rectangle 6"/>
          <p:cNvSpPr>
            <a:spLocks noChangeArrowheads="1"/>
          </p:cNvSpPr>
          <p:nvPr/>
        </p:nvSpPr>
        <p:spPr bwMode="auto">
          <a:xfrm>
            <a:off x="3931293" y="5675693"/>
            <a:ext cx="4644391" cy="569912"/>
          </a:xfrm>
          <a:prstGeom prst="roundRect">
            <a:avLst>
              <a:gd name="adj" fmla="val 16667"/>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dirty="0">
                <a:latin typeface="Tahoma" charset="0"/>
                <a:ea typeface="MS PGothic" charset="0"/>
              </a:rPr>
              <a:t>Course Roadmap</a:t>
            </a:r>
          </a:p>
        </p:txBody>
      </p:sp>
      <p:sp>
        <p:nvSpPr>
          <p:cNvPr id="9" name="Rectangle 1042"/>
          <p:cNvSpPr>
            <a:spLocks noChangeArrowheads="1"/>
          </p:cNvSpPr>
          <p:nvPr/>
        </p:nvSpPr>
        <p:spPr bwMode="auto">
          <a:xfrm>
            <a:off x="152400" y="1905000"/>
            <a:ext cx="8458200" cy="4114800"/>
          </a:xfrm>
          <a:prstGeom prst="rect">
            <a:avLst/>
          </a:prstGeom>
          <a:noFill/>
          <a:ln w="9525">
            <a:noFill/>
            <a:miter lim="800000"/>
            <a:headEnd/>
            <a:tailEnd/>
          </a:ln>
          <a:effectLst/>
        </p:spPr>
        <p:txBody>
          <a:bodyPr/>
          <a:lstStyle/>
          <a:p>
            <a:pPr marL="342900" indent="-342900">
              <a:buFontTx/>
              <a:buChar char="•"/>
              <a:defRPr/>
            </a:pPr>
            <a:r>
              <a:rPr lang="en-US" sz="3200" dirty="0">
                <a:effectLst>
                  <a:outerShdw blurRad="38100" dist="38100" dir="2700000" algn="tl">
                    <a:srgbClr val="C0C0C0"/>
                  </a:outerShdw>
                </a:effectLst>
                <a:latin typeface="Tahoma" pitchFamily="34" charset="0"/>
                <a:ea typeface="ＭＳ Ｐゴシック" pitchFamily="34" charset="-128"/>
                <a:cs typeface="+mn-cs"/>
              </a:rPr>
              <a:t>Attacker's View, </a:t>
            </a:r>
            <a:br>
              <a:rPr lang="en-US" sz="3200" dirty="0">
                <a:effectLst>
                  <a:outerShdw blurRad="38100" dist="38100" dir="2700000" algn="tl">
                    <a:srgbClr val="C0C0C0"/>
                  </a:outerShdw>
                </a:effectLst>
                <a:latin typeface="Tahoma" pitchFamily="34" charset="0"/>
                <a:ea typeface="ＭＳ Ｐゴシック" pitchFamily="34" charset="-128"/>
                <a:cs typeface="+mn-cs"/>
              </a:rPr>
            </a:br>
            <a:r>
              <a:rPr lang="en-US" sz="3200" dirty="0">
                <a:effectLst>
                  <a:outerShdw blurRad="38100" dist="38100" dir="2700000" algn="tl">
                    <a:srgbClr val="C0C0C0"/>
                  </a:outerShdw>
                </a:effectLst>
                <a:latin typeface="Tahoma" pitchFamily="34" charset="0"/>
                <a:ea typeface="ＭＳ Ｐゴシック" pitchFamily="34" charset="-128"/>
                <a:cs typeface="+mn-cs"/>
              </a:rPr>
              <a:t>Pen-Testing &amp; Scoping</a:t>
            </a:r>
          </a:p>
          <a:p>
            <a:pPr marL="342900" indent="-342900">
              <a:buFontTx/>
              <a:buChar char="•"/>
              <a:defRPr/>
            </a:pPr>
            <a:r>
              <a:rPr lang="en-US" sz="3200" b="1" i="1" u="sng" dirty="0">
                <a:solidFill>
                  <a:srgbClr val="FF0000"/>
                </a:solidFill>
                <a:latin typeface="Tahoma" pitchFamily="34" charset="0"/>
                <a:ea typeface="ＭＳ Ｐゴシック" pitchFamily="34" charset="-128"/>
                <a:cs typeface="+mn-cs"/>
              </a:rPr>
              <a:t>Recon &amp; Mapping</a:t>
            </a:r>
          </a:p>
          <a:p>
            <a:pPr marL="342900" indent="-342900">
              <a:buFontTx/>
              <a:buChar char="•"/>
              <a:defRPr/>
            </a:pPr>
            <a:r>
              <a:rPr lang="en-US" sz="3200" dirty="0">
                <a:latin typeface="Tahoma" pitchFamily="34" charset="0"/>
                <a:ea typeface="ＭＳ Ｐゴシック" pitchFamily="34" charset="-128"/>
                <a:cs typeface="+mn-cs"/>
              </a:rPr>
              <a:t>Application Discovery</a:t>
            </a:r>
          </a:p>
          <a:p>
            <a:pPr marL="342900" indent="-342900">
              <a:buFontTx/>
              <a:buChar char="•"/>
              <a:defRPr/>
            </a:pPr>
            <a:r>
              <a:rPr lang="en-US" sz="3200" dirty="0">
                <a:latin typeface="Tahoma" pitchFamily="34" charset="0"/>
                <a:ea typeface="ＭＳ Ｐゴシック" pitchFamily="34" charset="-128"/>
                <a:cs typeface="+mn-cs"/>
              </a:rPr>
              <a:t>Application Discovery Cont.</a:t>
            </a:r>
          </a:p>
          <a:p>
            <a:pPr marL="342900" indent="-342900">
              <a:buFontTx/>
              <a:buChar char="•"/>
              <a:defRPr/>
            </a:pPr>
            <a:r>
              <a:rPr lang="en-US" sz="3200" dirty="0">
                <a:latin typeface="Tahoma" pitchFamily="34" charset="0"/>
                <a:ea typeface="ＭＳ Ｐゴシック" pitchFamily="34" charset="-128"/>
                <a:cs typeface="+mn-cs"/>
              </a:rPr>
              <a:t>Exploitation</a:t>
            </a:r>
          </a:p>
          <a:p>
            <a:pPr marL="342900" indent="-342900">
              <a:buFontTx/>
              <a:buChar char="•"/>
              <a:defRPr/>
            </a:pPr>
            <a:r>
              <a:rPr lang="en-US" sz="3200" dirty="0">
                <a:latin typeface="Tahoma" pitchFamily="34" charset="0"/>
                <a:ea typeface="ＭＳ Ｐゴシック" pitchFamily="34" charset="-128"/>
                <a:cs typeface="+mn-cs"/>
              </a:rPr>
              <a:t>Capture the Flag</a:t>
            </a:r>
            <a:endParaRPr lang="en-US" dirty="0">
              <a:latin typeface="Tahoma" pitchFamily="34" charset="0"/>
              <a:ea typeface="ＭＳ Ｐゴシック" pitchFamily="34" charset="-128"/>
              <a:cs typeface="+mn-cs"/>
            </a:endParaRPr>
          </a:p>
        </p:txBody>
      </p:sp>
      <p:sp>
        <p:nvSpPr>
          <p:cNvPr id="11" name="Freeform 1044"/>
          <p:cNvSpPr>
            <a:spLocks/>
          </p:cNvSpPr>
          <p:nvPr/>
        </p:nvSpPr>
        <p:spPr bwMode="blackWhite">
          <a:xfrm>
            <a:off x="4249738" y="412750"/>
            <a:ext cx="1524000" cy="5791200"/>
          </a:xfrm>
          <a:custGeom>
            <a:avLst/>
            <a:gdLst>
              <a:gd name="T0" fmla="*/ 0 w 808"/>
              <a:gd name="T1" fmla="*/ 2147483647 h 3984"/>
              <a:gd name="T2" fmla="*/ 2147483647 w 808"/>
              <a:gd name="T3" fmla="*/ 0 h 3984"/>
              <a:gd name="T4" fmla="*/ 2147483647 w 808"/>
              <a:gd name="T5" fmla="*/ 2147483647 h 3984"/>
              <a:gd name="T6" fmla="*/ 0 w 808"/>
              <a:gd name="T7" fmla="*/ 2147483647 h 3984"/>
              <a:gd name="T8" fmla="*/ 0 60000 65536"/>
              <a:gd name="T9" fmla="*/ 0 60000 65536"/>
              <a:gd name="T10" fmla="*/ 0 60000 65536"/>
              <a:gd name="T11" fmla="*/ 0 60000 65536"/>
              <a:gd name="T12" fmla="*/ 0 w 808"/>
              <a:gd name="T13" fmla="*/ 0 h 3984"/>
              <a:gd name="T14" fmla="*/ 808 w 808"/>
              <a:gd name="T15" fmla="*/ 3984 h 3984"/>
            </a:gdLst>
            <a:ahLst/>
            <a:cxnLst>
              <a:cxn ang="T8">
                <a:pos x="T0" y="T1"/>
              </a:cxn>
              <a:cxn ang="T9">
                <a:pos x="T2" y="T3"/>
              </a:cxn>
              <a:cxn ang="T10">
                <a:pos x="T4" y="T5"/>
              </a:cxn>
              <a:cxn ang="T11">
                <a:pos x="T6" y="T7"/>
              </a:cxn>
            </a:cxnLst>
            <a:rect l="T12" t="T13" r="T14" b="T15"/>
            <a:pathLst>
              <a:path w="808" h="3984">
                <a:moveTo>
                  <a:pt x="0" y="1972"/>
                </a:moveTo>
                <a:lnTo>
                  <a:pt x="808" y="0"/>
                </a:lnTo>
                <a:lnTo>
                  <a:pt x="808" y="3984"/>
                </a:lnTo>
                <a:lnTo>
                  <a:pt x="0" y="1972"/>
                </a:lnTo>
                <a:close/>
              </a:path>
            </a:pathLst>
          </a:custGeom>
          <a:solidFill>
            <a:srgbClr val="99CCFF">
              <a:alpha val="50195"/>
            </a:srgbClr>
          </a:solidFill>
          <a:ln w="12700">
            <a:solidFill>
              <a:schemeClr val="tx1"/>
            </a:solidFill>
            <a:round/>
            <a:headEnd type="none" w="sm" len="sm"/>
            <a:tailEnd type="none" w="sm" len="sm"/>
          </a:ln>
        </p:spPr>
        <p:txBody>
          <a:bodyPr/>
          <a:lstStyle/>
          <a:p>
            <a:endParaRPr lang="en-US" dirty="0"/>
          </a:p>
        </p:txBody>
      </p:sp>
      <p:sp>
        <p:nvSpPr>
          <p:cNvPr id="12" name="Rectangle 1043"/>
          <p:cNvSpPr>
            <a:spLocks noChangeArrowheads="1"/>
          </p:cNvSpPr>
          <p:nvPr/>
        </p:nvSpPr>
        <p:spPr bwMode="auto">
          <a:xfrm>
            <a:off x="5773738" y="412750"/>
            <a:ext cx="3276600" cy="5791200"/>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b="1" i="1"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 </a:t>
            </a:r>
            <a:r>
              <a:rPr lang="en-US" sz="1400" b="1" i="1" u="sng"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Reconnaissance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ＭＳ Ｐゴシック"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Mapping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Port Scanning, OS Finger-</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SSL Support</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Testing SSL</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Nikto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Web Spidering with </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wget, ZAP, and Burp</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Spidering Results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Linked Servers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Sniffing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Session Analysis</a:t>
            </a:r>
          </a:p>
        </p:txBody>
      </p:sp>
      <p:sp>
        <p:nvSpPr>
          <p:cNvPr id="13" name="Rectangle 1043"/>
          <p:cNvSpPr>
            <a:spLocks noChangeArrowheads="1"/>
          </p:cNvSpPr>
          <p:nvPr/>
        </p:nvSpPr>
        <p:spPr bwMode="auto">
          <a:xfrm>
            <a:off x="5773738" y="276753"/>
            <a:ext cx="3276600" cy="6011862"/>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dirty="0">
                <a:latin typeface="Tahoma" pitchFamily="34" charset="0"/>
                <a:ea typeface="MS PGothic" pitchFamily="34" charset="-128"/>
                <a:cs typeface="+mn-cs"/>
              </a:rPr>
              <a:t> Reconnaissance</a:t>
            </a:r>
          </a:p>
          <a:p>
            <a:pPr>
              <a:spcBef>
                <a:spcPts val="200"/>
              </a:spcBef>
              <a:buFont typeface="Arial" pitchFamily="34" charset="0"/>
              <a:buChar char="•"/>
              <a:defRPr/>
            </a:pPr>
            <a:r>
              <a:rPr lang="en-US" sz="1400" dirty="0">
                <a:latin typeface="Tahoma" pitchFamily="34" charset="0"/>
                <a:ea typeface="MS PGothic"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MS PGothic"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MS PGothic"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MS PGothic" pitchFamily="34" charset="-128"/>
                <a:cs typeface="+mn-cs"/>
              </a:rPr>
              <a:t> Mapping</a:t>
            </a:r>
          </a:p>
          <a:p>
            <a:pPr>
              <a:spcBef>
                <a:spcPts val="200"/>
              </a:spcBef>
              <a:buFont typeface="Arial" pitchFamily="34" charset="0"/>
              <a:buChar char="•"/>
              <a:defRPr/>
            </a:pPr>
            <a:r>
              <a:rPr lang="en-US" sz="1400" dirty="0">
                <a:latin typeface="Tahoma" pitchFamily="34" charset="0"/>
                <a:ea typeface="MS PGothic" pitchFamily="34" charset="-128"/>
                <a:cs typeface="+mn-cs"/>
              </a:rPr>
              <a:t> Port Scanning, OS Finger-</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printing, &amp; Version Scanning</a:t>
            </a:r>
          </a:p>
          <a:p>
            <a:pPr>
              <a:spcBef>
                <a:spcPts val="200"/>
              </a:spcBef>
              <a:buFont typeface="Arial" pitchFamily="34" charset="0"/>
              <a:buChar char="•"/>
              <a:defRPr/>
            </a:pPr>
            <a:r>
              <a:rPr lang="en-US" sz="1400" b="1" i="1" dirty="0">
                <a:solidFill>
                  <a:srgbClr val="FF0000"/>
                </a:solidFill>
                <a:latin typeface="Tahoma" pitchFamily="34" charset="0"/>
                <a:ea typeface="MS PGothic"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MS PGothic" pitchFamily="34" charset="-128"/>
                <a:cs typeface="+mn-cs"/>
              </a:rPr>
              <a:t> Analyzing HTTPS Support</a:t>
            </a:r>
          </a:p>
          <a:p>
            <a:pPr>
              <a:spcBef>
                <a:spcPts val="200"/>
              </a:spcBef>
              <a:buFont typeface="Arial" pitchFamily="34" charset="0"/>
              <a:buChar char="•"/>
              <a:defRPr/>
            </a:pPr>
            <a:r>
              <a:rPr lang="en-US" sz="1400" dirty="0">
                <a:latin typeface="Tahoma" pitchFamily="34" charset="0"/>
                <a:ea typeface="MS PGothic" pitchFamily="34" charset="-128"/>
                <a:cs typeface="+mn-cs"/>
              </a:rPr>
              <a:t> Exercise: Testing HTTPS</a:t>
            </a:r>
          </a:p>
          <a:p>
            <a:pPr>
              <a:spcBef>
                <a:spcPts val="200"/>
              </a:spcBef>
              <a:buFont typeface="Arial" pitchFamily="34" charset="0"/>
              <a:buChar char="•"/>
              <a:defRPr/>
            </a:pPr>
            <a:r>
              <a:rPr lang="en-US" sz="1400" dirty="0">
                <a:latin typeface="Tahoma" pitchFamily="34" charset="0"/>
                <a:ea typeface="MS PGothic"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MS PGothic"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MS PGothic" pitchFamily="34" charset="-128"/>
                <a:cs typeface="+mn-cs"/>
              </a:rPr>
              <a:t> Exercise: Nikto</a:t>
            </a:r>
          </a:p>
          <a:p>
            <a:pPr>
              <a:spcBef>
                <a:spcPts val="200"/>
              </a:spcBef>
              <a:buFont typeface="Arial" pitchFamily="34" charset="0"/>
              <a:buChar char="•"/>
              <a:defRPr/>
            </a:pPr>
            <a:r>
              <a:rPr lang="en-US" sz="1400" dirty="0">
                <a:latin typeface="Tahoma" pitchFamily="34" charset="0"/>
                <a:ea typeface="MS PGothic"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MS PGothic" pitchFamily="34" charset="-128"/>
                <a:cs typeface="+mn-cs"/>
              </a:rPr>
              <a:t> Exercise: Web Spidering with </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wget, ZAP, and Burp</a:t>
            </a:r>
          </a:p>
          <a:p>
            <a:pPr>
              <a:spcBef>
                <a:spcPts val="200"/>
              </a:spcBef>
              <a:buFont typeface="Arial" pitchFamily="34" charset="0"/>
              <a:buChar char="•"/>
              <a:defRPr/>
            </a:pPr>
            <a:r>
              <a:rPr lang="en-US" sz="1400" dirty="0">
                <a:latin typeface="Tahoma" pitchFamily="34" charset="0"/>
                <a:ea typeface="MS PGothic" pitchFamily="34" charset="-128"/>
                <a:cs typeface="+mn-cs"/>
              </a:rPr>
              <a:t> Analyzing Spidering Results</a:t>
            </a:r>
          </a:p>
          <a:p>
            <a:pPr>
              <a:spcBef>
                <a:spcPts val="200"/>
              </a:spcBef>
              <a:buFont typeface="Arial" pitchFamily="34" charset="0"/>
              <a:buChar char="•"/>
              <a:defRPr/>
            </a:pPr>
            <a:r>
              <a:rPr lang="en-US" sz="1400" dirty="0">
                <a:latin typeface="Tahoma" pitchFamily="34" charset="0"/>
                <a:ea typeface="MS PGothic"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MS PGothic"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MS PGothic"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Session Analysis</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dirty="0">
                <a:latin typeface="Tahoma" charset="0"/>
                <a:ea typeface="MS PGothic" charset="0"/>
              </a:rPr>
              <a:t>Course Roadmap</a:t>
            </a:r>
          </a:p>
        </p:txBody>
      </p:sp>
      <p:sp>
        <p:nvSpPr>
          <p:cNvPr id="9" name="Rectangle 1042"/>
          <p:cNvSpPr>
            <a:spLocks noChangeArrowheads="1"/>
          </p:cNvSpPr>
          <p:nvPr/>
        </p:nvSpPr>
        <p:spPr bwMode="auto">
          <a:xfrm>
            <a:off x="152400" y="1905000"/>
            <a:ext cx="8458200" cy="4114800"/>
          </a:xfrm>
          <a:prstGeom prst="rect">
            <a:avLst/>
          </a:prstGeom>
          <a:noFill/>
          <a:ln w="9525">
            <a:noFill/>
            <a:miter lim="800000"/>
            <a:headEnd/>
            <a:tailEnd/>
          </a:ln>
          <a:effectLst/>
        </p:spPr>
        <p:txBody>
          <a:bodyPr/>
          <a:lstStyle/>
          <a:p>
            <a:pPr marL="342900" indent="-342900">
              <a:buFontTx/>
              <a:buChar char="•"/>
              <a:defRPr/>
            </a:pPr>
            <a:r>
              <a:rPr lang="en-US" sz="3200" dirty="0">
                <a:effectLst>
                  <a:outerShdw blurRad="38100" dist="38100" dir="2700000" algn="tl">
                    <a:srgbClr val="C0C0C0"/>
                  </a:outerShdw>
                </a:effectLst>
                <a:latin typeface="Tahoma" pitchFamily="34" charset="0"/>
                <a:ea typeface="ＭＳ Ｐゴシック" pitchFamily="34" charset="-128"/>
                <a:cs typeface="+mn-cs"/>
              </a:rPr>
              <a:t>Attacker's View, </a:t>
            </a:r>
            <a:br>
              <a:rPr lang="en-US" sz="3200" dirty="0">
                <a:effectLst>
                  <a:outerShdw blurRad="38100" dist="38100" dir="2700000" algn="tl">
                    <a:srgbClr val="C0C0C0"/>
                  </a:outerShdw>
                </a:effectLst>
                <a:latin typeface="Tahoma" pitchFamily="34" charset="0"/>
                <a:ea typeface="ＭＳ Ｐゴシック" pitchFamily="34" charset="-128"/>
                <a:cs typeface="+mn-cs"/>
              </a:rPr>
            </a:br>
            <a:r>
              <a:rPr lang="en-US" sz="3200" dirty="0">
                <a:effectLst>
                  <a:outerShdw blurRad="38100" dist="38100" dir="2700000" algn="tl">
                    <a:srgbClr val="C0C0C0"/>
                  </a:outerShdw>
                </a:effectLst>
                <a:latin typeface="Tahoma" pitchFamily="34" charset="0"/>
                <a:ea typeface="ＭＳ Ｐゴシック" pitchFamily="34" charset="-128"/>
                <a:cs typeface="+mn-cs"/>
              </a:rPr>
              <a:t>Pen-Testing &amp; Scoping</a:t>
            </a:r>
          </a:p>
          <a:p>
            <a:pPr marL="342900" indent="-342900">
              <a:buFontTx/>
              <a:buChar char="•"/>
              <a:defRPr/>
            </a:pPr>
            <a:r>
              <a:rPr lang="en-US" sz="3200" b="1" i="1" u="sng" dirty="0">
                <a:solidFill>
                  <a:srgbClr val="FF0000"/>
                </a:solidFill>
                <a:latin typeface="Tahoma" pitchFamily="34" charset="0"/>
                <a:ea typeface="ＭＳ Ｐゴシック" pitchFamily="34" charset="-128"/>
                <a:cs typeface="+mn-cs"/>
              </a:rPr>
              <a:t>Recon &amp; Mapping</a:t>
            </a:r>
          </a:p>
          <a:p>
            <a:pPr marL="342900" indent="-342900">
              <a:buFontTx/>
              <a:buChar char="•"/>
              <a:defRPr/>
            </a:pPr>
            <a:r>
              <a:rPr lang="en-US" sz="3200" dirty="0">
                <a:latin typeface="Tahoma" pitchFamily="34" charset="0"/>
                <a:ea typeface="ＭＳ Ｐゴシック" pitchFamily="34" charset="-128"/>
                <a:cs typeface="+mn-cs"/>
              </a:rPr>
              <a:t>Application Discovery</a:t>
            </a:r>
          </a:p>
          <a:p>
            <a:pPr marL="342900" indent="-342900">
              <a:buFontTx/>
              <a:buChar char="•"/>
              <a:defRPr/>
            </a:pPr>
            <a:r>
              <a:rPr lang="en-US" sz="3200" dirty="0">
                <a:latin typeface="Tahoma" pitchFamily="34" charset="0"/>
                <a:ea typeface="ＭＳ Ｐゴシック" pitchFamily="34" charset="-128"/>
                <a:cs typeface="+mn-cs"/>
              </a:rPr>
              <a:t>Application Discovery Cont.</a:t>
            </a:r>
          </a:p>
          <a:p>
            <a:pPr marL="342900" indent="-342900">
              <a:buFontTx/>
              <a:buChar char="•"/>
              <a:defRPr/>
            </a:pPr>
            <a:r>
              <a:rPr lang="en-US" sz="3200" dirty="0">
                <a:latin typeface="Tahoma" pitchFamily="34" charset="0"/>
                <a:ea typeface="ＭＳ Ｐゴシック" pitchFamily="34" charset="-128"/>
                <a:cs typeface="+mn-cs"/>
              </a:rPr>
              <a:t>Exploitation</a:t>
            </a:r>
          </a:p>
          <a:p>
            <a:pPr marL="342900" indent="-342900">
              <a:buFontTx/>
              <a:buChar char="•"/>
              <a:defRPr/>
            </a:pPr>
            <a:r>
              <a:rPr lang="en-US" sz="3200" dirty="0">
                <a:latin typeface="Tahoma" pitchFamily="34" charset="0"/>
                <a:ea typeface="ＭＳ Ｐゴシック" pitchFamily="34" charset="-128"/>
                <a:cs typeface="+mn-cs"/>
              </a:rPr>
              <a:t>Capture the Flag</a:t>
            </a:r>
            <a:endParaRPr lang="en-US" dirty="0">
              <a:latin typeface="Tahoma" pitchFamily="34" charset="0"/>
              <a:ea typeface="ＭＳ Ｐゴシック" pitchFamily="34" charset="-128"/>
              <a:cs typeface="+mn-cs"/>
            </a:endParaRPr>
          </a:p>
        </p:txBody>
      </p:sp>
      <p:sp>
        <p:nvSpPr>
          <p:cNvPr id="11" name="Freeform 1044"/>
          <p:cNvSpPr>
            <a:spLocks/>
          </p:cNvSpPr>
          <p:nvPr/>
        </p:nvSpPr>
        <p:spPr bwMode="blackWhite">
          <a:xfrm>
            <a:off x="4249738" y="412750"/>
            <a:ext cx="1524000" cy="5791200"/>
          </a:xfrm>
          <a:custGeom>
            <a:avLst/>
            <a:gdLst>
              <a:gd name="T0" fmla="*/ 0 w 808"/>
              <a:gd name="T1" fmla="*/ 2147483647 h 3984"/>
              <a:gd name="T2" fmla="*/ 2147483647 w 808"/>
              <a:gd name="T3" fmla="*/ 0 h 3984"/>
              <a:gd name="T4" fmla="*/ 2147483647 w 808"/>
              <a:gd name="T5" fmla="*/ 2147483647 h 3984"/>
              <a:gd name="T6" fmla="*/ 0 w 808"/>
              <a:gd name="T7" fmla="*/ 2147483647 h 3984"/>
              <a:gd name="T8" fmla="*/ 0 60000 65536"/>
              <a:gd name="T9" fmla="*/ 0 60000 65536"/>
              <a:gd name="T10" fmla="*/ 0 60000 65536"/>
              <a:gd name="T11" fmla="*/ 0 60000 65536"/>
              <a:gd name="T12" fmla="*/ 0 w 808"/>
              <a:gd name="T13" fmla="*/ 0 h 3984"/>
              <a:gd name="T14" fmla="*/ 808 w 808"/>
              <a:gd name="T15" fmla="*/ 3984 h 3984"/>
            </a:gdLst>
            <a:ahLst/>
            <a:cxnLst>
              <a:cxn ang="T8">
                <a:pos x="T0" y="T1"/>
              </a:cxn>
              <a:cxn ang="T9">
                <a:pos x="T2" y="T3"/>
              </a:cxn>
              <a:cxn ang="T10">
                <a:pos x="T4" y="T5"/>
              </a:cxn>
              <a:cxn ang="T11">
                <a:pos x="T6" y="T7"/>
              </a:cxn>
            </a:cxnLst>
            <a:rect l="T12" t="T13" r="T14" b="T15"/>
            <a:pathLst>
              <a:path w="808" h="3984">
                <a:moveTo>
                  <a:pt x="0" y="1972"/>
                </a:moveTo>
                <a:lnTo>
                  <a:pt x="808" y="0"/>
                </a:lnTo>
                <a:lnTo>
                  <a:pt x="808" y="3984"/>
                </a:lnTo>
                <a:lnTo>
                  <a:pt x="0" y="1972"/>
                </a:lnTo>
                <a:close/>
              </a:path>
            </a:pathLst>
          </a:custGeom>
          <a:solidFill>
            <a:srgbClr val="99CCFF">
              <a:alpha val="50195"/>
            </a:srgbClr>
          </a:solidFill>
          <a:ln w="12700">
            <a:solidFill>
              <a:schemeClr val="tx1"/>
            </a:solidFill>
            <a:round/>
            <a:headEnd type="none" w="sm" len="sm"/>
            <a:tailEnd type="none" w="sm" len="sm"/>
          </a:ln>
        </p:spPr>
        <p:txBody>
          <a:bodyPr/>
          <a:lstStyle/>
          <a:p>
            <a:endParaRPr lang="en-US" dirty="0"/>
          </a:p>
        </p:txBody>
      </p:sp>
      <p:sp>
        <p:nvSpPr>
          <p:cNvPr id="12" name="Rectangle 1043"/>
          <p:cNvSpPr>
            <a:spLocks noChangeArrowheads="1"/>
          </p:cNvSpPr>
          <p:nvPr/>
        </p:nvSpPr>
        <p:spPr bwMode="auto">
          <a:xfrm>
            <a:off x="5773738" y="412750"/>
            <a:ext cx="3276600" cy="5791200"/>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b="1" i="1"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 </a:t>
            </a:r>
            <a:r>
              <a:rPr lang="en-US" sz="1400" b="1" i="1" u="sng"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Reconnaissance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ＭＳ Ｐゴシック"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Mapping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Port Scanning, OS Finger-</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SSL Support</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Testing SSL</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Nikto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Web Spidering with </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wget, ZAP, and Burp</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Spidering Results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Linked Servers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Sniffing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Session Analysis</a:t>
            </a:r>
          </a:p>
        </p:txBody>
      </p:sp>
      <p:sp>
        <p:nvSpPr>
          <p:cNvPr id="13" name="Rectangle 1043"/>
          <p:cNvSpPr>
            <a:spLocks noChangeArrowheads="1"/>
          </p:cNvSpPr>
          <p:nvPr/>
        </p:nvSpPr>
        <p:spPr bwMode="auto">
          <a:xfrm>
            <a:off x="5773738" y="276753"/>
            <a:ext cx="3276600" cy="6011862"/>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dirty="0">
                <a:latin typeface="Tahoma" pitchFamily="34" charset="0"/>
                <a:ea typeface="MS PGothic" pitchFamily="34" charset="-128"/>
                <a:cs typeface="+mn-cs"/>
              </a:rPr>
              <a:t> Reconnaissance</a:t>
            </a:r>
          </a:p>
          <a:p>
            <a:pPr>
              <a:spcBef>
                <a:spcPts val="200"/>
              </a:spcBef>
              <a:buFont typeface="Arial" pitchFamily="34" charset="0"/>
              <a:buChar char="•"/>
              <a:defRPr/>
            </a:pPr>
            <a:r>
              <a:rPr lang="en-US" sz="1400" dirty="0">
                <a:latin typeface="Tahoma" pitchFamily="34" charset="0"/>
                <a:ea typeface="MS PGothic"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MS PGothic"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MS PGothic"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MS PGothic" pitchFamily="34" charset="-128"/>
                <a:cs typeface="+mn-cs"/>
              </a:rPr>
              <a:t> Mapping</a:t>
            </a:r>
          </a:p>
          <a:p>
            <a:pPr>
              <a:spcBef>
                <a:spcPts val="200"/>
              </a:spcBef>
              <a:buFont typeface="Arial" pitchFamily="34" charset="0"/>
              <a:buChar char="•"/>
              <a:defRPr/>
            </a:pPr>
            <a:r>
              <a:rPr lang="en-US" sz="1400" dirty="0">
                <a:latin typeface="Tahoma" pitchFamily="34" charset="0"/>
                <a:ea typeface="MS PGothic" pitchFamily="34" charset="-128"/>
                <a:cs typeface="+mn-cs"/>
              </a:rPr>
              <a:t> Port Scanning, OS Finger-</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MS PGothic" pitchFamily="34" charset="-128"/>
                <a:cs typeface="+mn-cs"/>
              </a:rPr>
              <a:t> Exercise: Gathering Server Info</a:t>
            </a:r>
          </a:p>
          <a:p>
            <a:pPr>
              <a:spcBef>
                <a:spcPts val="200"/>
              </a:spcBef>
              <a:buFont typeface="Arial" pitchFamily="34" charset="0"/>
              <a:buChar char="•"/>
              <a:defRPr/>
            </a:pPr>
            <a:r>
              <a:rPr lang="en-US" sz="1400" b="1" i="1" dirty="0">
                <a:solidFill>
                  <a:srgbClr val="FF0000"/>
                </a:solidFill>
                <a:latin typeface="Tahoma" pitchFamily="34" charset="0"/>
                <a:ea typeface="MS PGothic" pitchFamily="34" charset="-128"/>
                <a:cs typeface="+mn-cs"/>
              </a:rPr>
              <a:t> Analyzing HTTPS Support</a:t>
            </a:r>
          </a:p>
          <a:p>
            <a:pPr>
              <a:spcBef>
                <a:spcPts val="200"/>
              </a:spcBef>
              <a:buFont typeface="Arial" pitchFamily="34" charset="0"/>
              <a:buChar char="•"/>
              <a:defRPr/>
            </a:pPr>
            <a:r>
              <a:rPr lang="en-US" sz="1400" dirty="0">
                <a:latin typeface="Tahoma" pitchFamily="34" charset="0"/>
                <a:ea typeface="MS PGothic" pitchFamily="34" charset="-128"/>
                <a:cs typeface="+mn-cs"/>
              </a:rPr>
              <a:t> Exercise: Testing HTTPS</a:t>
            </a:r>
          </a:p>
          <a:p>
            <a:pPr>
              <a:spcBef>
                <a:spcPts val="200"/>
              </a:spcBef>
              <a:buFont typeface="Arial" pitchFamily="34" charset="0"/>
              <a:buChar char="•"/>
              <a:defRPr/>
            </a:pPr>
            <a:r>
              <a:rPr lang="en-US" sz="1400" dirty="0">
                <a:latin typeface="Tahoma" pitchFamily="34" charset="0"/>
                <a:ea typeface="MS PGothic"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MS PGothic"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MS PGothic" pitchFamily="34" charset="-128"/>
                <a:cs typeface="+mn-cs"/>
              </a:rPr>
              <a:t> Exercise: Nikto</a:t>
            </a:r>
          </a:p>
          <a:p>
            <a:pPr>
              <a:spcBef>
                <a:spcPts val="200"/>
              </a:spcBef>
              <a:buFont typeface="Arial" pitchFamily="34" charset="0"/>
              <a:buChar char="•"/>
              <a:defRPr/>
            </a:pPr>
            <a:r>
              <a:rPr lang="en-US" sz="1400" dirty="0">
                <a:latin typeface="Tahoma" pitchFamily="34" charset="0"/>
                <a:ea typeface="MS PGothic"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MS PGothic" pitchFamily="34" charset="-128"/>
                <a:cs typeface="+mn-cs"/>
              </a:rPr>
              <a:t> Exercise: Web Spidering with </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wget, ZAP, and Burp</a:t>
            </a:r>
          </a:p>
          <a:p>
            <a:pPr>
              <a:spcBef>
                <a:spcPts val="200"/>
              </a:spcBef>
              <a:buFont typeface="Arial" pitchFamily="34" charset="0"/>
              <a:buChar char="•"/>
              <a:defRPr/>
            </a:pPr>
            <a:r>
              <a:rPr lang="en-US" sz="1400" dirty="0">
                <a:latin typeface="Tahoma" pitchFamily="34" charset="0"/>
                <a:ea typeface="MS PGothic" pitchFamily="34" charset="-128"/>
                <a:cs typeface="+mn-cs"/>
              </a:rPr>
              <a:t> Analyzing Spidering Results</a:t>
            </a:r>
          </a:p>
          <a:p>
            <a:pPr>
              <a:spcBef>
                <a:spcPts val="200"/>
              </a:spcBef>
              <a:buFont typeface="Arial" pitchFamily="34" charset="0"/>
              <a:buChar char="•"/>
              <a:defRPr/>
            </a:pPr>
            <a:r>
              <a:rPr lang="en-US" sz="1400" dirty="0">
                <a:latin typeface="Tahoma" pitchFamily="34" charset="0"/>
                <a:ea typeface="MS PGothic"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MS PGothic"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MS PGothic"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Session Analysis</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219075" y="137160"/>
            <a:ext cx="8734425" cy="1175273"/>
          </a:xfrm>
        </p:spPr>
        <p:txBody>
          <a:bodyPr/>
          <a:lstStyle/>
          <a:p>
            <a:r>
              <a:rPr lang="en-US" dirty="0">
                <a:latin typeface="Tahoma" charset="0"/>
                <a:ea typeface="MS PGothic" charset="0"/>
              </a:rPr>
              <a:t>Target Selection:</a:t>
            </a:r>
            <a:br>
              <a:rPr lang="en-US" dirty="0">
                <a:latin typeface="Tahoma" charset="0"/>
                <a:ea typeface="MS PGothic" charset="0"/>
              </a:rPr>
            </a:br>
            <a:r>
              <a:rPr lang="en-US" dirty="0">
                <a:latin typeface="Tahoma" charset="0"/>
                <a:ea typeface="MS PGothic" charset="0"/>
              </a:rPr>
              <a:t>Defining the Test Scope</a:t>
            </a:r>
          </a:p>
        </p:txBody>
      </p:sp>
      <p:sp>
        <p:nvSpPr>
          <p:cNvPr id="56322" name="Rectangle 3"/>
          <p:cNvSpPr>
            <a:spLocks noGrp="1" noChangeArrowheads="1"/>
          </p:cNvSpPr>
          <p:nvPr>
            <p:ph idx="1"/>
          </p:nvPr>
        </p:nvSpPr>
        <p:spPr>
          <a:xfrm>
            <a:off x="439678" y="1480236"/>
            <a:ext cx="8382000" cy="4114800"/>
          </a:xfrm>
        </p:spPr>
        <p:txBody>
          <a:bodyPr/>
          <a:lstStyle/>
          <a:p>
            <a:r>
              <a:rPr lang="en-US" sz="2400" dirty="0">
                <a:latin typeface="Tahoma" charset="0"/>
                <a:ea typeface="MS PGothic" charset="0"/>
                <a:cs typeface="MS PGothic" charset="0"/>
              </a:rPr>
              <a:t>Testers need to know their targets</a:t>
            </a:r>
          </a:p>
          <a:p>
            <a:pPr lvl="1"/>
            <a:r>
              <a:rPr lang="en-US" sz="2000" dirty="0">
                <a:latin typeface="Tahoma" charset="0"/>
                <a:ea typeface="MS PGothic" charset="0"/>
                <a:cs typeface="MS PGothic" charset="0"/>
              </a:rPr>
              <a:t>Could be target servers, indicated by individual IP address, range of addresses, and/or domain name(s)</a:t>
            </a:r>
          </a:p>
          <a:p>
            <a:pPr lvl="1"/>
            <a:r>
              <a:rPr lang="en-US" sz="2000" dirty="0">
                <a:latin typeface="Tahoma" charset="0"/>
                <a:ea typeface="MS PGothic" charset="0"/>
                <a:cs typeface="MS PGothic" charset="0"/>
              </a:rPr>
              <a:t>Or, targets could be applications, on a single server or spread between multiple servers</a:t>
            </a:r>
          </a:p>
          <a:p>
            <a:r>
              <a:rPr lang="en-US" sz="2400" dirty="0">
                <a:latin typeface="Tahoma" charset="0"/>
                <a:ea typeface="MS PGothic" charset="0"/>
                <a:cs typeface="MS PGothic" charset="0"/>
              </a:rPr>
              <a:t>Target information can be gathered from:</a:t>
            </a:r>
          </a:p>
          <a:p>
            <a:pPr lvl="1"/>
            <a:r>
              <a:rPr lang="en-US" sz="2000" dirty="0">
                <a:latin typeface="Tahoma" charset="0"/>
                <a:ea typeface="MS PGothic" charset="0"/>
                <a:cs typeface="MS PGothic" charset="0"/>
              </a:rPr>
              <a:t>Target system personnel</a:t>
            </a:r>
          </a:p>
          <a:p>
            <a:pPr lvl="2"/>
            <a:r>
              <a:rPr lang="en-US" sz="1600" dirty="0">
                <a:latin typeface="Tahoma" charset="0"/>
                <a:ea typeface="MS PGothic" charset="0"/>
                <a:cs typeface="MS PGothic" charset="0"/>
              </a:rPr>
              <a:t>Usually in the Statement of Work and/or documentation they provide</a:t>
            </a:r>
          </a:p>
          <a:p>
            <a:pPr lvl="1"/>
            <a:r>
              <a:rPr lang="en-US" sz="2000" dirty="0">
                <a:latin typeface="Tahoma" charset="0"/>
                <a:ea typeface="MS PGothic" charset="0"/>
                <a:cs typeface="MS PGothic" charset="0"/>
              </a:rPr>
              <a:t>Knowledge of the network</a:t>
            </a:r>
          </a:p>
          <a:p>
            <a:pPr lvl="2"/>
            <a:r>
              <a:rPr lang="en-US" sz="1600" dirty="0">
                <a:latin typeface="Tahoma" charset="0"/>
                <a:ea typeface="MS PGothic" charset="0"/>
                <a:cs typeface="MS PGothic" charset="0"/>
              </a:rPr>
              <a:t>Internal teams usually know which applications exist</a:t>
            </a:r>
          </a:p>
          <a:p>
            <a:pPr lvl="1"/>
            <a:r>
              <a:rPr lang="en-US" sz="2000" dirty="0">
                <a:latin typeface="Tahoma" charset="0"/>
                <a:ea typeface="MS PGothic" charset="0"/>
                <a:cs typeface="MS PGothic" charset="0"/>
              </a:rPr>
              <a:t>Processes</a:t>
            </a:r>
          </a:p>
          <a:p>
            <a:pPr lvl="2"/>
            <a:r>
              <a:rPr lang="en-US" sz="1600" dirty="0">
                <a:latin typeface="Tahoma" charset="0"/>
                <a:ea typeface="MS PGothic" charset="0"/>
                <a:cs typeface="MS PGothic" charset="0"/>
              </a:rPr>
              <a:t>Change control procedures and software development processes are an excellent place for testers to determine which systems to test</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2"/>
          <p:cNvSpPr>
            <a:spLocks noGrp="1" noChangeArrowheads="1"/>
          </p:cNvSpPr>
          <p:nvPr>
            <p:ph type="title"/>
          </p:nvPr>
        </p:nvSpPr>
        <p:spPr>
          <a:xfrm>
            <a:off x="219075" y="121920"/>
            <a:ext cx="8734425" cy="1175273"/>
          </a:xfrm>
        </p:spPr>
        <p:txBody>
          <a:bodyPr/>
          <a:lstStyle/>
          <a:p>
            <a:r>
              <a:rPr lang="en-US" dirty="0">
                <a:latin typeface="Tahoma" charset="0"/>
                <a:ea typeface="MS PGothic" charset="0"/>
              </a:rPr>
              <a:t>Analyzing HTTPS Support </a:t>
            </a:r>
            <a:br>
              <a:rPr lang="en-US" dirty="0">
                <a:latin typeface="Tahoma" charset="0"/>
                <a:ea typeface="MS PGothic" charset="0"/>
              </a:rPr>
            </a:br>
            <a:r>
              <a:rPr lang="en-US" dirty="0">
                <a:latin typeface="Tahoma" charset="0"/>
                <a:ea typeface="MS PGothic" charset="0"/>
              </a:rPr>
              <a:t>of Target Machines</a:t>
            </a:r>
          </a:p>
        </p:txBody>
      </p:sp>
      <p:sp>
        <p:nvSpPr>
          <p:cNvPr id="179202" name="Rectangle 3"/>
          <p:cNvSpPr>
            <a:spLocks noGrp="1" noChangeArrowheads="1"/>
          </p:cNvSpPr>
          <p:nvPr>
            <p:ph idx="1"/>
          </p:nvPr>
        </p:nvSpPr>
        <p:spPr>
          <a:xfrm>
            <a:off x="219075" y="1419846"/>
            <a:ext cx="8686800" cy="4343400"/>
          </a:xfrm>
        </p:spPr>
        <p:txBody>
          <a:bodyPr/>
          <a:lstStyle/>
          <a:p>
            <a:pPr>
              <a:lnSpc>
                <a:spcPct val="90000"/>
              </a:lnSpc>
            </a:pPr>
            <a:r>
              <a:rPr lang="en-US" sz="2000" dirty="0">
                <a:latin typeface="Tahoma" charset="0"/>
                <a:ea typeface="MS PGothic" charset="0"/>
                <a:cs typeface="MS PGothic" charset="0"/>
              </a:rPr>
              <a:t>HTTPS support is another important item to check</a:t>
            </a:r>
          </a:p>
          <a:p>
            <a:pPr lvl="1">
              <a:lnSpc>
                <a:spcPct val="90000"/>
              </a:lnSpc>
            </a:pPr>
            <a:r>
              <a:rPr lang="en-US" sz="1800" dirty="0">
                <a:latin typeface="Tahoma" charset="0"/>
                <a:ea typeface="MS PGothic" charset="0"/>
                <a:cs typeface="MS PGothic" charset="0"/>
              </a:rPr>
              <a:t>We need to make sure the set up is configured securely</a:t>
            </a:r>
          </a:p>
          <a:p>
            <a:pPr lvl="1">
              <a:lnSpc>
                <a:spcPct val="90000"/>
              </a:lnSpc>
            </a:pPr>
            <a:r>
              <a:rPr lang="en-US" sz="1800" dirty="0">
                <a:latin typeface="Tahoma" charset="0"/>
                <a:ea typeface="MS PGothic" charset="0"/>
                <a:cs typeface="MS PGothic" charset="0"/>
              </a:rPr>
              <a:t>Older versions and lower encryption levels are easier to crack and have known vulnerabilities</a:t>
            </a:r>
          </a:p>
          <a:p>
            <a:pPr>
              <a:lnSpc>
                <a:spcPct val="90000"/>
              </a:lnSpc>
            </a:pPr>
            <a:r>
              <a:rPr lang="en-US" sz="2000" dirty="0">
                <a:latin typeface="Tahoma" charset="0"/>
                <a:ea typeface="MS PGothic" charset="0"/>
                <a:cs typeface="MS PGothic" charset="0"/>
              </a:rPr>
              <a:t>We will check a variety of items</a:t>
            </a:r>
          </a:p>
          <a:p>
            <a:pPr lvl="1">
              <a:lnSpc>
                <a:spcPct val="90000"/>
              </a:lnSpc>
            </a:pPr>
            <a:r>
              <a:rPr lang="en-US" sz="1800" dirty="0">
                <a:latin typeface="Tahoma" charset="0"/>
                <a:ea typeface="MS PGothic" charset="0"/>
                <a:cs typeface="MS PGothic" charset="0"/>
              </a:rPr>
              <a:t>Does the server support HTTPS?</a:t>
            </a:r>
          </a:p>
          <a:p>
            <a:pPr lvl="1">
              <a:lnSpc>
                <a:spcPct val="90000"/>
              </a:lnSpc>
            </a:pPr>
            <a:r>
              <a:rPr lang="en-US" sz="1800" dirty="0">
                <a:latin typeface="Tahoma" charset="0"/>
                <a:ea typeface="MS PGothic" charset="0"/>
                <a:cs typeface="MS PGothic" charset="0"/>
              </a:rPr>
              <a:t>Which versions are supported?</a:t>
            </a:r>
          </a:p>
          <a:p>
            <a:pPr lvl="2">
              <a:lnSpc>
                <a:spcPct val="90000"/>
              </a:lnSpc>
            </a:pPr>
            <a:r>
              <a:rPr lang="en-US" sz="1200" dirty="0">
                <a:latin typeface="Tahoma" charset="0"/>
                <a:ea typeface="MS PGothic" charset="0"/>
                <a:cs typeface="MS PGothic" charset="0"/>
              </a:rPr>
              <a:t>SSLv2 or v3 or TLSv1</a:t>
            </a:r>
          </a:p>
          <a:p>
            <a:pPr lvl="2">
              <a:lnSpc>
                <a:spcPct val="90000"/>
              </a:lnSpc>
            </a:pPr>
            <a:r>
              <a:rPr lang="en-US" sz="1200" dirty="0">
                <a:latin typeface="Tahoma" charset="0"/>
                <a:ea typeface="MS PGothic" charset="0"/>
                <a:cs typeface="MS PGothic" charset="0"/>
              </a:rPr>
              <a:t>Anything below SSLv3 or TLSv1 is older and has issues</a:t>
            </a:r>
          </a:p>
          <a:p>
            <a:pPr lvl="1">
              <a:lnSpc>
                <a:spcPct val="90000"/>
              </a:lnSpc>
            </a:pPr>
            <a:r>
              <a:rPr lang="en-US" sz="1800" dirty="0">
                <a:latin typeface="Tahoma" charset="0"/>
                <a:ea typeface="MS PGothic" charset="0"/>
                <a:cs typeface="MS PGothic" charset="0"/>
              </a:rPr>
              <a:t>Which ciphers?  Which key lengths?</a:t>
            </a:r>
          </a:p>
          <a:p>
            <a:pPr lvl="2">
              <a:lnSpc>
                <a:spcPct val="90000"/>
              </a:lnSpc>
            </a:pPr>
            <a:r>
              <a:rPr lang="en-US" sz="1200" dirty="0">
                <a:latin typeface="Tahoma" charset="0"/>
                <a:ea typeface="MS PGothic" charset="0"/>
                <a:cs typeface="MS PGothic" charset="0"/>
              </a:rPr>
              <a:t>128 bit? NULL cipher?</a:t>
            </a:r>
          </a:p>
          <a:p>
            <a:pPr lvl="2">
              <a:lnSpc>
                <a:spcPct val="90000"/>
              </a:lnSpc>
            </a:pPr>
            <a:r>
              <a:rPr lang="en-US" sz="1200" dirty="0">
                <a:latin typeface="Tahoma" charset="0"/>
                <a:ea typeface="MS PGothic" charset="0"/>
                <a:cs typeface="MS PGothic" charset="0"/>
              </a:rPr>
              <a:t>The NULL cipher and lower encryption levels are either weak or plain text</a:t>
            </a:r>
          </a:p>
          <a:p>
            <a:pPr lvl="1">
              <a:lnSpc>
                <a:spcPct val="90000"/>
              </a:lnSpc>
            </a:pPr>
            <a:r>
              <a:rPr lang="en-US" sz="1800" dirty="0">
                <a:latin typeface="Tahoma" charset="0"/>
                <a:ea typeface="MS PGothic" charset="0"/>
                <a:cs typeface="MS PGothic" charset="0"/>
              </a:rPr>
              <a:t>Does the application allow HTTP access to resources that should be protected by HTTPS?</a:t>
            </a:r>
            <a:endParaRPr lang="en-US" sz="1000" dirty="0">
              <a:latin typeface="Tahoma" charset="0"/>
              <a:ea typeface="MS PGothic" charset="0"/>
              <a:cs typeface="MS PGothic" charset="0"/>
            </a:endParaRPr>
          </a:p>
          <a:p>
            <a:pPr lvl="1">
              <a:lnSpc>
                <a:spcPct val="90000"/>
              </a:lnSpc>
            </a:pPr>
            <a:r>
              <a:rPr lang="en-US" sz="1800" dirty="0">
                <a:latin typeface="Tahoma" charset="0"/>
                <a:ea typeface="MS PGothic" charset="0"/>
                <a:cs typeface="MS PGothic" charset="0"/>
              </a:rPr>
              <a:t>Is the certificate expired or considered invalid by the browser?</a:t>
            </a:r>
          </a:p>
          <a:p>
            <a:r>
              <a:rPr lang="en-US" sz="2000" dirty="0">
                <a:latin typeface="Tahoma" charset="0"/>
                <a:ea typeface="MS PGothic" charset="0"/>
                <a:cs typeface="MS PGothic" charset="0"/>
              </a:rPr>
              <a:t>We will now look at various tools available to measure this info</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2"/>
          <p:cNvSpPr>
            <a:spLocks noGrp="1" noChangeArrowheads="1"/>
          </p:cNvSpPr>
          <p:nvPr>
            <p:ph type="title"/>
          </p:nvPr>
        </p:nvSpPr>
        <p:spPr>
          <a:xfrm>
            <a:off x="658813" y="146680"/>
            <a:ext cx="7772400" cy="1143000"/>
          </a:xfrm>
        </p:spPr>
        <p:txBody>
          <a:bodyPr/>
          <a:lstStyle/>
          <a:p>
            <a:pPr algn="l"/>
            <a:r>
              <a:rPr lang="en-US" dirty="0">
                <a:latin typeface="Tahoma" charset="0"/>
                <a:ea typeface="MS PGothic" charset="0"/>
              </a:rPr>
              <a:t>Scripting</a:t>
            </a:r>
            <a:br>
              <a:rPr lang="en-US" dirty="0">
                <a:latin typeface="Tahoma" charset="0"/>
                <a:ea typeface="MS PGothic" charset="0"/>
              </a:rPr>
            </a:br>
            <a:r>
              <a:rPr lang="en-US" dirty="0">
                <a:latin typeface="Tahoma" charset="0"/>
                <a:ea typeface="MS PGothic" charset="0"/>
              </a:rPr>
              <a:t>OpenSSL</a:t>
            </a:r>
          </a:p>
        </p:txBody>
      </p:sp>
      <p:sp>
        <p:nvSpPr>
          <p:cNvPr id="181250" name="Rectangle 3"/>
          <p:cNvSpPr>
            <a:spLocks noGrp="1" noChangeArrowheads="1"/>
          </p:cNvSpPr>
          <p:nvPr>
            <p:ph idx="1"/>
          </p:nvPr>
        </p:nvSpPr>
        <p:spPr>
          <a:xfrm>
            <a:off x="93662" y="1561056"/>
            <a:ext cx="3852862" cy="4114800"/>
          </a:xfrm>
        </p:spPr>
        <p:txBody>
          <a:bodyPr/>
          <a:lstStyle/>
          <a:p>
            <a:r>
              <a:rPr lang="en-US" sz="2000" dirty="0">
                <a:latin typeface="Tahoma" charset="0"/>
                <a:ea typeface="MS PGothic" charset="0"/>
                <a:cs typeface="MS PGothic" charset="0"/>
              </a:rPr>
              <a:t>Used on the server to support and configure HTTPS</a:t>
            </a:r>
          </a:p>
          <a:p>
            <a:r>
              <a:rPr lang="en-US" sz="2000" dirty="0">
                <a:latin typeface="Tahoma" charset="0"/>
                <a:ea typeface="MS PGothic" charset="0"/>
                <a:cs typeface="MS PGothic" charset="0"/>
              </a:rPr>
              <a:t>Also able to test a server configuration</a:t>
            </a:r>
          </a:p>
          <a:p>
            <a:r>
              <a:rPr lang="en-US" sz="2000" dirty="0">
                <a:latin typeface="Tahoma" charset="0"/>
                <a:ea typeface="MS PGothic" charset="0"/>
                <a:cs typeface="MS PGothic" charset="0"/>
              </a:rPr>
              <a:t>Tools are already available on most servers</a:t>
            </a:r>
          </a:p>
          <a:p>
            <a:r>
              <a:rPr lang="en-US" sz="2000" dirty="0">
                <a:latin typeface="Tahoma" charset="0"/>
                <a:ea typeface="MS PGothic" charset="0"/>
                <a:cs typeface="MS PGothic" charset="0"/>
              </a:rPr>
              <a:t>Test for SSLv2</a:t>
            </a:r>
          </a:p>
          <a:p>
            <a:pPr lvl="1">
              <a:buFontTx/>
              <a:buNone/>
            </a:pPr>
            <a:r>
              <a:rPr lang="en-US" sz="1800" dirty="0">
                <a:latin typeface="Courier New" charset="0"/>
                <a:ea typeface="MS PGothic" charset="0"/>
                <a:cs typeface="MS PGothic" charset="0"/>
              </a:rPr>
              <a:t>$ </a:t>
            </a:r>
            <a:r>
              <a:rPr lang="en-US" sz="1200" b="1" dirty="0">
                <a:latin typeface="Courier New" charset="0"/>
                <a:ea typeface="MS PGothic" charset="0"/>
                <a:cs typeface="MS PGothic" charset="0"/>
              </a:rPr>
              <a:t>openssl s_client –connect www.secureideas.com:443 –ssl2</a:t>
            </a:r>
          </a:p>
          <a:p>
            <a:r>
              <a:rPr lang="en-US" sz="2000" dirty="0">
                <a:latin typeface="Tahoma" charset="0"/>
                <a:ea typeface="MS PGothic" charset="0"/>
                <a:cs typeface="MS PGothic" charset="0"/>
              </a:rPr>
              <a:t>Test for Null Cipher</a:t>
            </a:r>
          </a:p>
          <a:p>
            <a:pPr lvl="1">
              <a:buFontTx/>
              <a:buNone/>
            </a:pPr>
            <a:r>
              <a:rPr lang="en-US" sz="1800" dirty="0">
                <a:latin typeface="Courier New" charset="0"/>
                <a:ea typeface="MS PGothic" charset="0"/>
                <a:cs typeface="MS PGothic" charset="0"/>
              </a:rPr>
              <a:t>$ </a:t>
            </a:r>
            <a:r>
              <a:rPr lang="en-US" sz="1200" b="1" dirty="0">
                <a:latin typeface="Courier New" charset="0"/>
                <a:ea typeface="MS PGothic" charset="0"/>
                <a:cs typeface="MS PGothic" charset="0"/>
              </a:rPr>
              <a:t>openssl s_client –connect www.secureideas.com:443 –cipher NULL</a:t>
            </a:r>
          </a:p>
          <a:p>
            <a:r>
              <a:rPr lang="en-US" sz="2000" dirty="0">
                <a:latin typeface="Tahoma" charset="0"/>
                <a:ea typeface="MS PGothic" charset="0"/>
                <a:cs typeface="MS PGothic" charset="0"/>
              </a:rPr>
              <a:t>Very scriptable</a:t>
            </a:r>
          </a:p>
        </p:txBody>
      </p:sp>
      <p:pic>
        <p:nvPicPr>
          <p:cNvPr id="181251" name="Picture 3"/>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3897313" y="185738"/>
            <a:ext cx="5153025" cy="6105525"/>
          </a:xfrm>
          <a:prstGeom prst="rect">
            <a:avLst/>
          </a:prstGeom>
          <a:noFill/>
          <a:ln>
            <a:noFill/>
          </a:ln>
          <a:effectLst>
            <a:outerShdw dist="139700" dir="2700000" algn="tl" rotWithShape="0">
              <a:srgbClr val="333333">
                <a:alpha val="64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p:cNvSpPr>
            <a:spLocks noGrp="1" noChangeArrowheads="1"/>
          </p:cNvSpPr>
          <p:nvPr>
            <p:ph type="title"/>
          </p:nvPr>
        </p:nvSpPr>
        <p:spPr>
          <a:xfrm>
            <a:off x="685800" y="149543"/>
            <a:ext cx="7772400" cy="1143000"/>
          </a:xfrm>
        </p:spPr>
        <p:txBody>
          <a:bodyPr/>
          <a:lstStyle/>
          <a:p>
            <a:r>
              <a:rPr lang="en-US" dirty="0">
                <a:latin typeface="Tahoma" charset="0"/>
                <a:ea typeface="MS PGothic" charset="0"/>
              </a:rPr>
              <a:t>Using THC SSL Check</a:t>
            </a:r>
            <a:br>
              <a:rPr lang="en-US" dirty="0">
                <a:latin typeface="Tahoma" charset="0"/>
                <a:ea typeface="MS PGothic" charset="0"/>
              </a:rPr>
            </a:br>
            <a:r>
              <a:rPr lang="en-US" dirty="0">
                <a:latin typeface="Tahoma" charset="0"/>
                <a:ea typeface="MS PGothic" charset="0"/>
              </a:rPr>
              <a:t>to Evaluate Targets</a:t>
            </a:r>
          </a:p>
        </p:txBody>
      </p:sp>
      <p:sp>
        <p:nvSpPr>
          <p:cNvPr id="183298" name="Rectangle 3"/>
          <p:cNvSpPr>
            <a:spLocks noGrp="1" noChangeArrowheads="1"/>
          </p:cNvSpPr>
          <p:nvPr>
            <p:ph idx="1"/>
          </p:nvPr>
        </p:nvSpPr>
        <p:spPr>
          <a:xfrm>
            <a:off x="117474" y="1643063"/>
            <a:ext cx="6346893" cy="4495800"/>
          </a:xfrm>
        </p:spPr>
        <p:txBody>
          <a:bodyPr/>
          <a:lstStyle/>
          <a:p>
            <a:r>
              <a:rPr lang="en-US" sz="1800" dirty="0">
                <a:latin typeface="Tahoma" charset="0"/>
                <a:ea typeface="MS PGothic" charset="0"/>
                <a:cs typeface="MS PGothic" charset="0"/>
              </a:rPr>
              <a:t>THC SSL Check was released by The Hacker's Choice (THC)</a:t>
            </a:r>
          </a:p>
          <a:p>
            <a:pPr lvl="1"/>
            <a:r>
              <a:rPr lang="en-US" sz="1600" dirty="0">
                <a:latin typeface="Tahoma" charset="0"/>
                <a:ea typeface="MS PGothic" charset="0"/>
                <a:cs typeface="MS PGothic" charset="0"/>
              </a:rPr>
              <a:t>Written by Johnny Cyberpunk</a:t>
            </a:r>
          </a:p>
          <a:p>
            <a:pPr lvl="1"/>
            <a:r>
              <a:rPr lang="en-US" sz="1600" dirty="0">
                <a:latin typeface="Tahoma" charset="0"/>
                <a:ea typeface="MS PGothic" charset="0"/>
                <a:cs typeface="MS PGothic" charset="0"/>
              </a:rPr>
              <a:t>A Windows .EXE, but we can run in WINE on Linux</a:t>
            </a:r>
          </a:p>
          <a:p>
            <a:r>
              <a:rPr lang="en-US" sz="1800" dirty="0">
                <a:latin typeface="Tahoma" charset="0"/>
                <a:ea typeface="MS PGothic" charset="0"/>
                <a:cs typeface="MS PGothic" charset="0"/>
              </a:rPr>
              <a:t>Command line-tool that uses the negotiation of the SSL set up to determine SSL properties</a:t>
            </a:r>
          </a:p>
          <a:p>
            <a:pPr lvl="1"/>
            <a:r>
              <a:rPr lang="en-US" sz="1600" dirty="0">
                <a:latin typeface="Tahoma" charset="0"/>
                <a:ea typeface="MS PGothic" charset="0"/>
                <a:cs typeface="MS PGothic" charset="0"/>
              </a:rPr>
              <a:t>Determines the various cipher levels and SSL version supported</a:t>
            </a:r>
          </a:p>
          <a:p>
            <a:r>
              <a:rPr lang="en-US" sz="1800" dirty="0">
                <a:latin typeface="Tahoma" charset="0"/>
                <a:ea typeface="MS PGothic" charset="0"/>
                <a:cs typeface="MS PGothic" charset="0"/>
              </a:rPr>
              <a:t>THC SSL Check connects to the service multiple times, changing its SSL and encryption level or type</a:t>
            </a:r>
          </a:p>
          <a:p>
            <a:pPr lvl="1"/>
            <a:r>
              <a:rPr lang="en-US" sz="1400" dirty="0">
                <a:latin typeface="Tahoma" charset="0"/>
                <a:ea typeface="MS PGothic" charset="0"/>
                <a:cs typeface="MS PGothic" charset="0"/>
              </a:rPr>
              <a:t>It then displays whether the connection was successful which signifies the level is supported</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2"/>
          <p:cNvSpPr>
            <a:spLocks noGrp="1" noChangeArrowheads="1"/>
          </p:cNvSpPr>
          <p:nvPr>
            <p:ph type="title"/>
          </p:nvPr>
        </p:nvSpPr>
        <p:spPr>
          <a:xfrm>
            <a:off x="685800" y="106680"/>
            <a:ext cx="7772400" cy="1219200"/>
          </a:xfrm>
        </p:spPr>
        <p:txBody>
          <a:bodyPr/>
          <a:lstStyle/>
          <a:p>
            <a:r>
              <a:rPr lang="en-US" dirty="0">
                <a:latin typeface="Tahoma" charset="0"/>
                <a:ea typeface="MS PGothic" charset="0"/>
              </a:rPr>
              <a:t>Using SSLDigger</a:t>
            </a:r>
            <a:br>
              <a:rPr lang="en-US" dirty="0">
                <a:latin typeface="Tahoma" charset="0"/>
                <a:ea typeface="MS PGothic" charset="0"/>
              </a:rPr>
            </a:br>
            <a:r>
              <a:rPr lang="en-US" dirty="0">
                <a:latin typeface="Tahoma" charset="0"/>
                <a:ea typeface="MS PGothic" charset="0"/>
              </a:rPr>
              <a:t>to Evaluate Targets</a:t>
            </a:r>
          </a:p>
        </p:txBody>
      </p:sp>
      <p:sp>
        <p:nvSpPr>
          <p:cNvPr id="185346" name="Rectangle 3"/>
          <p:cNvSpPr>
            <a:spLocks noGrp="1" noChangeArrowheads="1"/>
          </p:cNvSpPr>
          <p:nvPr>
            <p:ph idx="1"/>
          </p:nvPr>
        </p:nvSpPr>
        <p:spPr>
          <a:xfrm>
            <a:off x="316785" y="1518702"/>
            <a:ext cx="4495800" cy="4114800"/>
          </a:xfrm>
        </p:spPr>
        <p:txBody>
          <a:bodyPr/>
          <a:lstStyle/>
          <a:p>
            <a:r>
              <a:rPr lang="en-US" sz="2000" dirty="0">
                <a:latin typeface="Tahoma" charset="0"/>
                <a:ea typeface="MS PGothic" charset="0"/>
                <a:cs typeface="MS PGothic" charset="0"/>
              </a:rPr>
              <a:t>Another similar tool by Foundstone</a:t>
            </a:r>
          </a:p>
          <a:p>
            <a:r>
              <a:rPr lang="en-US" sz="2000" dirty="0">
                <a:latin typeface="Tahoma" charset="0"/>
                <a:ea typeface="MS PGothic" charset="0"/>
                <a:cs typeface="MS PGothic" charset="0"/>
              </a:rPr>
              <a:t>.NET application that tests SSL versions and strength</a:t>
            </a:r>
          </a:p>
          <a:p>
            <a:pPr lvl="1"/>
            <a:r>
              <a:rPr lang="en-US" sz="1800" dirty="0">
                <a:latin typeface="Tahoma" charset="0"/>
                <a:ea typeface="MS PGothic" charset="0"/>
                <a:cs typeface="MS PGothic" charset="0"/>
              </a:rPr>
              <a:t>SSLDigger also connects to the server multiple times</a:t>
            </a:r>
          </a:p>
          <a:p>
            <a:pPr lvl="1"/>
            <a:r>
              <a:rPr lang="en-US" sz="1800" dirty="0">
                <a:latin typeface="Tahoma" charset="0"/>
                <a:ea typeface="MS PGothic" charset="0"/>
                <a:cs typeface="MS PGothic" charset="0"/>
              </a:rPr>
              <a:t>Each time, it attempts with different SSL versions or encryption levels</a:t>
            </a:r>
          </a:p>
          <a:p>
            <a:r>
              <a:rPr lang="en-US" sz="2000" dirty="0">
                <a:latin typeface="Tahoma" charset="0"/>
                <a:ea typeface="MS PGothic" charset="0"/>
                <a:cs typeface="MS PGothic" charset="0"/>
              </a:rPr>
              <a:t>Generates a report that includes a grade</a:t>
            </a:r>
          </a:p>
          <a:p>
            <a:pPr lvl="1"/>
            <a:r>
              <a:rPr lang="en-US" sz="1800" dirty="0">
                <a:latin typeface="Tahoma" charset="0"/>
                <a:ea typeface="MS PGothic" charset="0"/>
                <a:cs typeface="MS PGothic" charset="0"/>
              </a:rPr>
              <a:t>Grade is the tool author's opinion</a:t>
            </a:r>
          </a:p>
          <a:p>
            <a:pPr lvl="1"/>
            <a:r>
              <a:rPr lang="en-US" sz="1800" dirty="0">
                <a:latin typeface="Tahoma" charset="0"/>
                <a:ea typeface="MS PGothic" charset="0"/>
                <a:cs typeface="MS PGothic" charset="0"/>
              </a:rPr>
              <a:t>Tester should evaluate the supported levels and determine the risk level</a:t>
            </a:r>
          </a:p>
        </p:txBody>
      </p:sp>
      <p:sp>
        <p:nvSpPr>
          <p:cNvPr id="185348" name="TextBox 3"/>
          <p:cNvSpPr txBox="1">
            <a:spLocks noChangeArrowheads="1"/>
          </p:cNvSpPr>
          <p:nvPr/>
        </p:nvSpPr>
        <p:spPr bwMode="gray">
          <a:xfrm>
            <a:off x="6040438" y="5419725"/>
            <a:ext cx="1498600" cy="3079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400" dirty="0">
                <a:latin typeface="Times New Roman" charset="0"/>
                <a:cs typeface="Times New Roman" charset="0"/>
              </a:rPr>
              <a:t>Strength Rating</a:t>
            </a:r>
          </a:p>
        </p:txBody>
      </p:sp>
      <p:sp>
        <p:nvSpPr>
          <p:cNvPr id="185350" name="TextBox 3"/>
          <p:cNvSpPr txBox="1">
            <a:spLocks noChangeArrowheads="1"/>
          </p:cNvSpPr>
          <p:nvPr/>
        </p:nvSpPr>
        <p:spPr bwMode="gray">
          <a:xfrm>
            <a:off x="7165975" y="1727200"/>
            <a:ext cx="1498600" cy="7397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400" dirty="0">
                <a:latin typeface="Times New Roman" charset="0"/>
                <a:cs typeface="Times New Roman" charset="0"/>
              </a:rPr>
              <a:t>Checkmarks signify this is supported</a:t>
            </a:r>
          </a:p>
        </p:txBody>
      </p:sp>
      <p:pic>
        <p:nvPicPr>
          <p:cNvPr id="2" name="Picture 1">
            <a:extLst>
              <a:ext uri="{FF2B5EF4-FFF2-40B4-BE49-F238E27FC236}">
                <a16:creationId xmlns:a16="http://schemas.microsoft.com/office/drawing/2014/main" id="{B7997573-ED09-4FC6-A241-16165D374F99}"/>
              </a:ext>
            </a:extLst>
          </p:cNvPr>
          <p:cNvPicPr>
            <a:picLocks noChangeAspect="1"/>
          </p:cNvPicPr>
          <p:nvPr/>
        </p:nvPicPr>
        <p:blipFill>
          <a:blip r:embed="rId3"/>
          <a:stretch>
            <a:fillRect/>
          </a:stretch>
        </p:blipFill>
        <p:spPr>
          <a:xfrm>
            <a:off x="4938409" y="2780661"/>
            <a:ext cx="3769028" cy="2363477"/>
          </a:xfrm>
          <a:prstGeom prst="rect">
            <a:avLst/>
          </a:prstGeom>
        </p:spPr>
      </p:pic>
      <p:sp>
        <p:nvSpPr>
          <p:cNvPr id="185349" name="Left Arrow 4"/>
          <p:cNvSpPr>
            <a:spLocks noChangeArrowheads="1"/>
          </p:cNvSpPr>
          <p:nvPr/>
        </p:nvSpPr>
        <p:spPr bwMode="auto">
          <a:xfrm rot="2973448">
            <a:off x="5494338" y="4872038"/>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dirty="0"/>
          </a:p>
        </p:txBody>
      </p:sp>
      <p:sp>
        <p:nvSpPr>
          <p:cNvPr id="185351" name="Left Arrow 4"/>
          <p:cNvSpPr>
            <a:spLocks noChangeArrowheads="1"/>
          </p:cNvSpPr>
          <p:nvPr/>
        </p:nvSpPr>
        <p:spPr bwMode="auto">
          <a:xfrm rot="-3058283">
            <a:off x="8308975" y="2290763"/>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p:cNvSpPr>
            <a:spLocks noGrp="1"/>
          </p:cNvSpPr>
          <p:nvPr>
            <p:ph type="title"/>
          </p:nvPr>
        </p:nvSpPr>
        <p:spPr>
          <a:xfrm>
            <a:off x="685800" y="138113"/>
            <a:ext cx="7772400" cy="1143000"/>
          </a:xfrm>
        </p:spPr>
        <p:txBody>
          <a:bodyPr/>
          <a:lstStyle/>
          <a:p>
            <a:r>
              <a:rPr lang="en-US" dirty="0">
                <a:latin typeface="Tahoma" charset="0"/>
                <a:ea typeface="MS PGothic" charset="0"/>
              </a:rPr>
              <a:t>Evaluating HTTPS Support</a:t>
            </a:r>
            <a:br>
              <a:rPr lang="en-US" dirty="0">
                <a:latin typeface="Tahoma" charset="0"/>
                <a:ea typeface="MS PGothic" charset="0"/>
              </a:rPr>
            </a:br>
            <a:r>
              <a:rPr lang="en-US" dirty="0">
                <a:latin typeface="Tahoma" charset="0"/>
                <a:ea typeface="MS PGothic" charset="0"/>
              </a:rPr>
              <a:t>on Targets</a:t>
            </a:r>
          </a:p>
        </p:txBody>
      </p:sp>
      <p:sp>
        <p:nvSpPr>
          <p:cNvPr id="187394" name="Content Placeholder 2"/>
          <p:cNvSpPr>
            <a:spLocks noGrp="1"/>
          </p:cNvSpPr>
          <p:nvPr>
            <p:ph idx="1"/>
          </p:nvPr>
        </p:nvSpPr>
        <p:spPr>
          <a:xfrm>
            <a:off x="671513" y="1668463"/>
            <a:ext cx="7772400" cy="4114800"/>
          </a:xfrm>
        </p:spPr>
        <p:txBody>
          <a:bodyPr/>
          <a:lstStyle/>
          <a:p>
            <a:r>
              <a:rPr lang="en-US" sz="2400" dirty="0">
                <a:latin typeface="Tahoma" charset="0"/>
                <a:ea typeface="MS PGothic" charset="0"/>
                <a:cs typeface="MS PGothic" charset="0"/>
              </a:rPr>
              <a:t>The strengths and "correct" HTTPS support level is potentially different for each site</a:t>
            </a:r>
          </a:p>
          <a:p>
            <a:r>
              <a:rPr lang="en-US" sz="2400" dirty="0">
                <a:latin typeface="Tahoma" charset="0"/>
                <a:ea typeface="MS PGothic" charset="0"/>
                <a:cs typeface="MS PGothic" charset="0"/>
              </a:rPr>
              <a:t>The tester should report any issues found during this test</a:t>
            </a:r>
          </a:p>
          <a:p>
            <a:r>
              <a:rPr lang="en-US" sz="2400" dirty="0">
                <a:latin typeface="Tahoma" charset="0"/>
                <a:ea typeface="MS PGothic" charset="0"/>
                <a:cs typeface="MS PGothic" charset="0"/>
              </a:rPr>
              <a:t>These findings may be items such as:</a:t>
            </a:r>
          </a:p>
          <a:p>
            <a:pPr lvl="1"/>
            <a:r>
              <a:rPr lang="en-US" sz="2000" dirty="0">
                <a:latin typeface="Tahoma" charset="0"/>
                <a:ea typeface="MS PGothic" charset="0"/>
                <a:cs typeface="MS PGothic" charset="0"/>
              </a:rPr>
              <a:t>SSL version 2 or earlier support (known weaknesses)</a:t>
            </a:r>
          </a:p>
          <a:p>
            <a:pPr lvl="1"/>
            <a:r>
              <a:rPr lang="en-US" sz="2000" dirty="0">
                <a:latin typeface="Tahoma" charset="0"/>
                <a:ea typeface="MS PGothic" charset="0"/>
                <a:cs typeface="MS PGothic" charset="0"/>
              </a:rPr>
              <a:t>Lower levels of encryption (anything less than 128-bit)</a:t>
            </a:r>
          </a:p>
          <a:p>
            <a:pPr lvl="1"/>
            <a:r>
              <a:rPr lang="en-US" sz="2000" dirty="0">
                <a:latin typeface="Tahoma" charset="0"/>
                <a:ea typeface="MS PGothic" charset="0"/>
                <a:cs typeface="MS PGothic" charset="0"/>
              </a:rPr>
              <a:t>Weak hashing algorithms (MD5)</a:t>
            </a:r>
          </a:p>
          <a:p>
            <a:r>
              <a:rPr lang="en-US" sz="2400" dirty="0">
                <a:latin typeface="Tahoma" charset="0"/>
                <a:ea typeface="MS PGothic" charset="0"/>
                <a:cs typeface="MS PGothic" charset="0"/>
              </a:rPr>
              <a:t>Expired, bad, or other certificate errors should also be reported</a:t>
            </a:r>
          </a:p>
          <a:p>
            <a:pPr lvl="1"/>
            <a:endParaRPr lang="en-US" sz="2000" dirty="0">
              <a:latin typeface="Tahoma" charset="0"/>
              <a:ea typeface="MS PGothic" charset="0"/>
              <a:cs typeface="MS PGothic" charset="0"/>
            </a:endParaRPr>
          </a:p>
          <a:p>
            <a:pPr lvl="1"/>
            <a:endParaRPr lang="en-US" sz="2000" dirty="0">
              <a:latin typeface="Tahoma" charset="0"/>
              <a:ea typeface="MS PGothic" charset="0"/>
              <a:cs typeface="MS PGothic" charset="0"/>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dirty="0">
                <a:latin typeface="Tahoma" charset="0"/>
                <a:ea typeface="MS PGothic" charset="0"/>
              </a:rPr>
              <a:t>Course Roadmap</a:t>
            </a:r>
          </a:p>
        </p:txBody>
      </p:sp>
      <p:sp>
        <p:nvSpPr>
          <p:cNvPr id="9" name="Rectangle 1042"/>
          <p:cNvSpPr>
            <a:spLocks noChangeArrowheads="1"/>
          </p:cNvSpPr>
          <p:nvPr/>
        </p:nvSpPr>
        <p:spPr bwMode="auto">
          <a:xfrm>
            <a:off x="152400" y="1905000"/>
            <a:ext cx="8458200" cy="4114800"/>
          </a:xfrm>
          <a:prstGeom prst="rect">
            <a:avLst/>
          </a:prstGeom>
          <a:noFill/>
          <a:ln w="9525">
            <a:noFill/>
            <a:miter lim="800000"/>
            <a:headEnd/>
            <a:tailEnd/>
          </a:ln>
          <a:effectLst/>
        </p:spPr>
        <p:txBody>
          <a:bodyPr/>
          <a:lstStyle/>
          <a:p>
            <a:pPr marL="342900" indent="-342900">
              <a:buFontTx/>
              <a:buChar char="•"/>
              <a:defRPr/>
            </a:pPr>
            <a:r>
              <a:rPr lang="en-US" sz="3200" dirty="0">
                <a:effectLst>
                  <a:outerShdw blurRad="38100" dist="38100" dir="2700000" algn="tl">
                    <a:srgbClr val="C0C0C0"/>
                  </a:outerShdw>
                </a:effectLst>
                <a:latin typeface="Tahoma" pitchFamily="34" charset="0"/>
                <a:ea typeface="ＭＳ Ｐゴシック" pitchFamily="34" charset="-128"/>
                <a:cs typeface="+mn-cs"/>
              </a:rPr>
              <a:t>Attacker's View, </a:t>
            </a:r>
            <a:br>
              <a:rPr lang="en-US" sz="3200" dirty="0">
                <a:effectLst>
                  <a:outerShdw blurRad="38100" dist="38100" dir="2700000" algn="tl">
                    <a:srgbClr val="C0C0C0"/>
                  </a:outerShdw>
                </a:effectLst>
                <a:latin typeface="Tahoma" pitchFamily="34" charset="0"/>
                <a:ea typeface="ＭＳ Ｐゴシック" pitchFamily="34" charset="-128"/>
                <a:cs typeface="+mn-cs"/>
              </a:rPr>
            </a:br>
            <a:r>
              <a:rPr lang="en-US" sz="3200" dirty="0">
                <a:effectLst>
                  <a:outerShdw blurRad="38100" dist="38100" dir="2700000" algn="tl">
                    <a:srgbClr val="C0C0C0"/>
                  </a:outerShdw>
                </a:effectLst>
                <a:latin typeface="Tahoma" pitchFamily="34" charset="0"/>
                <a:ea typeface="ＭＳ Ｐゴシック" pitchFamily="34" charset="-128"/>
                <a:cs typeface="+mn-cs"/>
              </a:rPr>
              <a:t>Pen-Testing &amp; Scoping</a:t>
            </a:r>
          </a:p>
          <a:p>
            <a:pPr marL="342900" indent="-342900">
              <a:buFontTx/>
              <a:buChar char="•"/>
              <a:defRPr/>
            </a:pPr>
            <a:r>
              <a:rPr lang="en-US" sz="3200" b="1" i="1" u="sng" dirty="0">
                <a:solidFill>
                  <a:srgbClr val="FF0000"/>
                </a:solidFill>
                <a:latin typeface="Tahoma" pitchFamily="34" charset="0"/>
                <a:ea typeface="ＭＳ Ｐゴシック" pitchFamily="34" charset="-128"/>
                <a:cs typeface="+mn-cs"/>
              </a:rPr>
              <a:t>Recon &amp; Mapping</a:t>
            </a:r>
          </a:p>
          <a:p>
            <a:pPr marL="342900" indent="-342900">
              <a:buFontTx/>
              <a:buChar char="•"/>
              <a:defRPr/>
            </a:pPr>
            <a:r>
              <a:rPr lang="en-US" sz="3200" dirty="0">
                <a:latin typeface="Tahoma" pitchFamily="34" charset="0"/>
                <a:ea typeface="ＭＳ Ｐゴシック" pitchFamily="34" charset="-128"/>
                <a:cs typeface="+mn-cs"/>
              </a:rPr>
              <a:t>Application Discovery</a:t>
            </a:r>
          </a:p>
          <a:p>
            <a:pPr marL="342900" indent="-342900">
              <a:buFontTx/>
              <a:buChar char="•"/>
              <a:defRPr/>
            </a:pPr>
            <a:r>
              <a:rPr lang="en-US" sz="3200" dirty="0">
                <a:latin typeface="Tahoma" pitchFamily="34" charset="0"/>
                <a:ea typeface="ＭＳ Ｐゴシック" pitchFamily="34" charset="-128"/>
                <a:cs typeface="+mn-cs"/>
              </a:rPr>
              <a:t>Application Discovery Cont.</a:t>
            </a:r>
          </a:p>
          <a:p>
            <a:pPr marL="342900" indent="-342900">
              <a:buFontTx/>
              <a:buChar char="•"/>
              <a:defRPr/>
            </a:pPr>
            <a:r>
              <a:rPr lang="en-US" sz="3200" dirty="0">
                <a:latin typeface="Tahoma" pitchFamily="34" charset="0"/>
                <a:ea typeface="ＭＳ Ｐゴシック" pitchFamily="34" charset="-128"/>
                <a:cs typeface="+mn-cs"/>
              </a:rPr>
              <a:t>Exploitation</a:t>
            </a:r>
          </a:p>
          <a:p>
            <a:pPr marL="342900" indent="-342900">
              <a:buFontTx/>
              <a:buChar char="•"/>
              <a:defRPr/>
            </a:pPr>
            <a:r>
              <a:rPr lang="en-US" sz="3200" dirty="0">
                <a:latin typeface="Tahoma" pitchFamily="34" charset="0"/>
                <a:ea typeface="ＭＳ Ｐゴシック" pitchFamily="34" charset="-128"/>
                <a:cs typeface="+mn-cs"/>
              </a:rPr>
              <a:t>Capture the Flag</a:t>
            </a:r>
            <a:endParaRPr lang="en-US" dirty="0">
              <a:latin typeface="Tahoma" pitchFamily="34" charset="0"/>
              <a:ea typeface="ＭＳ Ｐゴシック" pitchFamily="34" charset="-128"/>
              <a:cs typeface="+mn-cs"/>
            </a:endParaRPr>
          </a:p>
        </p:txBody>
      </p:sp>
      <p:sp>
        <p:nvSpPr>
          <p:cNvPr id="11" name="Freeform 1044"/>
          <p:cNvSpPr>
            <a:spLocks/>
          </p:cNvSpPr>
          <p:nvPr/>
        </p:nvSpPr>
        <p:spPr bwMode="blackWhite">
          <a:xfrm>
            <a:off x="4249738" y="412750"/>
            <a:ext cx="1524000" cy="5791200"/>
          </a:xfrm>
          <a:custGeom>
            <a:avLst/>
            <a:gdLst>
              <a:gd name="T0" fmla="*/ 0 w 808"/>
              <a:gd name="T1" fmla="*/ 2147483647 h 3984"/>
              <a:gd name="T2" fmla="*/ 2147483647 w 808"/>
              <a:gd name="T3" fmla="*/ 0 h 3984"/>
              <a:gd name="T4" fmla="*/ 2147483647 w 808"/>
              <a:gd name="T5" fmla="*/ 2147483647 h 3984"/>
              <a:gd name="T6" fmla="*/ 0 w 808"/>
              <a:gd name="T7" fmla="*/ 2147483647 h 3984"/>
              <a:gd name="T8" fmla="*/ 0 60000 65536"/>
              <a:gd name="T9" fmla="*/ 0 60000 65536"/>
              <a:gd name="T10" fmla="*/ 0 60000 65536"/>
              <a:gd name="T11" fmla="*/ 0 60000 65536"/>
              <a:gd name="T12" fmla="*/ 0 w 808"/>
              <a:gd name="T13" fmla="*/ 0 h 3984"/>
              <a:gd name="T14" fmla="*/ 808 w 808"/>
              <a:gd name="T15" fmla="*/ 3984 h 3984"/>
            </a:gdLst>
            <a:ahLst/>
            <a:cxnLst>
              <a:cxn ang="T8">
                <a:pos x="T0" y="T1"/>
              </a:cxn>
              <a:cxn ang="T9">
                <a:pos x="T2" y="T3"/>
              </a:cxn>
              <a:cxn ang="T10">
                <a:pos x="T4" y="T5"/>
              </a:cxn>
              <a:cxn ang="T11">
                <a:pos x="T6" y="T7"/>
              </a:cxn>
            </a:cxnLst>
            <a:rect l="T12" t="T13" r="T14" b="T15"/>
            <a:pathLst>
              <a:path w="808" h="3984">
                <a:moveTo>
                  <a:pt x="0" y="1972"/>
                </a:moveTo>
                <a:lnTo>
                  <a:pt x="808" y="0"/>
                </a:lnTo>
                <a:lnTo>
                  <a:pt x="808" y="3984"/>
                </a:lnTo>
                <a:lnTo>
                  <a:pt x="0" y="1972"/>
                </a:lnTo>
                <a:close/>
              </a:path>
            </a:pathLst>
          </a:custGeom>
          <a:solidFill>
            <a:srgbClr val="99CCFF">
              <a:alpha val="50195"/>
            </a:srgbClr>
          </a:solidFill>
          <a:ln w="12700">
            <a:solidFill>
              <a:schemeClr val="tx1"/>
            </a:solidFill>
            <a:round/>
            <a:headEnd type="none" w="sm" len="sm"/>
            <a:tailEnd type="none" w="sm" len="sm"/>
          </a:ln>
        </p:spPr>
        <p:txBody>
          <a:bodyPr/>
          <a:lstStyle/>
          <a:p>
            <a:endParaRPr lang="en-US" dirty="0"/>
          </a:p>
        </p:txBody>
      </p:sp>
      <p:sp>
        <p:nvSpPr>
          <p:cNvPr id="12" name="Rectangle 1043"/>
          <p:cNvSpPr>
            <a:spLocks noChangeArrowheads="1"/>
          </p:cNvSpPr>
          <p:nvPr/>
        </p:nvSpPr>
        <p:spPr bwMode="auto">
          <a:xfrm>
            <a:off x="5773738" y="412750"/>
            <a:ext cx="3276600" cy="5791200"/>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b="1" i="1"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 </a:t>
            </a:r>
            <a:r>
              <a:rPr lang="en-US" sz="1400" b="1" i="1" u="sng"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Reconnaissance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ＭＳ Ｐゴシック"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Mapping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Port Scanning, OS Finger-</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SSL Support</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Testing SSL</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Nikto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Web Spidering with </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wget, ZAP, and Burp</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Spidering Results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Linked Servers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Sniffing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Session Analysis</a:t>
            </a:r>
          </a:p>
        </p:txBody>
      </p:sp>
      <p:sp>
        <p:nvSpPr>
          <p:cNvPr id="13" name="Rectangle 1043"/>
          <p:cNvSpPr>
            <a:spLocks noChangeArrowheads="1"/>
          </p:cNvSpPr>
          <p:nvPr/>
        </p:nvSpPr>
        <p:spPr bwMode="auto">
          <a:xfrm>
            <a:off x="5773738" y="276753"/>
            <a:ext cx="3276600" cy="6011862"/>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dirty="0">
                <a:latin typeface="Tahoma" pitchFamily="34" charset="0"/>
                <a:ea typeface="MS PGothic" pitchFamily="34" charset="-128"/>
                <a:cs typeface="+mn-cs"/>
              </a:rPr>
              <a:t> Reconnaissance</a:t>
            </a:r>
          </a:p>
          <a:p>
            <a:pPr>
              <a:spcBef>
                <a:spcPts val="200"/>
              </a:spcBef>
              <a:buFont typeface="Arial" pitchFamily="34" charset="0"/>
              <a:buChar char="•"/>
              <a:defRPr/>
            </a:pPr>
            <a:r>
              <a:rPr lang="en-US" sz="1400" dirty="0">
                <a:latin typeface="Tahoma" pitchFamily="34" charset="0"/>
                <a:ea typeface="MS PGothic"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MS PGothic"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MS PGothic"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MS PGothic" pitchFamily="34" charset="-128"/>
                <a:cs typeface="+mn-cs"/>
              </a:rPr>
              <a:t> Mapping</a:t>
            </a:r>
          </a:p>
          <a:p>
            <a:pPr>
              <a:spcBef>
                <a:spcPts val="200"/>
              </a:spcBef>
              <a:buFont typeface="Arial" pitchFamily="34" charset="0"/>
              <a:buChar char="•"/>
              <a:defRPr/>
            </a:pPr>
            <a:r>
              <a:rPr lang="en-US" sz="1400" dirty="0">
                <a:latin typeface="Tahoma" pitchFamily="34" charset="0"/>
                <a:ea typeface="MS PGothic" pitchFamily="34" charset="-128"/>
                <a:cs typeface="+mn-cs"/>
              </a:rPr>
              <a:t> Port Scanning, OS Finger-</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MS PGothic"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MS PGothic" pitchFamily="34" charset="-128"/>
                <a:cs typeface="+mn-cs"/>
              </a:rPr>
              <a:t> Analyzing HTTPS Support</a:t>
            </a:r>
          </a:p>
          <a:p>
            <a:pPr>
              <a:spcBef>
                <a:spcPts val="200"/>
              </a:spcBef>
              <a:buFont typeface="Arial" pitchFamily="34" charset="0"/>
              <a:buChar char="•"/>
              <a:defRPr/>
            </a:pPr>
            <a:r>
              <a:rPr lang="en-US" sz="1400" b="1" i="1" dirty="0">
                <a:solidFill>
                  <a:srgbClr val="FF0000"/>
                </a:solidFill>
                <a:latin typeface="Tahoma" pitchFamily="34" charset="0"/>
                <a:ea typeface="MS PGothic" pitchFamily="34" charset="-128"/>
                <a:cs typeface="+mn-cs"/>
              </a:rPr>
              <a:t> Exercise: Testing HTTPS</a:t>
            </a:r>
          </a:p>
          <a:p>
            <a:pPr>
              <a:spcBef>
                <a:spcPts val="200"/>
              </a:spcBef>
              <a:buFont typeface="Arial" pitchFamily="34" charset="0"/>
              <a:buChar char="•"/>
              <a:defRPr/>
            </a:pPr>
            <a:r>
              <a:rPr lang="en-US" sz="1400" dirty="0">
                <a:latin typeface="Tahoma" pitchFamily="34" charset="0"/>
                <a:ea typeface="MS PGothic"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MS PGothic"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MS PGothic" pitchFamily="34" charset="-128"/>
                <a:cs typeface="+mn-cs"/>
              </a:rPr>
              <a:t> Exercise: Nikto</a:t>
            </a:r>
          </a:p>
          <a:p>
            <a:pPr>
              <a:spcBef>
                <a:spcPts val="200"/>
              </a:spcBef>
              <a:buFont typeface="Arial" pitchFamily="34" charset="0"/>
              <a:buChar char="•"/>
              <a:defRPr/>
            </a:pPr>
            <a:r>
              <a:rPr lang="en-US" sz="1400" dirty="0">
                <a:latin typeface="Tahoma" pitchFamily="34" charset="0"/>
                <a:ea typeface="MS PGothic"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MS PGothic" pitchFamily="34" charset="-128"/>
                <a:cs typeface="+mn-cs"/>
              </a:rPr>
              <a:t> Exercise: Web Spidering with </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wget, ZAP, and Burp</a:t>
            </a:r>
          </a:p>
          <a:p>
            <a:pPr>
              <a:spcBef>
                <a:spcPts val="200"/>
              </a:spcBef>
              <a:buFont typeface="Arial" pitchFamily="34" charset="0"/>
              <a:buChar char="•"/>
              <a:defRPr/>
            </a:pPr>
            <a:r>
              <a:rPr lang="en-US" sz="1400" dirty="0">
                <a:latin typeface="Tahoma" pitchFamily="34" charset="0"/>
                <a:ea typeface="MS PGothic" pitchFamily="34" charset="-128"/>
                <a:cs typeface="+mn-cs"/>
              </a:rPr>
              <a:t> Analyzing Spidering Results</a:t>
            </a:r>
          </a:p>
          <a:p>
            <a:pPr>
              <a:spcBef>
                <a:spcPts val="200"/>
              </a:spcBef>
              <a:buFont typeface="Arial" pitchFamily="34" charset="0"/>
              <a:buChar char="•"/>
              <a:defRPr/>
            </a:pPr>
            <a:r>
              <a:rPr lang="en-US" sz="1400" dirty="0">
                <a:latin typeface="Tahoma" pitchFamily="34" charset="0"/>
                <a:ea typeface="MS PGothic"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MS PGothic"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MS PGothic"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Session Analysis</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dirty="0">
                <a:latin typeface="Tahoma" charset="0"/>
                <a:ea typeface="MS PGothic" charset="0"/>
              </a:rPr>
              <a:t>Course Roadmap</a:t>
            </a:r>
          </a:p>
        </p:txBody>
      </p:sp>
      <p:sp>
        <p:nvSpPr>
          <p:cNvPr id="9" name="Rectangle 1042"/>
          <p:cNvSpPr>
            <a:spLocks noChangeArrowheads="1"/>
          </p:cNvSpPr>
          <p:nvPr/>
        </p:nvSpPr>
        <p:spPr bwMode="auto">
          <a:xfrm>
            <a:off x="152400" y="1905000"/>
            <a:ext cx="8458200" cy="4114800"/>
          </a:xfrm>
          <a:prstGeom prst="rect">
            <a:avLst/>
          </a:prstGeom>
          <a:noFill/>
          <a:ln w="9525">
            <a:noFill/>
            <a:miter lim="800000"/>
            <a:headEnd/>
            <a:tailEnd/>
          </a:ln>
          <a:effectLst/>
        </p:spPr>
        <p:txBody>
          <a:bodyPr/>
          <a:lstStyle/>
          <a:p>
            <a:pPr marL="342900" indent="-342900">
              <a:buFontTx/>
              <a:buChar char="•"/>
              <a:defRPr/>
            </a:pPr>
            <a:r>
              <a:rPr lang="en-US" sz="3200" dirty="0">
                <a:effectLst>
                  <a:outerShdw blurRad="38100" dist="38100" dir="2700000" algn="tl">
                    <a:srgbClr val="C0C0C0"/>
                  </a:outerShdw>
                </a:effectLst>
                <a:latin typeface="Tahoma" pitchFamily="34" charset="0"/>
                <a:ea typeface="ＭＳ Ｐゴシック" pitchFamily="34" charset="-128"/>
                <a:cs typeface="+mn-cs"/>
              </a:rPr>
              <a:t>Attacker's View, </a:t>
            </a:r>
            <a:br>
              <a:rPr lang="en-US" sz="3200" dirty="0">
                <a:effectLst>
                  <a:outerShdw blurRad="38100" dist="38100" dir="2700000" algn="tl">
                    <a:srgbClr val="C0C0C0"/>
                  </a:outerShdw>
                </a:effectLst>
                <a:latin typeface="Tahoma" pitchFamily="34" charset="0"/>
                <a:ea typeface="ＭＳ Ｐゴシック" pitchFamily="34" charset="-128"/>
                <a:cs typeface="+mn-cs"/>
              </a:rPr>
            </a:br>
            <a:r>
              <a:rPr lang="en-US" sz="3200" dirty="0">
                <a:effectLst>
                  <a:outerShdw blurRad="38100" dist="38100" dir="2700000" algn="tl">
                    <a:srgbClr val="C0C0C0"/>
                  </a:outerShdw>
                </a:effectLst>
                <a:latin typeface="Tahoma" pitchFamily="34" charset="0"/>
                <a:ea typeface="ＭＳ Ｐゴシック" pitchFamily="34" charset="-128"/>
                <a:cs typeface="+mn-cs"/>
              </a:rPr>
              <a:t>Pen-Testing &amp; Scoping</a:t>
            </a:r>
          </a:p>
          <a:p>
            <a:pPr marL="342900" indent="-342900">
              <a:buFontTx/>
              <a:buChar char="•"/>
              <a:defRPr/>
            </a:pPr>
            <a:r>
              <a:rPr lang="en-US" sz="3200" b="1" i="1" u="sng" dirty="0">
                <a:solidFill>
                  <a:srgbClr val="FF0000"/>
                </a:solidFill>
                <a:latin typeface="Tahoma" pitchFamily="34" charset="0"/>
                <a:ea typeface="ＭＳ Ｐゴシック" pitchFamily="34" charset="-128"/>
                <a:cs typeface="+mn-cs"/>
              </a:rPr>
              <a:t>Recon &amp; Mapping</a:t>
            </a:r>
          </a:p>
          <a:p>
            <a:pPr marL="342900" indent="-342900">
              <a:buFontTx/>
              <a:buChar char="•"/>
              <a:defRPr/>
            </a:pPr>
            <a:r>
              <a:rPr lang="en-US" sz="3200" dirty="0">
                <a:latin typeface="Tahoma" pitchFamily="34" charset="0"/>
                <a:ea typeface="ＭＳ Ｐゴシック" pitchFamily="34" charset="-128"/>
                <a:cs typeface="+mn-cs"/>
              </a:rPr>
              <a:t>Application Discovery</a:t>
            </a:r>
          </a:p>
          <a:p>
            <a:pPr marL="342900" indent="-342900">
              <a:buFontTx/>
              <a:buChar char="•"/>
              <a:defRPr/>
            </a:pPr>
            <a:r>
              <a:rPr lang="en-US" sz="3200" dirty="0">
                <a:latin typeface="Tahoma" pitchFamily="34" charset="0"/>
                <a:ea typeface="ＭＳ Ｐゴシック" pitchFamily="34" charset="-128"/>
                <a:cs typeface="+mn-cs"/>
              </a:rPr>
              <a:t>Application Discovery Cont.</a:t>
            </a:r>
          </a:p>
          <a:p>
            <a:pPr marL="342900" indent="-342900">
              <a:buFontTx/>
              <a:buChar char="•"/>
              <a:defRPr/>
            </a:pPr>
            <a:r>
              <a:rPr lang="en-US" sz="3200" dirty="0">
                <a:latin typeface="Tahoma" pitchFamily="34" charset="0"/>
                <a:ea typeface="ＭＳ Ｐゴシック" pitchFamily="34" charset="-128"/>
                <a:cs typeface="+mn-cs"/>
              </a:rPr>
              <a:t>Exploitation</a:t>
            </a:r>
          </a:p>
          <a:p>
            <a:pPr marL="342900" indent="-342900">
              <a:buFontTx/>
              <a:buChar char="•"/>
              <a:defRPr/>
            </a:pPr>
            <a:r>
              <a:rPr lang="en-US" sz="3200" dirty="0">
                <a:latin typeface="Tahoma" pitchFamily="34" charset="0"/>
                <a:ea typeface="ＭＳ Ｐゴシック" pitchFamily="34" charset="-128"/>
                <a:cs typeface="+mn-cs"/>
              </a:rPr>
              <a:t>Capture the Flag</a:t>
            </a:r>
            <a:endParaRPr lang="en-US" dirty="0">
              <a:latin typeface="Tahoma" pitchFamily="34" charset="0"/>
              <a:ea typeface="ＭＳ Ｐゴシック" pitchFamily="34" charset="-128"/>
              <a:cs typeface="+mn-cs"/>
            </a:endParaRPr>
          </a:p>
        </p:txBody>
      </p:sp>
      <p:sp>
        <p:nvSpPr>
          <p:cNvPr id="10" name="Freeform 1044"/>
          <p:cNvSpPr>
            <a:spLocks/>
          </p:cNvSpPr>
          <p:nvPr/>
        </p:nvSpPr>
        <p:spPr bwMode="blackWhite">
          <a:xfrm>
            <a:off x="4249738" y="412750"/>
            <a:ext cx="1524000" cy="5791200"/>
          </a:xfrm>
          <a:custGeom>
            <a:avLst/>
            <a:gdLst>
              <a:gd name="T0" fmla="*/ 0 w 808"/>
              <a:gd name="T1" fmla="*/ 2147483647 h 3984"/>
              <a:gd name="T2" fmla="*/ 2147483647 w 808"/>
              <a:gd name="T3" fmla="*/ 0 h 3984"/>
              <a:gd name="T4" fmla="*/ 2147483647 w 808"/>
              <a:gd name="T5" fmla="*/ 2147483647 h 3984"/>
              <a:gd name="T6" fmla="*/ 0 w 808"/>
              <a:gd name="T7" fmla="*/ 2147483647 h 3984"/>
              <a:gd name="T8" fmla="*/ 0 60000 65536"/>
              <a:gd name="T9" fmla="*/ 0 60000 65536"/>
              <a:gd name="T10" fmla="*/ 0 60000 65536"/>
              <a:gd name="T11" fmla="*/ 0 60000 65536"/>
              <a:gd name="T12" fmla="*/ 0 w 808"/>
              <a:gd name="T13" fmla="*/ 0 h 3984"/>
              <a:gd name="T14" fmla="*/ 808 w 808"/>
              <a:gd name="T15" fmla="*/ 3984 h 3984"/>
            </a:gdLst>
            <a:ahLst/>
            <a:cxnLst>
              <a:cxn ang="T8">
                <a:pos x="T0" y="T1"/>
              </a:cxn>
              <a:cxn ang="T9">
                <a:pos x="T2" y="T3"/>
              </a:cxn>
              <a:cxn ang="T10">
                <a:pos x="T4" y="T5"/>
              </a:cxn>
              <a:cxn ang="T11">
                <a:pos x="T6" y="T7"/>
              </a:cxn>
            </a:cxnLst>
            <a:rect l="T12" t="T13" r="T14" b="T15"/>
            <a:pathLst>
              <a:path w="808" h="3984">
                <a:moveTo>
                  <a:pt x="0" y="1972"/>
                </a:moveTo>
                <a:lnTo>
                  <a:pt x="808" y="0"/>
                </a:lnTo>
                <a:lnTo>
                  <a:pt x="808" y="3984"/>
                </a:lnTo>
                <a:lnTo>
                  <a:pt x="0" y="1972"/>
                </a:lnTo>
                <a:close/>
              </a:path>
            </a:pathLst>
          </a:custGeom>
          <a:solidFill>
            <a:srgbClr val="99CCFF">
              <a:alpha val="50195"/>
            </a:srgbClr>
          </a:solidFill>
          <a:ln w="12700">
            <a:solidFill>
              <a:schemeClr val="tx1"/>
            </a:solidFill>
            <a:round/>
            <a:headEnd type="none" w="sm" len="sm"/>
            <a:tailEnd type="none" w="sm" len="sm"/>
          </a:ln>
        </p:spPr>
        <p:txBody>
          <a:bodyPr/>
          <a:lstStyle/>
          <a:p>
            <a:endParaRPr lang="en-US" dirty="0"/>
          </a:p>
        </p:txBody>
      </p:sp>
      <p:sp>
        <p:nvSpPr>
          <p:cNvPr id="11" name="Rectangle 1043"/>
          <p:cNvSpPr>
            <a:spLocks noChangeArrowheads="1"/>
          </p:cNvSpPr>
          <p:nvPr/>
        </p:nvSpPr>
        <p:spPr bwMode="auto">
          <a:xfrm>
            <a:off x="5773738" y="412750"/>
            <a:ext cx="3276600" cy="5791200"/>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b="1" i="1"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 </a:t>
            </a:r>
            <a:r>
              <a:rPr lang="en-US" sz="1400" b="1" i="1" u="sng"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Reconnaissance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ＭＳ Ｐゴシック"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Mapping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Port Scanning, OS Finger-</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SSL Support</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Testing SSL</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Nikto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Web Spidering with </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wget, ZAP, and Burp</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Spidering Results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Linked Servers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Sniffing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Session Analysis</a:t>
            </a:r>
          </a:p>
        </p:txBody>
      </p:sp>
      <p:sp>
        <p:nvSpPr>
          <p:cNvPr id="12" name="Rectangle 1043"/>
          <p:cNvSpPr>
            <a:spLocks noChangeArrowheads="1"/>
          </p:cNvSpPr>
          <p:nvPr/>
        </p:nvSpPr>
        <p:spPr bwMode="auto">
          <a:xfrm>
            <a:off x="5773738" y="276753"/>
            <a:ext cx="3276600" cy="6011862"/>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dirty="0">
                <a:latin typeface="Tahoma" pitchFamily="34" charset="0"/>
                <a:ea typeface="MS PGothic" pitchFamily="34" charset="-128"/>
                <a:cs typeface="+mn-cs"/>
              </a:rPr>
              <a:t> Reconnaissance</a:t>
            </a:r>
          </a:p>
          <a:p>
            <a:pPr>
              <a:spcBef>
                <a:spcPts val="200"/>
              </a:spcBef>
              <a:buFont typeface="Arial" pitchFamily="34" charset="0"/>
              <a:buChar char="•"/>
              <a:defRPr/>
            </a:pPr>
            <a:r>
              <a:rPr lang="en-US" sz="1400" dirty="0">
                <a:latin typeface="Tahoma" pitchFamily="34" charset="0"/>
                <a:ea typeface="MS PGothic"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MS PGothic"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MS PGothic"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MS PGothic" pitchFamily="34" charset="-128"/>
                <a:cs typeface="+mn-cs"/>
              </a:rPr>
              <a:t> Mapping</a:t>
            </a:r>
          </a:p>
          <a:p>
            <a:pPr>
              <a:spcBef>
                <a:spcPts val="200"/>
              </a:spcBef>
              <a:buFont typeface="Arial" pitchFamily="34" charset="0"/>
              <a:buChar char="•"/>
              <a:defRPr/>
            </a:pPr>
            <a:r>
              <a:rPr lang="en-US" sz="1400" dirty="0">
                <a:latin typeface="Tahoma" pitchFamily="34" charset="0"/>
                <a:ea typeface="MS PGothic" pitchFamily="34" charset="-128"/>
                <a:cs typeface="+mn-cs"/>
              </a:rPr>
              <a:t> Port Scanning, OS Finger-</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MS PGothic"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MS PGothic" pitchFamily="34" charset="-128"/>
                <a:cs typeface="+mn-cs"/>
              </a:rPr>
              <a:t> Analyzing HTTPS Support</a:t>
            </a:r>
          </a:p>
          <a:p>
            <a:pPr>
              <a:spcBef>
                <a:spcPts val="200"/>
              </a:spcBef>
              <a:buFont typeface="Arial" pitchFamily="34" charset="0"/>
              <a:buChar char="•"/>
              <a:defRPr/>
            </a:pPr>
            <a:r>
              <a:rPr lang="en-US" sz="1400" dirty="0">
                <a:latin typeface="Tahoma" pitchFamily="34" charset="0"/>
                <a:ea typeface="MS PGothic" pitchFamily="34" charset="-128"/>
                <a:cs typeface="+mn-cs"/>
              </a:rPr>
              <a:t> Exercise: Testing HTTPS</a:t>
            </a:r>
          </a:p>
          <a:p>
            <a:pPr>
              <a:spcBef>
                <a:spcPts val="200"/>
              </a:spcBef>
              <a:buFont typeface="Arial" pitchFamily="34" charset="0"/>
              <a:buChar char="•"/>
              <a:defRPr/>
            </a:pPr>
            <a:r>
              <a:rPr lang="en-US" sz="1400" b="1" i="1" dirty="0">
                <a:solidFill>
                  <a:srgbClr val="FF0000"/>
                </a:solidFill>
                <a:latin typeface="Tahoma" pitchFamily="34" charset="0"/>
                <a:ea typeface="MS PGothic" pitchFamily="34" charset="-128"/>
                <a:cs typeface="+mn-cs"/>
              </a:rPr>
              <a:t> Virtual Hosting and </a:t>
            </a:r>
            <a:br>
              <a:rPr lang="en-US" sz="1400" b="1" i="1" dirty="0">
                <a:solidFill>
                  <a:srgbClr val="FF0000"/>
                </a:solidFill>
                <a:latin typeface="Tahoma" pitchFamily="34" charset="0"/>
                <a:ea typeface="MS PGothic" pitchFamily="34" charset="-128"/>
                <a:cs typeface="+mn-cs"/>
              </a:rPr>
            </a:br>
            <a:r>
              <a:rPr lang="en-US" sz="1400" b="1" i="1" dirty="0">
                <a:solidFill>
                  <a:srgbClr val="FF0000"/>
                </a:solidFill>
                <a:latin typeface="Tahoma" pitchFamily="34" charset="0"/>
                <a:ea typeface="MS PGothic" pitchFamily="34" charset="-128"/>
                <a:cs typeface="+mn-cs"/>
              </a:rPr>
              <a:t>   Load Balancers</a:t>
            </a:r>
          </a:p>
          <a:p>
            <a:pPr>
              <a:spcBef>
                <a:spcPts val="200"/>
              </a:spcBef>
              <a:buFont typeface="Arial" pitchFamily="34" charset="0"/>
              <a:buChar char="•"/>
              <a:defRPr/>
            </a:pPr>
            <a:r>
              <a:rPr lang="en-US" sz="1400" dirty="0">
                <a:latin typeface="Tahoma" pitchFamily="34" charset="0"/>
                <a:ea typeface="MS PGothic"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MS PGothic" pitchFamily="34" charset="-128"/>
                <a:cs typeface="+mn-cs"/>
              </a:rPr>
              <a:t> Exercise: Nikto</a:t>
            </a:r>
          </a:p>
          <a:p>
            <a:pPr>
              <a:spcBef>
                <a:spcPts val="200"/>
              </a:spcBef>
              <a:buFont typeface="Arial" pitchFamily="34" charset="0"/>
              <a:buChar char="•"/>
              <a:defRPr/>
            </a:pPr>
            <a:r>
              <a:rPr lang="en-US" sz="1400" dirty="0">
                <a:latin typeface="Tahoma" pitchFamily="34" charset="0"/>
                <a:ea typeface="MS PGothic"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MS PGothic" pitchFamily="34" charset="-128"/>
                <a:cs typeface="+mn-cs"/>
              </a:rPr>
              <a:t> Exercise: Web Spidering with </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wget, ZAP, and Burp</a:t>
            </a:r>
          </a:p>
          <a:p>
            <a:pPr>
              <a:spcBef>
                <a:spcPts val="200"/>
              </a:spcBef>
              <a:buFont typeface="Arial" pitchFamily="34" charset="0"/>
              <a:buChar char="•"/>
              <a:defRPr/>
            </a:pPr>
            <a:r>
              <a:rPr lang="en-US" sz="1400" dirty="0">
                <a:latin typeface="Tahoma" pitchFamily="34" charset="0"/>
                <a:ea typeface="MS PGothic" pitchFamily="34" charset="-128"/>
                <a:cs typeface="+mn-cs"/>
              </a:rPr>
              <a:t> Analyzing Spidering Results</a:t>
            </a:r>
          </a:p>
          <a:p>
            <a:pPr>
              <a:spcBef>
                <a:spcPts val="200"/>
              </a:spcBef>
              <a:buFont typeface="Arial" pitchFamily="34" charset="0"/>
              <a:buChar char="•"/>
              <a:defRPr/>
            </a:pPr>
            <a:r>
              <a:rPr lang="en-US" sz="1400" dirty="0">
                <a:latin typeface="Tahoma" pitchFamily="34" charset="0"/>
                <a:ea typeface="MS PGothic"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MS PGothic"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MS PGothic"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Session Analysis</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2"/>
          <p:cNvSpPr>
            <a:spLocks noGrp="1" noChangeArrowheads="1"/>
          </p:cNvSpPr>
          <p:nvPr>
            <p:ph type="title"/>
          </p:nvPr>
        </p:nvSpPr>
        <p:spPr>
          <a:xfrm>
            <a:off x="685800" y="182563"/>
            <a:ext cx="7772400" cy="1143000"/>
          </a:xfrm>
        </p:spPr>
        <p:txBody>
          <a:bodyPr/>
          <a:lstStyle/>
          <a:p>
            <a:r>
              <a:rPr lang="en-US" dirty="0">
                <a:latin typeface="Tahoma" charset="0"/>
                <a:ea typeface="MS PGothic" charset="0"/>
              </a:rPr>
              <a:t>Virtual Hosting</a:t>
            </a:r>
          </a:p>
        </p:txBody>
      </p:sp>
      <p:sp>
        <p:nvSpPr>
          <p:cNvPr id="203778" name="Rectangle 3"/>
          <p:cNvSpPr>
            <a:spLocks noGrp="1" noChangeArrowheads="1"/>
          </p:cNvSpPr>
          <p:nvPr>
            <p:ph idx="1"/>
          </p:nvPr>
        </p:nvSpPr>
        <p:spPr bwMode="gray">
          <a:xfrm>
            <a:off x="152400" y="1179513"/>
            <a:ext cx="8991600" cy="4613275"/>
          </a:xfrm>
          <a:solidFill>
            <a:schemeClr val="bg1"/>
          </a:solidFill>
        </p:spPr>
        <p:txBody>
          <a:bodyPr/>
          <a:lstStyle/>
          <a:p>
            <a:r>
              <a:rPr lang="en-US" sz="1800" dirty="0">
                <a:latin typeface="Tahoma" charset="0"/>
                <a:ea typeface="MS PGothic" charset="0"/>
                <a:cs typeface="MS PGothic" charset="0"/>
              </a:rPr>
              <a:t>Virtual hosting is using one physical server to host multiple sites</a:t>
            </a:r>
          </a:p>
          <a:p>
            <a:pPr lvl="1"/>
            <a:r>
              <a:rPr lang="en-US" sz="1600" dirty="0">
                <a:latin typeface="Tahoma" charset="0"/>
                <a:ea typeface="MS PGothic" charset="0"/>
                <a:cs typeface="MS PGothic" charset="0"/>
              </a:rPr>
              <a:t>Feature of the web server itself, not as a separate virtual machine</a:t>
            </a:r>
          </a:p>
          <a:p>
            <a:pPr lvl="1"/>
            <a:r>
              <a:rPr lang="en-US" sz="1600" dirty="0">
                <a:latin typeface="Tahoma" charset="0"/>
                <a:ea typeface="MS PGothic" charset="0"/>
                <a:cs typeface="MS PGothic" charset="0"/>
              </a:rPr>
              <a:t>Server uses different IP addresses for each server or returns the correct site based on the </a:t>
            </a:r>
            <a:r>
              <a:rPr lang="en-US" sz="1600" b="1" dirty="0">
                <a:latin typeface="Courier New" charset="0"/>
                <a:ea typeface="MS PGothic" charset="0"/>
                <a:cs typeface="MS PGothic" charset="0"/>
              </a:rPr>
              <a:t>Host:</a:t>
            </a:r>
            <a:r>
              <a:rPr lang="en-US" sz="1600" dirty="0">
                <a:latin typeface="Tahoma" charset="0"/>
                <a:ea typeface="MS PGothic" charset="0"/>
                <a:cs typeface="MS PGothic" charset="0"/>
              </a:rPr>
              <a:t> header value in each HTTP request</a:t>
            </a:r>
          </a:p>
          <a:p>
            <a:r>
              <a:rPr lang="en-US" sz="1800" dirty="0">
                <a:latin typeface="Tahoma" charset="0"/>
                <a:ea typeface="MS PGothic" charset="0"/>
                <a:cs typeface="MS PGothic" charset="0"/>
              </a:rPr>
              <a:t>Commonly used to better allocate resources or reduce costs</a:t>
            </a:r>
          </a:p>
          <a:p>
            <a:r>
              <a:rPr lang="en-US" sz="1800" dirty="0">
                <a:latin typeface="Tahoma" charset="0"/>
                <a:ea typeface="MS PGothic" charset="0"/>
                <a:cs typeface="MS PGothic" charset="0"/>
              </a:rPr>
              <a:t>Different sites on the same server may have vulnerabilities exposing all sites on that machine to attack</a:t>
            </a:r>
          </a:p>
          <a:p>
            <a:pPr lvl="1"/>
            <a:r>
              <a:rPr lang="en-US" sz="1600" dirty="0">
                <a:latin typeface="Tahoma" charset="0"/>
                <a:ea typeface="MS PGothic" charset="0"/>
                <a:cs typeface="MS PGothic" charset="0"/>
              </a:rPr>
              <a:t>Ensure all virtual hosts are in scope and that you have permission to analyze them</a:t>
            </a:r>
          </a:p>
          <a:p>
            <a:pPr lvl="1"/>
            <a:r>
              <a:rPr lang="en-US" sz="1600" dirty="0">
                <a:latin typeface="Tahoma" charset="0"/>
                <a:ea typeface="MS PGothic" charset="0"/>
                <a:cs typeface="MS PGothic" charset="0"/>
              </a:rPr>
              <a:t>Third-party hosting providers can make it difficult, but not impossible, to get permission</a:t>
            </a:r>
          </a:p>
          <a:p>
            <a:r>
              <a:rPr lang="en-US" sz="1800" dirty="0">
                <a:latin typeface="Tahoma" charset="0"/>
                <a:ea typeface="MS PGothic" charset="0"/>
                <a:cs typeface="MS PGothic" charset="0"/>
              </a:rPr>
              <a:t>Multiple methods for determining if virtual hosting is in use:</a:t>
            </a:r>
          </a:p>
          <a:p>
            <a:pPr lvl="1"/>
            <a:r>
              <a:rPr lang="en-US" sz="1600" dirty="0">
                <a:latin typeface="Tahoma" charset="0"/>
                <a:ea typeface="MS PGothic" charset="0"/>
                <a:cs typeface="MS PGothic" charset="0"/>
              </a:rPr>
              <a:t>Multiple IP addresses point to the same host</a:t>
            </a:r>
          </a:p>
          <a:p>
            <a:pPr lvl="1"/>
            <a:r>
              <a:rPr lang="en-US" sz="1600" dirty="0">
                <a:latin typeface="Tahoma" charset="0"/>
                <a:ea typeface="MS PGothic" charset="0"/>
                <a:cs typeface="MS PGothic" charset="0"/>
              </a:rPr>
              <a:t>Multiple names point to the same IP address </a:t>
            </a:r>
          </a:p>
        </p:txBody>
      </p:sp>
      <p:sp>
        <p:nvSpPr>
          <p:cNvPr id="203779" name="Rectangle 32"/>
          <p:cNvSpPr>
            <a:spLocks noChangeArrowheads="1"/>
          </p:cNvSpPr>
          <p:nvPr/>
        </p:nvSpPr>
        <p:spPr bwMode="auto">
          <a:xfrm>
            <a:off x="6934200" y="4248150"/>
            <a:ext cx="1814513" cy="1619250"/>
          </a:xfrm>
          <a:prstGeom prst="rect">
            <a:avLst/>
          </a:prstGeom>
          <a:solidFill>
            <a:schemeClr val="accent1"/>
          </a:solidFill>
          <a:ln w="12700">
            <a:solidFill>
              <a:srgbClr val="000000"/>
            </a:solidFill>
            <a:round/>
            <a:headEnd/>
            <a:tailEnd/>
          </a:ln>
        </p:spPr>
        <p:txBody>
          <a:bodyPr/>
          <a:lstStyle/>
          <a:p>
            <a:endParaRPr lang="en-US" dirty="0"/>
          </a:p>
        </p:txBody>
      </p:sp>
      <p:sp>
        <p:nvSpPr>
          <p:cNvPr id="203780" name="Rectangle 33"/>
          <p:cNvSpPr>
            <a:spLocks noChangeArrowheads="1"/>
          </p:cNvSpPr>
          <p:nvPr/>
        </p:nvSpPr>
        <p:spPr bwMode="auto">
          <a:xfrm>
            <a:off x="7239000" y="4346575"/>
            <a:ext cx="1270000" cy="1368425"/>
          </a:xfrm>
          <a:prstGeom prst="rect">
            <a:avLst/>
          </a:prstGeom>
          <a:solidFill>
            <a:srgbClr val="FFFF00"/>
          </a:solidFill>
          <a:ln w="12700">
            <a:solidFill>
              <a:srgbClr val="000000"/>
            </a:solidFill>
            <a:round/>
            <a:headEnd/>
            <a:tailEnd/>
          </a:ln>
        </p:spPr>
        <p:txBody>
          <a:bodyPr anchor="ctr"/>
          <a:lstStyle/>
          <a:p>
            <a:pPr algn="ctr"/>
            <a:r>
              <a:rPr lang="en-US" sz="1200" dirty="0"/>
              <a:t>Web server examines the Host: header variable to determine which site to respond with</a:t>
            </a:r>
          </a:p>
        </p:txBody>
      </p:sp>
      <p:sp>
        <p:nvSpPr>
          <p:cNvPr id="203781" name="TextBox 40"/>
          <p:cNvSpPr txBox="1">
            <a:spLocks noChangeArrowheads="1"/>
          </p:cNvSpPr>
          <p:nvPr/>
        </p:nvSpPr>
        <p:spPr bwMode="auto">
          <a:xfrm>
            <a:off x="6019800" y="4267200"/>
            <a:ext cx="12954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200" dirty="0"/>
              <a:t>Web</a:t>
            </a:r>
            <a:br>
              <a:rPr lang="en-US" sz="1200" dirty="0"/>
            </a:br>
            <a:r>
              <a:rPr lang="en-US" sz="1200" dirty="0"/>
              <a:t>Server</a:t>
            </a:r>
          </a:p>
        </p:txBody>
      </p:sp>
      <p:graphicFrame>
        <p:nvGraphicFramePr>
          <p:cNvPr id="203782" name="Object 2"/>
          <p:cNvGraphicFramePr>
            <a:graphicFrameLocks noChangeAspect="1"/>
          </p:cNvGraphicFramePr>
          <p:nvPr/>
        </p:nvGraphicFramePr>
        <p:xfrm>
          <a:off x="3533775" y="5049838"/>
          <a:ext cx="990600" cy="1774825"/>
        </p:xfrm>
        <a:graphic>
          <a:graphicData uri="http://schemas.openxmlformats.org/presentationml/2006/ole">
            <mc:AlternateContent xmlns:mc="http://schemas.openxmlformats.org/markup-compatibility/2006">
              <mc:Choice xmlns:v="urn:schemas-microsoft-com:vml" Requires="v">
                <p:oleObj spid="_x0000_s199787" name="Clip" r:id="rId4" imgW="2501798" imgH="2616098" progId="">
                  <p:embed/>
                </p:oleObj>
              </mc:Choice>
              <mc:Fallback>
                <p:oleObj name="Clip" r:id="rId4" imgW="2501798" imgH="2616098" progId="">
                  <p:embed/>
                  <p:pic>
                    <p:nvPicPr>
                      <p:cNvPr id="0"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3775" y="5049838"/>
                        <a:ext cx="990600" cy="1774825"/>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203783" name="TextBox 40"/>
          <p:cNvSpPr txBox="1">
            <a:spLocks noChangeArrowheads="1"/>
          </p:cNvSpPr>
          <p:nvPr/>
        </p:nvSpPr>
        <p:spPr bwMode="auto">
          <a:xfrm>
            <a:off x="2771775" y="5224463"/>
            <a:ext cx="12954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200" dirty="0"/>
              <a:t>Client</a:t>
            </a:r>
          </a:p>
        </p:txBody>
      </p:sp>
      <p:graphicFrame>
        <p:nvGraphicFramePr>
          <p:cNvPr id="203784" name="Object 3"/>
          <p:cNvGraphicFramePr>
            <a:graphicFrameLocks noChangeAspect="1"/>
          </p:cNvGraphicFramePr>
          <p:nvPr/>
        </p:nvGraphicFramePr>
        <p:xfrm>
          <a:off x="6248400" y="4702175"/>
          <a:ext cx="990600" cy="1774825"/>
        </p:xfrm>
        <a:graphic>
          <a:graphicData uri="http://schemas.openxmlformats.org/presentationml/2006/ole">
            <mc:AlternateContent xmlns:mc="http://schemas.openxmlformats.org/markup-compatibility/2006">
              <mc:Choice xmlns:v="urn:schemas-microsoft-com:vml" Requires="v">
                <p:oleObj spid="_x0000_s199788" name="Clip" r:id="rId6" imgW="2501798" imgH="2616098" progId="">
                  <p:embed/>
                </p:oleObj>
              </mc:Choice>
              <mc:Fallback>
                <p:oleObj name="Clip" r:id="rId6" imgW="2501798" imgH="2616098" progId="">
                  <p:embed/>
                  <p:pic>
                    <p:nvPicPr>
                      <p:cNvPr id="0"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4702175"/>
                        <a:ext cx="990600" cy="1774825"/>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203785" name="TextBox 42"/>
          <p:cNvSpPr txBox="1">
            <a:spLocks noChangeArrowheads="1"/>
          </p:cNvSpPr>
          <p:nvPr/>
        </p:nvSpPr>
        <p:spPr bwMode="auto">
          <a:xfrm>
            <a:off x="4616450" y="5238750"/>
            <a:ext cx="160813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200" dirty="0">
                <a:latin typeface="Times New Roman" charset="0"/>
                <a:cs typeface="Times New Roman" charset="0"/>
              </a:rPr>
              <a:t>Request for </a:t>
            </a:r>
            <a:br>
              <a:rPr lang="en-US" sz="1200" dirty="0">
                <a:latin typeface="Times New Roman" charset="0"/>
                <a:cs typeface="Times New Roman" charset="0"/>
              </a:rPr>
            </a:br>
            <a:r>
              <a:rPr lang="en-US" sz="1200" dirty="0">
                <a:latin typeface="Times New Roman" charset="0"/>
                <a:cs typeface="Times New Roman" charset="0"/>
              </a:rPr>
              <a:t>http://www.secureideas.com</a:t>
            </a:r>
          </a:p>
        </p:txBody>
      </p:sp>
      <p:cxnSp>
        <p:nvCxnSpPr>
          <p:cNvPr id="203786" name="Straight Arrow Connector 37"/>
          <p:cNvCxnSpPr>
            <a:cxnSpLocks noChangeShapeType="1"/>
          </p:cNvCxnSpPr>
          <p:nvPr/>
        </p:nvCxnSpPr>
        <p:spPr bwMode="auto">
          <a:xfrm flipV="1">
            <a:off x="4386263" y="5010150"/>
            <a:ext cx="2020887" cy="411163"/>
          </a:xfrm>
          <a:prstGeom prst="straightConnector1">
            <a:avLst/>
          </a:prstGeom>
          <a:noFill/>
          <a:ln w="25400">
            <a:solidFill>
              <a:srgbClr val="000000"/>
            </a:solidFill>
            <a:round/>
            <a:headEnd/>
            <a:tailEnd type="triangle" w="lg" len="lg"/>
          </a:ln>
          <a:extLst>
            <a:ext uri="{909E8E84-426E-40dd-AFC4-6F175D3DCCD1}">
              <a14:hiddenFill xmlns="" xmlns:a14="http://schemas.microsoft.com/office/drawing/2010/main">
                <a:noFill/>
              </a14:hiddenFill>
            </a:ext>
          </a:extLst>
        </p:spPr>
      </p:cxn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825" name="Title 1"/>
          <p:cNvSpPr>
            <a:spLocks noGrp="1"/>
          </p:cNvSpPr>
          <p:nvPr>
            <p:ph type="title"/>
          </p:nvPr>
        </p:nvSpPr>
        <p:spPr/>
        <p:txBody>
          <a:bodyPr/>
          <a:lstStyle/>
          <a:p>
            <a:endParaRPr lang="en-US" dirty="0">
              <a:latin typeface="Tahoma" charset="0"/>
              <a:ea typeface="MS PGothic" charset="0"/>
            </a:endParaRPr>
          </a:p>
        </p:txBody>
      </p:sp>
      <p:sp>
        <p:nvSpPr>
          <p:cNvPr id="205826" name="Content Placeholder 2"/>
          <p:cNvSpPr>
            <a:spLocks noGrp="1"/>
          </p:cNvSpPr>
          <p:nvPr>
            <p:ph idx="1"/>
          </p:nvPr>
        </p:nvSpPr>
        <p:spPr/>
        <p:txBody>
          <a:bodyPr/>
          <a:lstStyle/>
          <a:p>
            <a:endParaRPr lang="en-US" dirty="0">
              <a:latin typeface="Tahoma" charset="0"/>
              <a:ea typeface="MS PGothic" charset="0"/>
              <a:cs typeface="MS PGothic" charset="0"/>
            </a:endParaRPr>
          </a:p>
        </p:txBody>
      </p:sp>
    </p:spTree>
  </p:cSld>
  <p:clrMapOvr>
    <a:masterClrMapping/>
  </p:clrMapOvr>
  <p:transition advClick="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Title 1"/>
          <p:cNvSpPr>
            <a:spLocks noGrp="1"/>
          </p:cNvSpPr>
          <p:nvPr>
            <p:ph type="title"/>
          </p:nvPr>
        </p:nvSpPr>
        <p:spPr>
          <a:xfrm>
            <a:off x="2049594" y="250279"/>
            <a:ext cx="5020429" cy="930275"/>
          </a:xfrm>
        </p:spPr>
        <p:txBody>
          <a:bodyPr/>
          <a:lstStyle/>
          <a:p>
            <a:r>
              <a:rPr lang="en-US" dirty="0">
                <a:latin typeface="Tahoma" charset="0"/>
                <a:ea typeface="MS PGothic" charset="0"/>
              </a:rPr>
              <a:t>Virtual Hosting Detection with Bing</a:t>
            </a:r>
          </a:p>
        </p:txBody>
      </p:sp>
      <p:sp>
        <p:nvSpPr>
          <p:cNvPr id="207874" name="Content Placeholder 2"/>
          <p:cNvSpPr>
            <a:spLocks noGrp="1"/>
          </p:cNvSpPr>
          <p:nvPr>
            <p:ph idx="1"/>
          </p:nvPr>
        </p:nvSpPr>
        <p:spPr>
          <a:xfrm>
            <a:off x="273050" y="1858010"/>
            <a:ext cx="4314825" cy="4114800"/>
          </a:xfrm>
        </p:spPr>
        <p:txBody>
          <a:bodyPr/>
          <a:lstStyle/>
          <a:p>
            <a:r>
              <a:rPr lang="en-US" sz="2800" dirty="0">
                <a:latin typeface="Tahoma" charset="0"/>
                <a:ea typeface="MS PGothic" charset="0"/>
                <a:cs typeface="MS PGothic" charset="0"/>
              </a:rPr>
              <a:t>Bing offers a search modifier that shows sites on a single address</a:t>
            </a:r>
          </a:p>
          <a:p>
            <a:pPr lvl="1"/>
            <a:r>
              <a:rPr lang="en-US" sz="2400" dirty="0">
                <a:latin typeface="Tahoma" charset="0"/>
                <a:ea typeface="MS PGothic" charset="0"/>
                <a:cs typeface="MS PGothic" charset="0"/>
              </a:rPr>
              <a:t>ip:66.135.47.101 will find the sites</a:t>
            </a:r>
          </a:p>
          <a:p>
            <a:r>
              <a:rPr lang="en-US" sz="2800" dirty="0">
                <a:latin typeface="Tahoma" charset="0"/>
                <a:ea typeface="MS PGothic" charset="0"/>
                <a:cs typeface="MS PGothic" charset="0"/>
              </a:rPr>
              <a:t>This only returns sites known to Bing</a:t>
            </a:r>
          </a:p>
          <a:p>
            <a:pPr lvl="1"/>
            <a:r>
              <a:rPr lang="en-US" sz="2400" dirty="0">
                <a:latin typeface="Tahoma" charset="0"/>
                <a:ea typeface="MS PGothic" charset="0"/>
                <a:cs typeface="MS PGothic" charset="0"/>
              </a:rPr>
              <a:t>So if the site hasn't been indexed it won't show</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b="32967"/>
          <a:stretch/>
        </p:blipFill>
        <p:spPr>
          <a:xfrm>
            <a:off x="4587875" y="2215198"/>
            <a:ext cx="4372619" cy="2768282"/>
          </a:xfrm>
          <a:prstGeom prst="rect">
            <a:avLst/>
          </a:prstGeom>
        </p:spPr>
      </p:pic>
      <p:pic>
        <p:nvPicPr>
          <p:cNvPr id="3" name="Picture 2"/>
          <p:cNvPicPr>
            <a:picLocks noChangeAspect="1"/>
          </p:cNvPicPr>
          <p:nvPr/>
        </p:nvPicPr>
        <p:blipFill>
          <a:blip r:embed="rId4" cstate="print"/>
          <a:stretch>
            <a:fillRect/>
          </a:stretch>
        </p:blipFill>
        <p:spPr>
          <a:xfrm>
            <a:off x="4662558" y="1567079"/>
            <a:ext cx="4456042" cy="98954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r>
              <a:rPr lang="en-US" dirty="0">
                <a:latin typeface="Tahoma" charset="0"/>
                <a:ea typeface="MS PGothic" charset="0"/>
              </a:rPr>
              <a:t>Identifying Target Machines</a:t>
            </a:r>
          </a:p>
        </p:txBody>
      </p:sp>
      <p:sp>
        <p:nvSpPr>
          <p:cNvPr id="58370" name="Rectangle 3"/>
          <p:cNvSpPr>
            <a:spLocks noGrp="1" noChangeArrowheads="1"/>
          </p:cNvSpPr>
          <p:nvPr>
            <p:ph idx="1"/>
          </p:nvPr>
        </p:nvSpPr>
        <p:spPr/>
        <p:txBody>
          <a:bodyPr/>
          <a:lstStyle/>
          <a:p>
            <a:r>
              <a:rPr lang="en-US" sz="2400" dirty="0">
                <a:latin typeface="Tahoma" charset="0"/>
                <a:ea typeface="MS PGothic" charset="0"/>
                <a:cs typeface="MS PGothic" charset="0"/>
              </a:rPr>
              <a:t>Which machines are interesting and are part of the target application(s) and system(s)?</a:t>
            </a:r>
          </a:p>
          <a:p>
            <a:r>
              <a:rPr lang="en-US" sz="2400" dirty="0">
                <a:latin typeface="Tahoma" charset="0"/>
                <a:ea typeface="MS PGothic" charset="0"/>
                <a:cs typeface="MS PGothic" charset="0"/>
              </a:rPr>
              <a:t>Information gathered here will help guide our attacks</a:t>
            </a:r>
          </a:p>
          <a:p>
            <a:pPr lvl="1"/>
            <a:r>
              <a:rPr lang="en-US" sz="2000" dirty="0">
                <a:latin typeface="Tahoma" charset="0"/>
                <a:ea typeface="MS PGothic" charset="0"/>
                <a:cs typeface="MS PGothic" charset="0"/>
              </a:rPr>
              <a:t>Vulnerabilities in the host</a:t>
            </a:r>
          </a:p>
          <a:p>
            <a:pPr lvl="1"/>
            <a:r>
              <a:rPr lang="en-US" sz="2000" dirty="0">
                <a:latin typeface="Tahoma" charset="0"/>
                <a:ea typeface="MS PGothic" charset="0"/>
                <a:cs typeface="MS PGothic" charset="0"/>
              </a:rPr>
              <a:t>Which commands are supported by the host</a:t>
            </a:r>
          </a:p>
          <a:p>
            <a:r>
              <a:rPr lang="en-US" sz="2400" dirty="0">
                <a:latin typeface="Tahoma" charset="0"/>
                <a:ea typeface="MS PGothic" charset="0"/>
                <a:cs typeface="MS PGothic" charset="0"/>
              </a:rPr>
              <a:t>This includes infrastructure devices</a:t>
            </a:r>
          </a:p>
          <a:p>
            <a:pPr lvl="1"/>
            <a:r>
              <a:rPr lang="en-US" sz="2000" dirty="0">
                <a:latin typeface="Tahoma" charset="0"/>
                <a:ea typeface="MS PGothic" charset="0"/>
                <a:cs typeface="MS PGothic" charset="0"/>
              </a:rPr>
              <a:t>Load balancers</a:t>
            </a:r>
          </a:p>
          <a:p>
            <a:pPr lvl="1"/>
            <a:r>
              <a:rPr lang="en-US" sz="2000" dirty="0">
                <a:latin typeface="Tahoma" charset="0"/>
                <a:ea typeface="MS PGothic" charset="0"/>
                <a:cs typeface="MS PGothic" charset="0"/>
              </a:rPr>
              <a:t>SSL offload devices</a:t>
            </a:r>
          </a:p>
          <a:p>
            <a:pPr lvl="1"/>
            <a:r>
              <a:rPr lang="en-US" sz="2000" dirty="0">
                <a:latin typeface="Tahoma" charset="0"/>
                <a:ea typeface="MS PGothic" charset="0"/>
                <a:cs typeface="MS PGothic" charset="0"/>
              </a:rPr>
              <a:t>Web App Firewalls</a:t>
            </a:r>
          </a:p>
          <a:p>
            <a:pPr lvl="1"/>
            <a:r>
              <a:rPr lang="en-US" sz="2000" dirty="0">
                <a:latin typeface="Tahoma" charset="0"/>
                <a:ea typeface="MS PGothic" charset="0"/>
                <a:cs typeface="MS PGothic" charset="0"/>
              </a:rPr>
              <a:t>Proxies</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2"/>
          <p:cNvSpPr>
            <a:spLocks noGrp="1" noChangeArrowheads="1"/>
          </p:cNvSpPr>
          <p:nvPr>
            <p:ph type="title"/>
          </p:nvPr>
        </p:nvSpPr>
        <p:spPr>
          <a:xfrm>
            <a:off x="703263" y="211138"/>
            <a:ext cx="7772400" cy="889000"/>
          </a:xfrm>
        </p:spPr>
        <p:txBody>
          <a:bodyPr/>
          <a:lstStyle/>
          <a:p>
            <a:r>
              <a:rPr lang="en-US" dirty="0">
                <a:latin typeface="Tahoma" charset="0"/>
                <a:ea typeface="MS PGothic" charset="0"/>
              </a:rPr>
              <a:t>Load Balancers</a:t>
            </a:r>
          </a:p>
        </p:txBody>
      </p:sp>
      <p:sp>
        <p:nvSpPr>
          <p:cNvPr id="209922" name="Rectangle 3"/>
          <p:cNvSpPr>
            <a:spLocks noGrp="1" noChangeArrowheads="1"/>
          </p:cNvSpPr>
          <p:nvPr>
            <p:ph idx="1"/>
          </p:nvPr>
        </p:nvSpPr>
        <p:spPr bwMode="gray">
          <a:xfrm>
            <a:off x="0" y="851452"/>
            <a:ext cx="9070975" cy="4826000"/>
          </a:xfrm>
          <a:solidFill>
            <a:schemeClr val="bg1"/>
          </a:solidFill>
        </p:spPr>
        <p:txBody>
          <a:bodyPr/>
          <a:lstStyle/>
          <a:p>
            <a:r>
              <a:rPr lang="en-US" sz="2000" dirty="0">
                <a:latin typeface="Tahoma" charset="0"/>
                <a:ea typeface="MS PGothic" charset="0"/>
                <a:cs typeface="MS PGothic" charset="0"/>
              </a:rPr>
              <a:t>Devices to manage load by directing traffic between multiple servers</a:t>
            </a:r>
          </a:p>
          <a:p>
            <a:r>
              <a:rPr lang="en-US" sz="2000" dirty="0">
                <a:latin typeface="Tahoma" charset="0"/>
                <a:ea typeface="MS PGothic" charset="0"/>
                <a:cs typeface="MS PGothic" charset="0"/>
              </a:rPr>
              <a:t>Servers should be identical, hypothetically</a:t>
            </a:r>
          </a:p>
          <a:p>
            <a:pPr lvl="1"/>
            <a:r>
              <a:rPr lang="en-US" sz="1800" dirty="0">
                <a:latin typeface="Tahoma" charset="0"/>
                <a:ea typeface="MS PGothic" charset="0"/>
                <a:cs typeface="MS PGothic" charset="0"/>
              </a:rPr>
              <a:t>Reality says otherwise</a:t>
            </a:r>
          </a:p>
          <a:p>
            <a:r>
              <a:rPr lang="en-US" sz="2000" dirty="0">
                <a:latin typeface="Tahoma" charset="0"/>
                <a:ea typeface="MS PGothic" charset="0"/>
                <a:cs typeface="MS PGothic" charset="0"/>
              </a:rPr>
              <a:t>Differences may be a weakness that can be attacked</a:t>
            </a:r>
          </a:p>
          <a:p>
            <a:r>
              <a:rPr lang="en-US" sz="2000" dirty="0">
                <a:latin typeface="Tahoma" charset="0"/>
                <a:ea typeface="MS PGothic" charset="0"/>
                <a:cs typeface="MS PGothic" charset="0"/>
              </a:rPr>
              <a:t>Also keep in mind where your attacks land</a:t>
            </a:r>
          </a:p>
          <a:p>
            <a:pPr lvl="1"/>
            <a:r>
              <a:rPr lang="en-US" sz="1800" dirty="0">
                <a:latin typeface="Tahoma" charset="0"/>
                <a:ea typeface="MS PGothic" charset="0"/>
                <a:cs typeface="MS PGothic" charset="0"/>
              </a:rPr>
              <a:t>Injection attacks that allow file creation on one server do not put files on all servers in the cluster</a:t>
            </a:r>
          </a:p>
          <a:p>
            <a:pPr lvl="1"/>
            <a:r>
              <a:rPr lang="en-US" sz="1800" dirty="0">
                <a:latin typeface="Tahoma" charset="0"/>
                <a:ea typeface="MS PGothic" charset="0"/>
                <a:cs typeface="MS PGothic" charset="0"/>
              </a:rPr>
              <a:t>This could lead to confusion or even false negatives – "I placed my file, but when I went to see it or execute it, it failed… perhaps it's not really vulnerable"</a:t>
            </a:r>
            <a:endParaRPr lang="en-US" sz="900" dirty="0">
              <a:latin typeface="Tahoma" charset="0"/>
              <a:ea typeface="MS PGothic" charset="0"/>
              <a:cs typeface="MS PGothic" charset="0"/>
            </a:endParaRPr>
          </a:p>
          <a:p>
            <a:pPr>
              <a:lnSpc>
                <a:spcPct val="90000"/>
              </a:lnSpc>
            </a:pPr>
            <a:r>
              <a:rPr lang="en-US" sz="2000" dirty="0">
                <a:latin typeface="Tahoma" charset="0"/>
                <a:ea typeface="MS PGothic" charset="0"/>
                <a:cs typeface="MS PGothic" charset="0"/>
              </a:rPr>
              <a:t>Various methods for a penetration tester to identify load balancers</a:t>
            </a:r>
          </a:p>
          <a:p>
            <a:pPr lvl="1">
              <a:lnSpc>
                <a:spcPct val="90000"/>
              </a:lnSpc>
            </a:pPr>
            <a:r>
              <a:rPr lang="en-US" sz="1800" dirty="0">
                <a:latin typeface="Tahoma" charset="0"/>
                <a:ea typeface="MS PGothic" charset="0"/>
                <a:cs typeface="MS PGothic" charset="0"/>
              </a:rPr>
              <a:t>URL analysis</a:t>
            </a:r>
          </a:p>
          <a:p>
            <a:pPr lvl="1">
              <a:lnSpc>
                <a:spcPct val="90000"/>
              </a:lnSpc>
            </a:pPr>
            <a:r>
              <a:rPr lang="en-US" sz="1800" dirty="0">
                <a:latin typeface="Tahoma" charset="0"/>
                <a:ea typeface="MS PGothic" charset="0"/>
                <a:cs typeface="MS PGothic" charset="0"/>
              </a:rPr>
              <a:t>Timestamp analysis</a:t>
            </a:r>
          </a:p>
          <a:p>
            <a:pPr lvl="1">
              <a:lnSpc>
                <a:spcPct val="90000"/>
              </a:lnSpc>
            </a:pPr>
            <a:r>
              <a:rPr lang="en-US" sz="1800" dirty="0">
                <a:latin typeface="Tahoma" charset="0"/>
                <a:ea typeface="MS PGothic" charset="0"/>
                <a:cs typeface="MS PGothic" charset="0"/>
              </a:rPr>
              <a:t>Last modified values comparison</a:t>
            </a:r>
          </a:p>
          <a:p>
            <a:pPr lvl="1">
              <a:lnSpc>
                <a:spcPct val="90000"/>
              </a:lnSpc>
            </a:pPr>
            <a:r>
              <a:rPr lang="en-US" sz="1800" dirty="0">
                <a:latin typeface="Tahoma" charset="0"/>
                <a:ea typeface="MS PGothic" charset="0"/>
                <a:cs typeface="MS PGothic" charset="0"/>
              </a:rPr>
              <a:t>Load balancer cookies detection</a:t>
            </a:r>
          </a:p>
          <a:p>
            <a:pPr lvl="1">
              <a:lnSpc>
                <a:spcPct val="90000"/>
              </a:lnSpc>
            </a:pPr>
            <a:r>
              <a:rPr lang="en-US" sz="1800" dirty="0">
                <a:latin typeface="Tahoma" charset="0"/>
                <a:ea typeface="MS PGothic" charset="0"/>
                <a:cs typeface="MS PGothic" charset="0"/>
              </a:rPr>
              <a:t>HTTPS differences</a:t>
            </a:r>
          </a:p>
          <a:p>
            <a:pPr lvl="1">
              <a:lnSpc>
                <a:spcPct val="90000"/>
              </a:lnSpc>
            </a:pPr>
            <a:r>
              <a:rPr lang="en-US" sz="1800" dirty="0">
                <a:latin typeface="Tahoma" charset="0"/>
                <a:ea typeface="MS PGothic" charset="0"/>
                <a:cs typeface="MS PGothic" charset="0"/>
              </a:rPr>
              <a:t>HTML source code discrepancies</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2"/>
          <p:cNvSpPr>
            <a:spLocks noGrp="1" noChangeArrowheads="1"/>
          </p:cNvSpPr>
          <p:nvPr>
            <p:ph type="title"/>
          </p:nvPr>
        </p:nvSpPr>
        <p:spPr>
          <a:xfrm>
            <a:off x="219075" y="121920"/>
            <a:ext cx="8734425" cy="1175273"/>
          </a:xfrm>
        </p:spPr>
        <p:txBody>
          <a:bodyPr/>
          <a:lstStyle/>
          <a:p>
            <a:r>
              <a:rPr lang="en-US" dirty="0">
                <a:latin typeface="Tahoma" charset="0"/>
                <a:ea typeface="MS PGothic" charset="0"/>
              </a:rPr>
              <a:t>Identifying Load Balancing Implemented via URL</a:t>
            </a:r>
          </a:p>
        </p:txBody>
      </p:sp>
      <p:sp>
        <p:nvSpPr>
          <p:cNvPr id="211970" name="Rectangle 3"/>
          <p:cNvSpPr>
            <a:spLocks noGrp="1" noChangeArrowheads="1"/>
          </p:cNvSpPr>
          <p:nvPr>
            <p:ph idx="1"/>
          </p:nvPr>
        </p:nvSpPr>
        <p:spPr>
          <a:xfrm>
            <a:off x="685800" y="1645920"/>
            <a:ext cx="7772400" cy="4114800"/>
          </a:xfrm>
        </p:spPr>
        <p:txBody>
          <a:bodyPr/>
          <a:lstStyle/>
          <a:p>
            <a:r>
              <a:rPr lang="en-US" sz="2400" dirty="0">
                <a:latin typeface="Tahoma" charset="0"/>
                <a:ea typeface="MS PGothic" charset="0"/>
                <a:cs typeface="MS PGothic" charset="0"/>
              </a:rPr>
              <a:t>With load balancing based on URLs, requests are redirected to a different URL</a:t>
            </a:r>
          </a:p>
          <a:p>
            <a:pPr lvl="1"/>
            <a:r>
              <a:rPr lang="en-US" sz="2000" dirty="0">
                <a:latin typeface="Tahoma" charset="0"/>
                <a:ea typeface="MS PGothic" charset="0"/>
                <a:cs typeface="MS PGothic" charset="0"/>
              </a:rPr>
              <a:t>www.secureideas.com redirects to www2.secureideas.com</a:t>
            </a:r>
          </a:p>
          <a:p>
            <a:r>
              <a:rPr lang="en-US" sz="2400" dirty="0">
                <a:latin typeface="Tahoma" charset="0"/>
                <a:ea typeface="MS PGothic" charset="0"/>
                <a:cs typeface="MS PGothic" charset="0"/>
              </a:rPr>
              <a:t>Most obvious method of load balancing from a test perspective</a:t>
            </a:r>
          </a:p>
          <a:p>
            <a:r>
              <a:rPr lang="en-US" sz="2400" dirty="0">
                <a:latin typeface="Tahoma" charset="0"/>
                <a:ea typeface="MS PGothic" charset="0"/>
                <a:cs typeface="MS PGothic" charset="0"/>
              </a:rPr>
              <a:t>Simplest test to perform</a:t>
            </a:r>
          </a:p>
          <a:p>
            <a:pPr lvl="1"/>
            <a:r>
              <a:rPr lang="en-US" sz="2000" dirty="0">
                <a:latin typeface="Tahoma" charset="0"/>
                <a:ea typeface="MS PGothic" charset="0"/>
                <a:cs typeface="MS PGothic" charset="0"/>
              </a:rPr>
              <a:t>Surf to the website, and look at the difference in the URL in your browser</a:t>
            </a:r>
          </a:p>
          <a:p>
            <a:pPr lvl="2"/>
            <a:r>
              <a:rPr lang="en-US" sz="1600" dirty="0">
                <a:latin typeface="Tahoma" charset="0"/>
                <a:ea typeface="MS PGothic" charset="0"/>
                <a:cs typeface="MS PGothic" charset="0"/>
              </a:rPr>
              <a:t>These host names can be found using the DNS lookups earlier or by using a script that iterates through the possible names</a:t>
            </a:r>
          </a:p>
          <a:p>
            <a:pPr lvl="2"/>
            <a:r>
              <a:rPr lang="en-US" sz="1600" dirty="0">
                <a:latin typeface="Tahoma" charset="0"/>
                <a:ea typeface="MS PGothic" charset="0"/>
                <a:cs typeface="MS PGothic" charset="0"/>
              </a:rPr>
              <a:t>Fierce Scanner is an excellent tool for doing this type of test</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2"/>
          <p:cNvSpPr>
            <a:spLocks noGrp="1" noChangeArrowheads="1"/>
          </p:cNvSpPr>
          <p:nvPr>
            <p:ph type="title"/>
          </p:nvPr>
        </p:nvSpPr>
        <p:spPr>
          <a:xfrm>
            <a:off x="219075" y="137160"/>
            <a:ext cx="8734425" cy="1175273"/>
          </a:xfrm>
        </p:spPr>
        <p:txBody>
          <a:bodyPr/>
          <a:lstStyle/>
          <a:p>
            <a:r>
              <a:rPr lang="en-US" dirty="0">
                <a:latin typeface="Tahoma" charset="0"/>
                <a:ea typeface="MS PGothic" charset="0"/>
              </a:rPr>
              <a:t>Identifying Load Balancing Using Timestamp Analysis</a:t>
            </a:r>
          </a:p>
        </p:txBody>
      </p:sp>
      <p:sp>
        <p:nvSpPr>
          <p:cNvPr id="214018" name="Rectangle 3"/>
          <p:cNvSpPr>
            <a:spLocks noGrp="1" noChangeArrowheads="1"/>
          </p:cNvSpPr>
          <p:nvPr>
            <p:ph idx="1"/>
          </p:nvPr>
        </p:nvSpPr>
        <p:spPr>
          <a:xfrm>
            <a:off x="0" y="1525905"/>
            <a:ext cx="4354513" cy="4114800"/>
          </a:xfrm>
        </p:spPr>
        <p:txBody>
          <a:bodyPr/>
          <a:lstStyle/>
          <a:p>
            <a:pPr>
              <a:spcBef>
                <a:spcPct val="0"/>
              </a:spcBef>
            </a:pPr>
            <a:r>
              <a:rPr lang="en-US" sz="2600" dirty="0">
                <a:latin typeface="Tahoma" charset="0"/>
                <a:ea typeface="MS PGothic" charset="0"/>
                <a:cs typeface="MS PGothic" charset="0"/>
              </a:rPr>
              <a:t>One of the problems with server clusters is time synchronization</a:t>
            </a:r>
          </a:p>
          <a:p>
            <a:pPr>
              <a:spcBef>
                <a:spcPct val="0"/>
              </a:spcBef>
            </a:pPr>
            <a:r>
              <a:rPr lang="en-US" sz="2600" dirty="0">
                <a:latin typeface="Tahoma" charset="0"/>
                <a:ea typeface="MS PGothic" charset="0"/>
                <a:cs typeface="MS PGothic" charset="0"/>
              </a:rPr>
              <a:t>Request a page multiple times</a:t>
            </a:r>
          </a:p>
          <a:p>
            <a:pPr lvl="1">
              <a:spcBef>
                <a:spcPct val="0"/>
              </a:spcBef>
            </a:pPr>
            <a:r>
              <a:rPr lang="en-US" sz="2200" dirty="0">
                <a:latin typeface="Tahoma" charset="0"/>
                <a:ea typeface="MS PGothic" charset="0"/>
                <a:cs typeface="MS PGothic" charset="0"/>
              </a:rPr>
              <a:t>Examine the </a:t>
            </a:r>
            <a:r>
              <a:rPr lang="en-US" sz="2200" b="1" dirty="0">
                <a:latin typeface="Courier New" charset="0"/>
                <a:ea typeface="MS PGothic" charset="0"/>
                <a:cs typeface="MS PGothic" charset="0"/>
              </a:rPr>
              <a:t>Date:</a:t>
            </a:r>
            <a:r>
              <a:rPr lang="en-US" sz="2200" dirty="0">
                <a:latin typeface="Tahoma" charset="0"/>
                <a:ea typeface="MS PGothic" charset="0"/>
                <a:cs typeface="MS PGothic" charset="0"/>
              </a:rPr>
              <a:t> header variable for changes in time aside from normal time lapse</a:t>
            </a:r>
          </a:p>
          <a:p>
            <a:pPr lvl="1">
              <a:spcBef>
                <a:spcPct val="0"/>
              </a:spcBef>
            </a:pPr>
            <a:r>
              <a:rPr lang="en-US" sz="2200" dirty="0">
                <a:latin typeface="Tahoma" charset="0"/>
                <a:ea typeface="MS PGothic" charset="0"/>
                <a:cs typeface="MS PGothic" charset="0"/>
              </a:rPr>
              <a:t>Backwards in time is a common indicator of multiple target systems</a:t>
            </a:r>
          </a:p>
        </p:txBody>
      </p:sp>
      <p:pic>
        <p:nvPicPr>
          <p:cNvPr id="214019" name="Picture 6"/>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03725" y="2114868"/>
            <a:ext cx="4659313" cy="293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4020" name="Rounded Rectangle 6"/>
          <p:cNvSpPr>
            <a:spLocks noChangeArrowheads="1"/>
          </p:cNvSpPr>
          <p:nvPr/>
        </p:nvSpPr>
        <p:spPr bwMode="auto">
          <a:xfrm>
            <a:off x="4389438" y="2632393"/>
            <a:ext cx="1752600" cy="228600"/>
          </a:xfrm>
          <a:prstGeom prst="roundRect">
            <a:avLst>
              <a:gd name="adj" fmla="val 16667"/>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dirty="0"/>
          </a:p>
        </p:txBody>
      </p:sp>
      <p:sp>
        <p:nvSpPr>
          <p:cNvPr id="214021" name="Rounded Rectangle 6"/>
          <p:cNvSpPr>
            <a:spLocks noChangeArrowheads="1"/>
          </p:cNvSpPr>
          <p:nvPr/>
        </p:nvSpPr>
        <p:spPr bwMode="auto">
          <a:xfrm>
            <a:off x="4400550" y="3237230"/>
            <a:ext cx="1752600" cy="228600"/>
          </a:xfrm>
          <a:prstGeom prst="roundRect">
            <a:avLst>
              <a:gd name="adj" fmla="val 16667"/>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dirty="0"/>
          </a:p>
        </p:txBody>
      </p:sp>
      <p:sp>
        <p:nvSpPr>
          <p:cNvPr id="214022" name="Rounded Rectangle 6"/>
          <p:cNvSpPr>
            <a:spLocks noChangeArrowheads="1"/>
          </p:cNvSpPr>
          <p:nvPr/>
        </p:nvSpPr>
        <p:spPr bwMode="auto">
          <a:xfrm>
            <a:off x="4411663" y="3854768"/>
            <a:ext cx="1752600" cy="228600"/>
          </a:xfrm>
          <a:prstGeom prst="roundRect">
            <a:avLst>
              <a:gd name="adj" fmla="val 16667"/>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dirty="0"/>
          </a:p>
        </p:txBody>
      </p:sp>
      <p:sp>
        <p:nvSpPr>
          <p:cNvPr id="214023" name="Rounded Rectangle 6"/>
          <p:cNvSpPr>
            <a:spLocks noChangeArrowheads="1"/>
          </p:cNvSpPr>
          <p:nvPr/>
        </p:nvSpPr>
        <p:spPr bwMode="auto">
          <a:xfrm>
            <a:off x="4408488" y="4443730"/>
            <a:ext cx="1752600" cy="228600"/>
          </a:xfrm>
          <a:prstGeom prst="roundRect">
            <a:avLst>
              <a:gd name="adj" fmla="val 16667"/>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dirty="0"/>
          </a:p>
        </p:txBody>
      </p:sp>
      <p:cxnSp>
        <p:nvCxnSpPr>
          <p:cNvPr id="214024" name="Straight Arrow Connector 37"/>
          <p:cNvCxnSpPr>
            <a:cxnSpLocks noChangeShapeType="1"/>
          </p:cNvCxnSpPr>
          <p:nvPr/>
        </p:nvCxnSpPr>
        <p:spPr bwMode="auto">
          <a:xfrm rot="10800000">
            <a:off x="6169025" y="2751455"/>
            <a:ext cx="1382713" cy="704850"/>
          </a:xfrm>
          <a:prstGeom prst="straightConnector1">
            <a:avLst/>
          </a:prstGeom>
          <a:noFill/>
          <a:ln w="25400">
            <a:solidFill>
              <a:srgbClr val="000000"/>
            </a:solidFill>
            <a:round/>
            <a:headEnd/>
            <a:tailEnd type="triangle" w="lg" len="lg"/>
          </a:ln>
          <a:extLst>
            <a:ext uri="{909E8E84-426E-40dd-AFC4-6F175D3DCCD1}">
              <a14:hiddenFill xmlns="" xmlns:a14="http://schemas.microsoft.com/office/drawing/2010/main">
                <a:noFill/>
              </a14:hiddenFill>
            </a:ext>
          </a:extLst>
        </p:spPr>
      </p:cxnSp>
      <p:cxnSp>
        <p:nvCxnSpPr>
          <p:cNvPr id="214025" name="Straight Arrow Connector 37"/>
          <p:cNvCxnSpPr>
            <a:cxnSpLocks noChangeShapeType="1"/>
            <a:endCxn id="214021" idx="3"/>
          </p:cNvCxnSpPr>
          <p:nvPr/>
        </p:nvCxnSpPr>
        <p:spPr bwMode="auto">
          <a:xfrm rot="10800000">
            <a:off x="6153150" y="3351530"/>
            <a:ext cx="1398588" cy="246063"/>
          </a:xfrm>
          <a:prstGeom prst="straightConnector1">
            <a:avLst/>
          </a:prstGeom>
          <a:noFill/>
          <a:ln w="25400">
            <a:solidFill>
              <a:srgbClr val="000000"/>
            </a:solidFill>
            <a:round/>
            <a:headEnd/>
            <a:tailEnd type="triangle" w="lg" len="lg"/>
          </a:ln>
          <a:extLst>
            <a:ext uri="{909E8E84-426E-40dd-AFC4-6F175D3DCCD1}">
              <a14:hiddenFill xmlns="" xmlns:a14="http://schemas.microsoft.com/office/drawing/2010/main">
                <a:noFill/>
              </a14:hiddenFill>
            </a:ext>
          </a:extLst>
        </p:spPr>
      </p:cxnSp>
      <p:cxnSp>
        <p:nvCxnSpPr>
          <p:cNvPr id="214026" name="Straight Arrow Connector 37"/>
          <p:cNvCxnSpPr>
            <a:cxnSpLocks noChangeShapeType="1"/>
            <a:endCxn id="214022" idx="3"/>
          </p:cNvCxnSpPr>
          <p:nvPr/>
        </p:nvCxnSpPr>
        <p:spPr bwMode="auto">
          <a:xfrm rot="10800000" flipV="1">
            <a:off x="6164263" y="3738880"/>
            <a:ext cx="1387475" cy="230188"/>
          </a:xfrm>
          <a:prstGeom prst="straightConnector1">
            <a:avLst/>
          </a:prstGeom>
          <a:noFill/>
          <a:ln w="25400">
            <a:solidFill>
              <a:srgbClr val="000000"/>
            </a:solidFill>
            <a:round/>
            <a:headEnd/>
            <a:tailEnd type="triangle" w="lg" len="lg"/>
          </a:ln>
          <a:extLst>
            <a:ext uri="{909E8E84-426E-40dd-AFC4-6F175D3DCCD1}">
              <a14:hiddenFill xmlns="" xmlns:a14="http://schemas.microsoft.com/office/drawing/2010/main">
                <a:noFill/>
              </a14:hiddenFill>
            </a:ext>
          </a:extLst>
        </p:spPr>
      </p:cxnSp>
      <p:cxnSp>
        <p:nvCxnSpPr>
          <p:cNvPr id="214027" name="Straight Arrow Connector 37"/>
          <p:cNvCxnSpPr>
            <a:cxnSpLocks noChangeShapeType="1"/>
            <a:endCxn id="214023" idx="3"/>
          </p:cNvCxnSpPr>
          <p:nvPr/>
        </p:nvCxnSpPr>
        <p:spPr bwMode="auto">
          <a:xfrm rot="10800000" flipV="1">
            <a:off x="6161088" y="3880168"/>
            <a:ext cx="1419225" cy="677862"/>
          </a:xfrm>
          <a:prstGeom prst="straightConnector1">
            <a:avLst/>
          </a:prstGeom>
          <a:noFill/>
          <a:ln w="25400">
            <a:solidFill>
              <a:srgbClr val="000000"/>
            </a:solidFill>
            <a:round/>
            <a:headEnd/>
            <a:tailEnd type="triangle" w="lg" len="lg"/>
          </a:ln>
          <a:extLst>
            <a:ext uri="{909E8E84-426E-40dd-AFC4-6F175D3DCCD1}">
              <a14:hiddenFill xmlns="" xmlns:a14="http://schemas.microsoft.com/office/drawing/2010/main">
                <a:noFill/>
              </a14:hiddenFill>
            </a:ext>
          </a:extLst>
        </p:spPr>
      </p:cxnSp>
      <p:sp>
        <p:nvSpPr>
          <p:cNvPr id="214028" name="Rectangle 24"/>
          <p:cNvSpPr>
            <a:spLocks noChangeArrowheads="1"/>
          </p:cNvSpPr>
          <p:nvPr/>
        </p:nvSpPr>
        <p:spPr bwMode="auto">
          <a:xfrm>
            <a:off x="7578725" y="3172143"/>
            <a:ext cx="822325"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
        <p:nvSpPr>
          <p:cNvPr id="214029" name="Rectangle 25"/>
          <p:cNvSpPr>
            <a:spLocks noChangeArrowheads="1"/>
          </p:cNvSpPr>
          <p:nvPr/>
        </p:nvSpPr>
        <p:spPr bwMode="gray">
          <a:xfrm>
            <a:off x="7524750" y="3046730"/>
            <a:ext cx="1397000" cy="1257300"/>
          </a:xfrm>
          <a:prstGeom prst="rect">
            <a:avLst/>
          </a:prstGeom>
          <a:solidFill>
            <a:schemeClr val="bg1"/>
          </a:solidFill>
          <a:ln w="12700">
            <a:solidFill>
              <a:schemeClr val="tx1"/>
            </a:solidFill>
            <a:round/>
            <a:headEnd/>
            <a:tailEnd/>
          </a:ln>
        </p:spPr>
        <p:txBody>
          <a:bodyPr anchor="ctr"/>
          <a:lstStyle/>
          <a:p>
            <a:pPr algn="ctr"/>
            <a:r>
              <a:rPr lang="en-US" sz="1200" dirty="0"/>
              <a:t>The time stamp increments for the first two requests, then goes back in time</a:t>
            </a:r>
          </a:p>
        </p:txBody>
      </p:sp>
      <p:sp>
        <p:nvSpPr>
          <p:cNvPr id="214030" name="Rectangle 14"/>
          <p:cNvSpPr>
            <a:spLocks noChangeArrowheads="1"/>
          </p:cNvSpPr>
          <p:nvPr/>
        </p:nvSpPr>
        <p:spPr bwMode="auto">
          <a:xfrm>
            <a:off x="4430713" y="2494280"/>
            <a:ext cx="76200" cy="114300"/>
          </a:xfrm>
          <a:prstGeom prst="rect">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2"/>
          <p:cNvSpPr>
            <a:spLocks noGrp="1" noChangeArrowheads="1"/>
          </p:cNvSpPr>
          <p:nvPr>
            <p:ph type="title"/>
          </p:nvPr>
        </p:nvSpPr>
        <p:spPr/>
        <p:txBody>
          <a:bodyPr/>
          <a:lstStyle/>
          <a:p>
            <a:r>
              <a:rPr lang="en-US" dirty="0">
                <a:latin typeface="Tahoma" charset="0"/>
                <a:ea typeface="MS PGothic" charset="0"/>
              </a:rPr>
              <a:t>Identifying Load Balancing Using the Last Modified Date</a:t>
            </a:r>
          </a:p>
        </p:txBody>
      </p:sp>
      <p:sp>
        <p:nvSpPr>
          <p:cNvPr id="216066" name="Rectangle 3"/>
          <p:cNvSpPr>
            <a:spLocks noGrp="1" noChangeArrowheads="1"/>
          </p:cNvSpPr>
          <p:nvPr>
            <p:ph idx="1"/>
          </p:nvPr>
        </p:nvSpPr>
        <p:spPr>
          <a:xfrm>
            <a:off x="182245" y="1691640"/>
            <a:ext cx="8763000" cy="4114800"/>
          </a:xfrm>
        </p:spPr>
        <p:txBody>
          <a:bodyPr/>
          <a:lstStyle/>
          <a:p>
            <a:r>
              <a:rPr lang="en-US" sz="2800" dirty="0">
                <a:latin typeface="Tahoma" charset="0"/>
                <a:ea typeface="MS PGothic" charset="0"/>
                <a:cs typeface="MS PGothic" charset="0"/>
              </a:rPr>
              <a:t>Request the same page</a:t>
            </a:r>
          </a:p>
          <a:p>
            <a:r>
              <a:rPr lang="en-US" sz="2800" dirty="0">
                <a:latin typeface="Tahoma" charset="0"/>
                <a:ea typeface="MS PGothic" charset="0"/>
                <a:cs typeface="MS PGothic" charset="0"/>
              </a:rPr>
              <a:t>Examine the Last-Modified header for differences in the timestamp</a:t>
            </a:r>
          </a:p>
          <a:p>
            <a:pPr>
              <a:lnSpc>
                <a:spcPct val="90000"/>
              </a:lnSpc>
            </a:pPr>
            <a:r>
              <a:rPr lang="en-US" sz="2800" dirty="0">
                <a:latin typeface="Tahoma" charset="0"/>
                <a:ea typeface="MS PGothic" charset="0"/>
                <a:cs typeface="MS PGothic" charset="0"/>
              </a:rPr>
              <a:t>This is often caused because different servers get code at different times during deployment of applications</a:t>
            </a:r>
          </a:p>
        </p:txBody>
      </p:sp>
      <p:pic>
        <p:nvPicPr>
          <p:cNvPr id="216067" name="Picture 6"/>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24000" y="4572000"/>
            <a:ext cx="6534150" cy="2052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6068" name="Rounded Rectangle 6"/>
          <p:cNvSpPr>
            <a:spLocks noChangeArrowheads="1"/>
          </p:cNvSpPr>
          <p:nvPr/>
        </p:nvSpPr>
        <p:spPr bwMode="auto">
          <a:xfrm>
            <a:off x="1447800" y="4800600"/>
            <a:ext cx="6553200" cy="381000"/>
          </a:xfrm>
          <a:prstGeom prst="roundRect">
            <a:avLst>
              <a:gd name="adj" fmla="val 16667"/>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dirty="0"/>
          </a:p>
        </p:txBody>
      </p:sp>
      <p:sp>
        <p:nvSpPr>
          <p:cNvPr id="216069" name="Left Arrow 4"/>
          <p:cNvSpPr>
            <a:spLocks noChangeArrowheads="1"/>
          </p:cNvSpPr>
          <p:nvPr/>
        </p:nvSpPr>
        <p:spPr bwMode="auto">
          <a:xfrm>
            <a:off x="4537075" y="5616575"/>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dirty="0"/>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2"/>
          <p:cNvSpPr>
            <a:spLocks noGrp="1" noChangeArrowheads="1"/>
          </p:cNvSpPr>
          <p:nvPr>
            <p:ph type="title"/>
          </p:nvPr>
        </p:nvSpPr>
        <p:spPr/>
        <p:txBody>
          <a:bodyPr/>
          <a:lstStyle/>
          <a:p>
            <a:r>
              <a:rPr lang="en-US" dirty="0">
                <a:latin typeface="Tahoma" charset="0"/>
                <a:ea typeface="MS PGothic" charset="0"/>
              </a:rPr>
              <a:t>Identifying Load Balancing Using Load Balancer Cookies</a:t>
            </a:r>
          </a:p>
        </p:txBody>
      </p:sp>
      <p:sp>
        <p:nvSpPr>
          <p:cNvPr id="218114" name="Rectangle 3"/>
          <p:cNvSpPr>
            <a:spLocks noGrp="1" noChangeArrowheads="1"/>
          </p:cNvSpPr>
          <p:nvPr>
            <p:ph idx="1"/>
          </p:nvPr>
        </p:nvSpPr>
        <p:spPr/>
        <p:txBody>
          <a:bodyPr/>
          <a:lstStyle/>
          <a:p>
            <a:r>
              <a:rPr lang="en-US" sz="2400" dirty="0">
                <a:latin typeface="Tahoma" charset="0"/>
                <a:ea typeface="MS PGothic" charset="0"/>
                <a:cs typeface="MS PGothic" charset="0"/>
              </a:rPr>
              <a:t>Many load balancers use a cookie</a:t>
            </a:r>
          </a:p>
          <a:p>
            <a:r>
              <a:rPr lang="en-US" sz="2400" dirty="0">
                <a:latin typeface="Tahoma" charset="0"/>
                <a:ea typeface="MS PGothic" charset="0"/>
                <a:cs typeface="MS PGothic" charset="0"/>
              </a:rPr>
              <a:t>This cookie helps determine which server to use</a:t>
            </a:r>
          </a:p>
          <a:p>
            <a:pPr lvl="1"/>
            <a:r>
              <a:rPr lang="en-US" sz="2000" dirty="0">
                <a:latin typeface="Tahoma" charset="0"/>
                <a:ea typeface="MS PGothic" charset="0"/>
                <a:cs typeface="MS PGothic" charset="0"/>
              </a:rPr>
              <a:t>The load balancer will set a cookie in the browser recording the server the request is sent too</a:t>
            </a:r>
          </a:p>
          <a:p>
            <a:pPr lvl="1"/>
            <a:r>
              <a:rPr lang="en-US" sz="2000" dirty="0">
                <a:latin typeface="Tahoma" charset="0"/>
                <a:ea typeface="MS PGothic" charset="0"/>
                <a:cs typeface="MS PGothic" charset="0"/>
              </a:rPr>
              <a:t>As further requests come in, the load balancer reads the cookie and directs the request to the same server</a:t>
            </a:r>
          </a:p>
          <a:p>
            <a:r>
              <a:rPr lang="en-US" sz="2400" dirty="0">
                <a:latin typeface="Tahoma" charset="0"/>
                <a:ea typeface="MS PGothic" charset="0"/>
                <a:cs typeface="MS PGothic" charset="0"/>
              </a:rPr>
              <a:t>Look for cookies referencing network infrastructure</a:t>
            </a:r>
          </a:p>
          <a:p>
            <a:pPr lvl="1"/>
            <a:r>
              <a:rPr lang="en-US" sz="2000" dirty="0">
                <a:latin typeface="Tahoma" charset="0"/>
                <a:ea typeface="MS PGothic" charset="0"/>
                <a:cs typeface="MS PGothic" charset="0"/>
              </a:rPr>
              <a:t>Cisco CSS or Big-IP</a:t>
            </a:r>
          </a:p>
          <a:p>
            <a:r>
              <a:rPr lang="en-US" sz="2400" dirty="0">
                <a:latin typeface="Tahoma" charset="0"/>
                <a:ea typeface="MS PGothic" charset="0"/>
                <a:cs typeface="MS PGothic" charset="0"/>
              </a:rPr>
              <a:t>Don't recognize a cookie? </a:t>
            </a:r>
          </a:p>
          <a:p>
            <a:pPr lvl="1"/>
            <a:r>
              <a:rPr lang="en-US" sz="2000" dirty="0">
                <a:latin typeface="Tahoma" charset="0"/>
                <a:ea typeface="MS PGothic" charset="0"/>
                <a:cs typeface="MS PGothic" charset="0"/>
              </a:rPr>
              <a:t>Google for it!</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2"/>
          <p:cNvSpPr>
            <a:spLocks noGrp="1" noChangeArrowheads="1"/>
          </p:cNvSpPr>
          <p:nvPr>
            <p:ph type="title"/>
          </p:nvPr>
        </p:nvSpPr>
        <p:spPr/>
        <p:txBody>
          <a:bodyPr/>
          <a:lstStyle/>
          <a:p>
            <a:r>
              <a:rPr lang="en-US" dirty="0">
                <a:latin typeface="Tahoma" charset="0"/>
                <a:ea typeface="MS PGothic" charset="0"/>
              </a:rPr>
              <a:t>Identifying Load Balancing Using HTTPS Differences</a:t>
            </a:r>
          </a:p>
        </p:txBody>
      </p:sp>
      <p:sp>
        <p:nvSpPr>
          <p:cNvPr id="220162" name="Rectangle 3"/>
          <p:cNvSpPr>
            <a:spLocks noGrp="1" noChangeArrowheads="1"/>
          </p:cNvSpPr>
          <p:nvPr>
            <p:ph idx="1"/>
          </p:nvPr>
        </p:nvSpPr>
        <p:spPr>
          <a:xfrm>
            <a:off x="289560" y="1695768"/>
            <a:ext cx="4876800" cy="4114800"/>
          </a:xfrm>
        </p:spPr>
        <p:txBody>
          <a:bodyPr/>
          <a:lstStyle/>
          <a:p>
            <a:r>
              <a:rPr lang="en-US" sz="2000" dirty="0">
                <a:latin typeface="Tahoma" charset="0"/>
                <a:ea typeface="MS PGothic" charset="0"/>
                <a:cs typeface="MS PGothic" charset="0"/>
              </a:rPr>
              <a:t>While the HTTPS configuration should match across servers, it doesn't always</a:t>
            </a:r>
          </a:p>
          <a:p>
            <a:r>
              <a:rPr lang="en-US" sz="2000" dirty="0">
                <a:latin typeface="Tahoma" charset="0"/>
                <a:ea typeface="MS PGothic" charset="0"/>
                <a:cs typeface="MS PGothic" charset="0"/>
              </a:rPr>
              <a:t>HTTPS ciphers or version support levels may be different</a:t>
            </a:r>
          </a:p>
          <a:p>
            <a:r>
              <a:rPr lang="en-US" sz="2000" dirty="0">
                <a:latin typeface="Tahoma" charset="0"/>
                <a:ea typeface="MS PGothic" charset="0"/>
                <a:cs typeface="MS PGothic" charset="0"/>
              </a:rPr>
              <a:t>HTTPS certificates may be issued to the individual servers instead of the load balanced name</a:t>
            </a:r>
          </a:p>
          <a:p>
            <a:pPr lvl="1"/>
            <a:r>
              <a:rPr lang="en-US" sz="1800" dirty="0">
                <a:latin typeface="Tahoma" charset="0"/>
                <a:ea typeface="MS PGothic" charset="0"/>
                <a:cs typeface="MS PGothic" charset="0"/>
              </a:rPr>
              <a:t>Currently the best way to verify certificates is manually browsing the site</a:t>
            </a:r>
          </a:p>
          <a:p>
            <a:pPr lvl="1"/>
            <a:r>
              <a:rPr lang="en-US" sz="1800" dirty="0">
                <a:latin typeface="Tahoma" charset="0"/>
                <a:ea typeface="MS PGothic" charset="0"/>
                <a:cs typeface="MS PGothic" charset="0"/>
              </a:rPr>
              <a:t>Periodically during the test, check and compare to previous checks</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2"/>
          <p:cNvSpPr>
            <a:spLocks noGrp="1" noChangeArrowheads="1"/>
          </p:cNvSpPr>
          <p:nvPr>
            <p:ph type="title"/>
          </p:nvPr>
        </p:nvSpPr>
        <p:spPr/>
        <p:txBody>
          <a:bodyPr/>
          <a:lstStyle/>
          <a:p>
            <a:r>
              <a:rPr lang="en-US" sz="4000" dirty="0">
                <a:latin typeface="Tahoma" charset="0"/>
                <a:ea typeface="MS PGothic" charset="0"/>
              </a:rPr>
              <a:t>Identifying Load Balancing Using HTML Source Code Differences</a:t>
            </a:r>
          </a:p>
        </p:txBody>
      </p:sp>
      <p:sp>
        <p:nvSpPr>
          <p:cNvPr id="222210" name="Rectangle 3"/>
          <p:cNvSpPr>
            <a:spLocks noGrp="1" noChangeArrowheads="1"/>
          </p:cNvSpPr>
          <p:nvPr>
            <p:ph idx="1"/>
          </p:nvPr>
        </p:nvSpPr>
        <p:spPr>
          <a:xfrm>
            <a:off x="396240" y="1661160"/>
            <a:ext cx="8077200" cy="4495800"/>
          </a:xfrm>
        </p:spPr>
        <p:txBody>
          <a:bodyPr/>
          <a:lstStyle/>
          <a:p>
            <a:r>
              <a:rPr lang="en-US" sz="3200" dirty="0">
                <a:latin typeface="Tahoma" charset="0"/>
                <a:ea typeface="MS PGothic" charset="0"/>
                <a:cs typeface="MS PGothic" charset="0"/>
              </a:rPr>
              <a:t>Some applications insert HTML comments</a:t>
            </a:r>
          </a:p>
          <a:p>
            <a:r>
              <a:rPr lang="en-US" sz="3200" dirty="0">
                <a:latin typeface="Tahoma" charset="0"/>
                <a:ea typeface="MS PGothic" charset="0"/>
                <a:cs typeface="MS PGothic" charset="0"/>
              </a:rPr>
              <a:t>Assists with troubleshooting which server is having issues</a:t>
            </a:r>
          </a:p>
          <a:p>
            <a:r>
              <a:rPr lang="en-US" sz="3200" dirty="0">
                <a:latin typeface="Tahoma" charset="0"/>
                <a:ea typeface="MS PGothic" charset="0"/>
                <a:cs typeface="MS PGothic" charset="0"/>
              </a:rPr>
              <a:t>Tag can be obvious</a:t>
            </a:r>
          </a:p>
          <a:p>
            <a:pPr lvl="1"/>
            <a:r>
              <a:rPr lang="en-US" sz="2800" b="1" dirty="0">
                <a:latin typeface="Courier New" charset="0"/>
                <a:ea typeface="MS PGothic" charset="0"/>
                <a:cs typeface="MS PGothic" charset="0"/>
              </a:rPr>
              <a:t>webserver01 </a:t>
            </a:r>
            <a:r>
              <a:rPr lang="en-US" sz="2800" dirty="0">
                <a:latin typeface="Tahoma" charset="0"/>
                <a:ea typeface="MS PGothic" charset="0"/>
                <a:cs typeface="MS PGothic" charset="0"/>
              </a:rPr>
              <a:t>or </a:t>
            </a:r>
            <a:r>
              <a:rPr lang="en-US" sz="2800" b="1" dirty="0">
                <a:latin typeface="Courier New" charset="0"/>
                <a:ea typeface="MS PGothic" charset="0"/>
                <a:cs typeface="MS PGothic" charset="0"/>
              </a:rPr>
              <a:t>hoc08wuw15</a:t>
            </a:r>
          </a:p>
          <a:p>
            <a:r>
              <a:rPr lang="en-US" sz="3200" dirty="0">
                <a:latin typeface="Tahoma" charset="0"/>
                <a:ea typeface="MS PGothic" charset="0"/>
                <a:cs typeface="MS PGothic" charset="0"/>
              </a:rPr>
              <a:t>Or may be a code known to administrators</a:t>
            </a:r>
          </a:p>
          <a:p>
            <a:pPr lvl="1"/>
            <a:r>
              <a:rPr lang="en-US" sz="2800" b="1" dirty="0">
                <a:latin typeface="Courier New" charset="0"/>
                <a:ea typeface="MS PGothic" charset="0"/>
                <a:cs typeface="MS PGothic" charset="0"/>
              </a:rPr>
              <a:t>&lt;!-- AfT5T --&gt; </a:t>
            </a:r>
            <a:r>
              <a:rPr lang="en-US" sz="2800" dirty="0">
                <a:latin typeface="Tahoma" charset="0"/>
                <a:ea typeface="MS PGothic" charset="0"/>
                <a:cs typeface="MS PGothic" charset="0"/>
              </a:rPr>
              <a:t>or </a:t>
            </a:r>
            <a:r>
              <a:rPr lang="en-US" sz="2800" b="1" dirty="0">
                <a:latin typeface="Courier New" charset="0"/>
                <a:ea typeface="MS PGothic" charset="0"/>
                <a:cs typeface="MS PGothic" charset="0"/>
              </a:rPr>
              <a:t>&lt;!-- Z4Rtg --&gt;</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itle 1"/>
          <p:cNvSpPr>
            <a:spLocks noGrp="1"/>
          </p:cNvSpPr>
          <p:nvPr>
            <p:ph type="title"/>
          </p:nvPr>
        </p:nvSpPr>
        <p:spPr/>
        <p:txBody>
          <a:bodyPr/>
          <a:lstStyle/>
          <a:p>
            <a:r>
              <a:rPr lang="en-US" dirty="0">
                <a:latin typeface="Tahoma" charset="0"/>
                <a:ea typeface="MS PGothic" charset="0"/>
              </a:rPr>
              <a:t>Testing Web Apps on</a:t>
            </a:r>
            <a:br>
              <a:rPr lang="en-US" dirty="0">
                <a:latin typeface="Tahoma" charset="0"/>
                <a:ea typeface="MS PGothic" charset="0"/>
              </a:rPr>
            </a:br>
            <a:r>
              <a:rPr lang="en-US" dirty="0">
                <a:latin typeface="Tahoma" charset="0"/>
                <a:ea typeface="MS PGothic" charset="0"/>
              </a:rPr>
              <a:t>Load-Balanced Infrastructures</a:t>
            </a:r>
          </a:p>
        </p:txBody>
      </p:sp>
      <p:sp>
        <p:nvSpPr>
          <p:cNvPr id="224258" name="Content Placeholder 2"/>
          <p:cNvSpPr>
            <a:spLocks noGrp="1"/>
          </p:cNvSpPr>
          <p:nvPr>
            <p:ph idx="1"/>
          </p:nvPr>
        </p:nvSpPr>
        <p:spPr/>
        <p:txBody>
          <a:bodyPr/>
          <a:lstStyle/>
          <a:p>
            <a:r>
              <a:rPr lang="en-US" sz="2800" dirty="0">
                <a:latin typeface="Tahoma" charset="0"/>
                <a:ea typeface="MS PGothic" charset="0"/>
                <a:cs typeface="MS PGothic" charset="0"/>
              </a:rPr>
              <a:t>We identify a load balancer, it changes our test approach somewhat</a:t>
            </a:r>
          </a:p>
          <a:p>
            <a:pPr lvl="1"/>
            <a:r>
              <a:rPr lang="en-US" sz="2400" dirty="0">
                <a:latin typeface="Tahoma" charset="0"/>
                <a:ea typeface="MS PGothic" charset="0"/>
                <a:cs typeface="MS PGothic" charset="0"/>
              </a:rPr>
              <a:t>Attacks that inject code or read files should be done on all servers involved in the application</a:t>
            </a:r>
          </a:p>
          <a:p>
            <a:pPr lvl="1"/>
            <a:r>
              <a:rPr lang="en-US" sz="2400" dirty="0">
                <a:latin typeface="Tahoma" charset="0"/>
                <a:ea typeface="MS PGothic" charset="0"/>
                <a:cs typeface="MS PGothic" charset="0"/>
              </a:rPr>
              <a:t>Differences in the application may expose an issue on only one of the servers</a:t>
            </a:r>
          </a:p>
          <a:p>
            <a:r>
              <a:rPr lang="en-US" sz="2800" dirty="0">
                <a:latin typeface="Tahoma" charset="0"/>
                <a:ea typeface="MS PGothic" charset="0"/>
                <a:cs typeface="MS PGothic" charset="0"/>
              </a:rPr>
              <a:t>The test should either take this into account or document the concern</a:t>
            </a:r>
          </a:p>
          <a:p>
            <a:pPr lvl="1"/>
            <a:r>
              <a:rPr lang="en-US" sz="2400" dirty="0">
                <a:latin typeface="Tahoma" charset="0"/>
                <a:ea typeface="MS PGothic" charset="0"/>
                <a:cs typeface="MS PGothic" charset="0"/>
              </a:rPr>
              <a:t>Documenting the concern doesn't fix the issue</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Title 1"/>
          <p:cNvSpPr>
            <a:spLocks noGrp="1"/>
          </p:cNvSpPr>
          <p:nvPr>
            <p:ph type="title"/>
          </p:nvPr>
        </p:nvSpPr>
        <p:spPr/>
        <p:txBody>
          <a:bodyPr/>
          <a:lstStyle/>
          <a:p>
            <a:r>
              <a:rPr lang="en-US" dirty="0">
                <a:latin typeface="Tahoma" charset="0"/>
                <a:ea typeface="MS PGothic" charset="0"/>
              </a:rPr>
              <a:t>Test Modifications for </a:t>
            </a:r>
            <a:br>
              <a:rPr lang="en-US" dirty="0">
                <a:latin typeface="Tahoma" charset="0"/>
                <a:ea typeface="MS PGothic" charset="0"/>
              </a:rPr>
            </a:br>
            <a:r>
              <a:rPr lang="en-US" dirty="0">
                <a:latin typeface="Tahoma" charset="0"/>
                <a:ea typeface="MS PGothic" charset="0"/>
              </a:rPr>
              <a:t>Load Balancers</a:t>
            </a:r>
          </a:p>
        </p:txBody>
      </p:sp>
      <p:sp>
        <p:nvSpPr>
          <p:cNvPr id="226306" name="Content Placeholder 2"/>
          <p:cNvSpPr>
            <a:spLocks noGrp="1"/>
          </p:cNvSpPr>
          <p:nvPr>
            <p:ph idx="1"/>
          </p:nvPr>
        </p:nvSpPr>
        <p:spPr>
          <a:xfrm>
            <a:off x="347980" y="1737360"/>
            <a:ext cx="8458200" cy="4114800"/>
          </a:xfrm>
        </p:spPr>
        <p:txBody>
          <a:bodyPr/>
          <a:lstStyle/>
          <a:p>
            <a:r>
              <a:rPr lang="en-US" sz="3200" dirty="0">
                <a:latin typeface="Tahoma" charset="0"/>
                <a:ea typeface="MS PGothic" charset="0"/>
                <a:cs typeface="MS PGothic" charset="0"/>
              </a:rPr>
              <a:t>There are various methods for testing against load balancers</a:t>
            </a:r>
          </a:p>
          <a:p>
            <a:pPr lvl="1"/>
            <a:r>
              <a:rPr lang="en-US" sz="2800" dirty="0">
                <a:latin typeface="Tahoma" charset="0"/>
                <a:ea typeface="MS PGothic" charset="0"/>
                <a:cs typeface="MS PGothic" charset="0"/>
              </a:rPr>
              <a:t>If accessible, address each server individually</a:t>
            </a:r>
          </a:p>
          <a:p>
            <a:pPr lvl="2"/>
            <a:r>
              <a:rPr lang="en-US" sz="2000" dirty="0">
                <a:latin typeface="Tahoma" charset="0"/>
                <a:ea typeface="MS PGothic" charset="0"/>
                <a:cs typeface="MS PGothic" charset="0"/>
              </a:rPr>
              <a:t>www1.secureideas.com and www2.secureideas.com</a:t>
            </a:r>
          </a:p>
          <a:p>
            <a:pPr lvl="2"/>
            <a:r>
              <a:rPr lang="en-US" sz="2000" dirty="0">
                <a:latin typeface="Tahoma" charset="0"/>
                <a:ea typeface="MS PGothic" charset="0"/>
                <a:cs typeface="MS PGothic" charset="0"/>
              </a:rPr>
              <a:t>This may require the test to be performed from within the tested network</a:t>
            </a:r>
          </a:p>
          <a:p>
            <a:pPr lvl="1"/>
            <a:r>
              <a:rPr lang="en-US" sz="2800" dirty="0">
                <a:latin typeface="Tahoma" charset="0"/>
                <a:ea typeface="MS PGothic" charset="0"/>
                <a:cs typeface="MS PGothic" charset="0"/>
              </a:rPr>
              <a:t>Modify the load balancer to direct the tester's IP address to one server</a:t>
            </a:r>
          </a:p>
          <a:p>
            <a:pPr lvl="2"/>
            <a:r>
              <a:rPr lang="en-US" sz="2000" dirty="0">
                <a:latin typeface="Tahoma" charset="0"/>
                <a:ea typeface="MS PGothic" charset="0"/>
                <a:cs typeface="MS PGothic" charset="0"/>
              </a:rPr>
              <a:t>Change such a config to get access to the other servers after finishing one</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dirty="0">
                <a:latin typeface="Tahoma" charset="0"/>
                <a:ea typeface="MS PGothic" charset="0"/>
              </a:rPr>
              <a:t>Course Roadmap</a:t>
            </a:r>
          </a:p>
        </p:txBody>
      </p:sp>
      <p:sp>
        <p:nvSpPr>
          <p:cNvPr id="9" name="Rectangle 1042"/>
          <p:cNvSpPr>
            <a:spLocks noChangeArrowheads="1"/>
          </p:cNvSpPr>
          <p:nvPr/>
        </p:nvSpPr>
        <p:spPr bwMode="auto">
          <a:xfrm>
            <a:off x="152400" y="1905000"/>
            <a:ext cx="8458200" cy="4114800"/>
          </a:xfrm>
          <a:prstGeom prst="rect">
            <a:avLst/>
          </a:prstGeom>
          <a:noFill/>
          <a:ln w="9525">
            <a:noFill/>
            <a:miter lim="800000"/>
            <a:headEnd/>
            <a:tailEnd/>
          </a:ln>
          <a:effectLst/>
        </p:spPr>
        <p:txBody>
          <a:bodyPr/>
          <a:lstStyle/>
          <a:p>
            <a:pPr marL="342900" indent="-342900">
              <a:buFontTx/>
              <a:buChar char="•"/>
              <a:defRPr/>
            </a:pPr>
            <a:r>
              <a:rPr lang="en-US" sz="3200" dirty="0">
                <a:effectLst>
                  <a:outerShdw blurRad="38100" dist="38100" dir="2700000" algn="tl">
                    <a:srgbClr val="C0C0C0"/>
                  </a:outerShdw>
                </a:effectLst>
                <a:latin typeface="Tahoma" pitchFamily="34" charset="0"/>
                <a:ea typeface="ＭＳ Ｐゴシック" pitchFamily="34" charset="-128"/>
                <a:cs typeface="+mn-cs"/>
              </a:rPr>
              <a:t>Attacker's View, </a:t>
            </a:r>
            <a:br>
              <a:rPr lang="en-US" sz="3200" dirty="0">
                <a:effectLst>
                  <a:outerShdw blurRad="38100" dist="38100" dir="2700000" algn="tl">
                    <a:srgbClr val="C0C0C0"/>
                  </a:outerShdw>
                </a:effectLst>
                <a:latin typeface="Tahoma" pitchFamily="34" charset="0"/>
                <a:ea typeface="ＭＳ Ｐゴシック" pitchFamily="34" charset="-128"/>
                <a:cs typeface="+mn-cs"/>
              </a:rPr>
            </a:br>
            <a:r>
              <a:rPr lang="en-US" sz="3200" dirty="0">
                <a:effectLst>
                  <a:outerShdw blurRad="38100" dist="38100" dir="2700000" algn="tl">
                    <a:srgbClr val="C0C0C0"/>
                  </a:outerShdw>
                </a:effectLst>
                <a:latin typeface="Tahoma" pitchFamily="34" charset="0"/>
                <a:ea typeface="ＭＳ Ｐゴシック" pitchFamily="34" charset="-128"/>
                <a:cs typeface="+mn-cs"/>
              </a:rPr>
              <a:t>Pen-Testing &amp; Scoping</a:t>
            </a:r>
          </a:p>
          <a:p>
            <a:pPr marL="342900" indent="-342900">
              <a:buFontTx/>
              <a:buChar char="•"/>
              <a:defRPr/>
            </a:pPr>
            <a:r>
              <a:rPr lang="en-US" sz="3200" b="1" i="1" u="sng" dirty="0">
                <a:solidFill>
                  <a:srgbClr val="FF0000"/>
                </a:solidFill>
                <a:latin typeface="Tahoma" pitchFamily="34" charset="0"/>
                <a:ea typeface="ＭＳ Ｐゴシック" pitchFamily="34" charset="-128"/>
                <a:cs typeface="+mn-cs"/>
              </a:rPr>
              <a:t>Recon &amp; Mapping</a:t>
            </a:r>
          </a:p>
          <a:p>
            <a:pPr marL="342900" indent="-342900">
              <a:buFontTx/>
              <a:buChar char="•"/>
              <a:defRPr/>
            </a:pPr>
            <a:r>
              <a:rPr lang="en-US" sz="3200" dirty="0">
                <a:latin typeface="Tahoma" pitchFamily="34" charset="0"/>
                <a:ea typeface="ＭＳ Ｐゴシック" pitchFamily="34" charset="-128"/>
                <a:cs typeface="+mn-cs"/>
              </a:rPr>
              <a:t>Application Discovery</a:t>
            </a:r>
          </a:p>
          <a:p>
            <a:pPr marL="342900" indent="-342900">
              <a:buFontTx/>
              <a:buChar char="•"/>
              <a:defRPr/>
            </a:pPr>
            <a:r>
              <a:rPr lang="en-US" sz="3200" dirty="0">
                <a:latin typeface="Tahoma" pitchFamily="34" charset="0"/>
                <a:ea typeface="ＭＳ Ｐゴシック" pitchFamily="34" charset="-128"/>
                <a:cs typeface="+mn-cs"/>
              </a:rPr>
              <a:t>Application Discovery Cont.</a:t>
            </a:r>
          </a:p>
          <a:p>
            <a:pPr marL="342900" indent="-342900">
              <a:buFontTx/>
              <a:buChar char="•"/>
              <a:defRPr/>
            </a:pPr>
            <a:r>
              <a:rPr lang="en-US" sz="3200" dirty="0">
                <a:latin typeface="Tahoma" pitchFamily="34" charset="0"/>
                <a:ea typeface="ＭＳ Ｐゴシック" pitchFamily="34" charset="-128"/>
                <a:cs typeface="+mn-cs"/>
              </a:rPr>
              <a:t>Exploitation</a:t>
            </a:r>
          </a:p>
          <a:p>
            <a:pPr marL="342900" indent="-342900">
              <a:buFontTx/>
              <a:buChar char="•"/>
              <a:defRPr/>
            </a:pPr>
            <a:r>
              <a:rPr lang="en-US" sz="3200" dirty="0">
                <a:latin typeface="Tahoma" pitchFamily="34" charset="0"/>
                <a:ea typeface="ＭＳ Ｐゴシック" pitchFamily="34" charset="-128"/>
                <a:cs typeface="+mn-cs"/>
              </a:rPr>
              <a:t>Capture the Flag</a:t>
            </a:r>
            <a:endParaRPr lang="en-US" dirty="0">
              <a:latin typeface="Tahoma" pitchFamily="34" charset="0"/>
              <a:ea typeface="ＭＳ Ｐゴシック" pitchFamily="34" charset="-128"/>
              <a:cs typeface="+mn-cs"/>
            </a:endParaRPr>
          </a:p>
        </p:txBody>
      </p:sp>
      <p:sp>
        <p:nvSpPr>
          <p:cNvPr id="10" name="Freeform 1044"/>
          <p:cNvSpPr>
            <a:spLocks/>
          </p:cNvSpPr>
          <p:nvPr/>
        </p:nvSpPr>
        <p:spPr bwMode="blackWhite">
          <a:xfrm>
            <a:off x="4249738" y="412750"/>
            <a:ext cx="1524000" cy="5791200"/>
          </a:xfrm>
          <a:custGeom>
            <a:avLst/>
            <a:gdLst>
              <a:gd name="T0" fmla="*/ 0 w 808"/>
              <a:gd name="T1" fmla="*/ 2147483647 h 3984"/>
              <a:gd name="T2" fmla="*/ 2147483647 w 808"/>
              <a:gd name="T3" fmla="*/ 0 h 3984"/>
              <a:gd name="T4" fmla="*/ 2147483647 w 808"/>
              <a:gd name="T5" fmla="*/ 2147483647 h 3984"/>
              <a:gd name="T6" fmla="*/ 0 w 808"/>
              <a:gd name="T7" fmla="*/ 2147483647 h 3984"/>
              <a:gd name="T8" fmla="*/ 0 60000 65536"/>
              <a:gd name="T9" fmla="*/ 0 60000 65536"/>
              <a:gd name="T10" fmla="*/ 0 60000 65536"/>
              <a:gd name="T11" fmla="*/ 0 60000 65536"/>
              <a:gd name="T12" fmla="*/ 0 w 808"/>
              <a:gd name="T13" fmla="*/ 0 h 3984"/>
              <a:gd name="T14" fmla="*/ 808 w 808"/>
              <a:gd name="T15" fmla="*/ 3984 h 3984"/>
            </a:gdLst>
            <a:ahLst/>
            <a:cxnLst>
              <a:cxn ang="T8">
                <a:pos x="T0" y="T1"/>
              </a:cxn>
              <a:cxn ang="T9">
                <a:pos x="T2" y="T3"/>
              </a:cxn>
              <a:cxn ang="T10">
                <a:pos x="T4" y="T5"/>
              </a:cxn>
              <a:cxn ang="T11">
                <a:pos x="T6" y="T7"/>
              </a:cxn>
            </a:cxnLst>
            <a:rect l="T12" t="T13" r="T14" b="T15"/>
            <a:pathLst>
              <a:path w="808" h="3984">
                <a:moveTo>
                  <a:pt x="0" y="1972"/>
                </a:moveTo>
                <a:lnTo>
                  <a:pt x="808" y="0"/>
                </a:lnTo>
                <a:lnTo>
                  <a:pt x="808" y="3984"/>
                </a:lnTo>
                <a:lnTo>
                  <a:pt x="0" y="1972"/>
                </a:lnTo>
                <a:close/>
              </a:path>
            </a:pathLst>
          </a:custGeom>
          <a:solidFill>
            <a:srgbClr val="99CCFF">
              <a:alpha val="50195"/>
            </a:srgbClr>
          </a:solidFill>
          <a:ln w="12700">
            <a:solidFill>
              <a:schemeClr val="tx1"/>
            </a:solidFill>
            <a:round/>
            <a:headEnd type="none" w="sm" len="sm"/>
            <a:tailEnd type="none" w="sm" len="sm"/>
          </a:ln>
        </p:spPr>
        <p:txBody>
          <a:bodyPr/>
          <a:lstStyle/>
          <a:p>
            <a:endParaRPr lang="en-US" dirty="0"/>
          </a:p>
        </p:txBody>
      </p:sp>
      <p:sp>
        <p:nvSpPr>
          <p:cNvPr id="11" name="Rectangle 1043"/>
          <p:cNvSpPr>
            <a:spLocks noChangeArrowheads="1"/>
          </p:cNvSpPr>
          <p:nvPr/>
        </p:nvSpPr>
        <p:spPr bwMode="auto">
          <a:xfrm>
            <a:off x="5773738" y="412750"/>
            <a:ext cx="3276600" cy="5791200"/>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b="1" i="1"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 </a:t>
            </a:r>
            <a:r>
              <a:rPr lang="en-US" sz="1400" b="1" i="1" u="sng"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Reconnaissance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ＭＳ Ｐゴシック"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Mapping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Port Scanning, OS Finger-</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SSL Support</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Testing SSL</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Nikto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Web Spidering with </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wget, ZAP, and Burp</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Spidering Results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Linked Servers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Sniffing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Session Analysis</a:t>
            </a:r>
          </a:p>
        </p:txBody>
      </p:sp>
      <p:sp>
        <p:nvSpPr>
          <p:cNvPr id="12" name="Rectangle 1043"/>
          <p:cNvSpPr>
            <a:spLocks noChangeArrowheads="1"/>
          </p:cNvSpPr>
          <p:nvPr/>
        </p:nvSpPr>
        <p:spPr bwMode="auto">
          <a:xfrm>
            <a:off x="5773738" y="276753"/>
            <a:ext cx="3276600" cy="6011862"/>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dirty="0">
                <a:latin typeface="Tahoma" pitchFamily="34" charset="0"/>
                <a:ea typeface="MS PGothic" pitchFamily="34" charset="-128"/>
                <a:cs typeface="+mn-cs"/>
              </a:rPr>
              <a:t> Reconnaissance</a:t>
            </a:r>
          </a:p>
          <a:p>
            <a:pPr>
              <a:spcBef>
                <a:spcPts val="200"/>
              </a:spcBef>
              <a:buFont typeface="Arial" pitchFamily="34" charset="0"/>
              <a:buChar char="•"/>
              <a:defRPr/>
            </a:pPr>
            <a:r>
              <a:rPr lang="en-US" sz="1400" dirty="0">
                <a:latin typeface="Tahoma" pitchFamily="34" charset="0"/>
                <a:ea typeface="MS PGothic"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MS PGothic"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MS PGothic"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MS PGothic" pitchFamily="34" charset="-128"/>
                <a:cs typeface="+mn-cs"/>
              </a:rPr>
              <a:t> Mapping</a:t>
            </a:r>
          </a:p>
          <a:p>
            <a:pPr>
              <a:spcBef>
                <a:spcPts val="200"/>
              </a:spcBef>
              <a:buFont typeface="Arial" pitchFamily="34" charset="0"/>
              <a:buChar char="•"/>
              <a:defRPr/>
            </a:pPr>
            <a:r>
              <a:rPr lang="en-US" sz="1400" dirty="0">
                <a:latin typeface="Tahoma" pitchFamily="34" charset="0"/>
                <a:ea typeface="MS PGothic" pitchFamily="34" charset="-128"/>
                <a:cs typeface="+mn-cs"/>
              </a:rPr>
              <a:t> Port Scanning, OS Finger-</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MS PGothic"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MS PGothic" pitchFamily="34" charset="-128"/>
                <a:cs typeface="+mn-cs"/>
              </a:rPr>
              <a:t> Analyzing HTTPS Support</a:t>
            </a:r>
          </a:p>
          <a:p>
            <a:pPr>
              <a:spcBef>
                <a:spcPts val="200"/>
              </a:spcBef>
              <a:buFont typeface="Arial" pitchFamily="34" charset="0"/>
              <a:buChar char="•"/>
              <a:defRPr/>
            </a:pPr>
            <a:r>
              <a:rPr lang="en-US" sz="1400" dirty="0">
                <a:latin typeface="Tahoma" pitchFamily="34" charset="0"/>
                <a:ea typeface="MS PGothic" pitchFamily="34" charset="-128"/>
                <a:cs typeface="+mn-cs"/>
              </a:rPr>
              <a:t> Exercise: Testing HTTPS</a:t>
            </a:r>
          </a:p>
          <a:p>
            <a:pPr>
              <a:spcBef>
                <a:spcPts val="200"/>
              </a:spcBef>
              <a:buFont typeface="Arial" pitchFamily="34" charset="0"/>
              <a:buChar char="•"/>
              <a:defRPr/>
            </a:pPr>
            <a:r>
              <a:rPr lang="en-US" sz="1400" dirty="0">
                <a:latin typeface="Tahoma" pitchFamily="34" charset="0"/>
                <a:ea typeface="MS PGothic" pitchFamily="34" charset="-128"/>
                <a:cs typeface="+mn-cs"/>
              </a:rPr>
              <a:t> Virtual Hosting and Load Balancers</a:t>
            </a:r>
          </a:p>
          <a:p>
            <a:pPr>
              <a:spcBef>
                <a:spcPts val="200"/>
              </a:spcBef>
              <a:buFont typeface="Arial" pitchFamily="34" charset="0"/>
              <a:buChar char="•"/>
              <a:defRPr/>
            </a:pPr>
            <a:r>
              <a:rPr lang="en-US" sz="1400" b="1" i="1" dirty="0">
                <a:solidFill>
                  <a:srgbClr val="FF0000"/>
                </a:solidFill>
                <a:latin typeface="Tahoma" pitchFamily="34" charset="0"/>
                <a:ea typeface="MS PGothic"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MS PGothic" pitchFamily="34" charset="-128"/>
                <a:cs typeface="+mn-cs"/>
              </a:rPr>
              <a:t> Exercise: Nikto</a:t>
            </a:r>
          </a:p>
          <a:p>
            <a:pPr>
              <a:spcBef>
                <a:spcPts val="200"/>
              </a:spcBef>
              <a:buFont typeface="Arial" pitchFamily="34" charset="0"/>
              <a:buChar char="•"/>
              <a:defRPr/>
            </a:pPr>
            <a:r>
              <a:rPr lang="en-US" sz="1400" dirty="0">
                <a:latin typeface="Tahoma" pitchFamily="34" charset="0"/>
                <a:ea typeface="MS PGothic"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MS PGothic" pitchFamily="34" charset="-128"/>
                <a:cs typeface="+mn-cs"/>
              </a:rPr>
              <a:t> Exercise: Web Spidering with </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wget, ZAP, and Burp</a:t>
            </a:r>
          </a:p>
          <a:p>
            <a:pPr>
              <a:spcBef>
                <a:spcPts val="200"/>
              </a:spcBef>
              <a:buFont typeface="Arial" pitchFamily="34" charset="0"/>
              <a:buChar char="•"/>
              <a:defRPr/>
            </a:pPr>
            <a:r>
              <a:rPr lang="en-US" sz="1400" dirty="0">
                <a:latin typeface="Tahoma" pitchFamily="34" charset="0"/>
                <a:ea typeface="MS PGothic" pitchFamily="34" charset="-128"/>
                <a:cs typeface="+mn-cs"/>
              </a:rPr>
              <a:t> Analyzing Spidering Results</a:t>
            </a:r>
          </a:p>
          <a:p>
            <a:pPr>
              <a:spcBef>
                <a:spcPts val="200"/>
              </a:spcBef>
              <a:buFont typeface="Arial" pitchFamily="34" charset="0"/>
              <a:buChar char="•"/>
              <a:defRPr/>
            </a:pPr>
            <a:r>
              <a:rPr lang="en-US" sz="1400" dirty="0">
                <a:latin typeface="Tahoma" pitchFamily="34" charset="0"/>
                <a:ea typeface="MS PGothic"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MS PGothic"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MS PGothic"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Session Analysis</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dirty="0">
                <a:latin typeface="Tahoma" charset="0"/>
                <a:ea typeface="MS PGothic" charset="0"/>
              </a:rPr>
              <a:t>Course Roadmap</a:t>
            </a:r>
          </a:p>
        </p:txBody>
      </p:sp>
      <p:sp>
        <p:nvSpPr>
          <p:cNvPr id="9" name="Rectangle 1042"/>
          <p:cNvSpPr>
            <a:spLocks noChangeArrowheads="1"/>
          </p:cNvSpPr>
          <p:nvPr/>
        </p:nvSpPr>
        <p:spPr bwMode="auto">
          <a:xfrm>
            <a:off x="152400" y="1905000"/>
            <a:ext cx="8458200" cy="4114800"/>
          </a:xfrm>
          <a:prstGeom prst="rect">
            <a:avLst/>
          </a:prstGeom>
          <a:noFill/>
          <a:ln w="9525">
            <a:noFill/>
            <a:miter lim="800000"/>
            <a:headEnd/>
            <a:tailEnd/>
          </a:ln>
          <a:effectLst/>
        </p:spPr>
        <p:txBody>
          <a:bodyPr/>
          <a:lstStyle/>
          <a:p>
            <a:pPr marL="342900" indent="-342900">
              <a:buFontTx/>
              <a:buChar char="•"/>
              <a:defRPr/>
            </a:pPr>
            <a:r>
              <a:rPr lang="en-US" sz="3200" dirty="0">
                <a:effectLst>
                  <a:outerShdw blurRad="38100" dist="38100" dir="2700000" algn="tl">
                    <a:srgbClr val="C0C0C0"/>
                  </a:outerShdw>
                </a:effectLst>
                <a:latin typeface="Tahoma" pitchFamily="34" charset="0"/>
                <a:ea typeface="ＭＳ Ｐゴシック" pitchFamily="34" charset="-128"/>
                <a:cs typeface="+mn-cs"/>
              </a:rPr>
              <a:t>Attacker's View, </a:t>
            </a:r>
            <a:br>
              <a:rPr lang="en-US" sz="3200" dirty="0">
                <a:effectLst>
                  <a:outerShdw blurRad="38100" dist="38100" dir="2700000" algn="tl">
                    <a:srgbClr val="C0C0C0"/>
                  </a:outerShdw>
                </a:effectLst>
                <a:latin typeface="Tahoma" pitchFamily="34" charset="0"/>
                <a:ea typeface="ＭＳ Ｐゴシック" pitchFamily="34" charset="-128"/>
                <a:cs typeface="+mn-cs"/>
              </a:rPr>
            </a:br>
            <a:r>
              <a:rPr lang="en-US" sz="3200" dirty="0">
                <a:effectLst>
                  <a:outerShdw blurRad="38100" dist="38100" dir="2700000" algn="tl">
                    <a:srgbClr val="C0C0C0"/>
                  </a:outerShdw>
                </a:effectLst>
                <a:latin typeface="Tahoma" pitchFamily="34" charset="0"/>
                <a:ea typeface="ＭＳ Ｐゴシック" pitchFamily="34" charset="-128"/>
                <a:cs typeface="+mn-cs"/>
              </a:rPr>
              <a:t>Pen-Testing &amp; Scoping</a:t>
            </a:r>
          </a:p>
          <a:p>
            <a:pPr marL="342900" indent="-342900">
              <a:buFontTx/>
              <a:buChar char="•"/>
              <a:defRPr/>
            </a:pPr>
            <a:r>
              <a:rPr lang="en-US" sz="3200" b="1" i="1" u="sng" dirty="0">
                <a:solidFill>
                  <a:srgbClr val="FF0000"/>
                </a:solidFill>
                <a:latin typeface="Tahoma" pitchFamily="34" charset="0"/>
                <a:ea typeface="ＭＳ Ｐゴシック" pitchFamily="34" charset="-128"/>
                <a:cs typeface="+mn-cs"/>
              </a:rPr>
              <a:t>Recon &amp; Mapping</a:t>
            </a:r>
          </a:p>
          <a:p>
            <a:pPr marL="342900" indent="-342900">
              <a:buFontTx/>
              <a:buChar char="•"/>
              <a:defRPr/>
            </a:pPr>
            <a:r>
              <a:rPr lang="en-US" sz="3200" dirty="0">
                <a:latin typeface="Tahoma" pitchFamily="34" charset="0"/>
                <a:ea typeface="ＭＳ Ｐゴシック" pitchFamily="34" charset="-128"/>
                <a:cs typeface="+mn-cs"/>
              </a:rPr>
              <a:t>Application Discovery</a:t>
            </a:r>
          </a:p>
          <a:p>
            <a:pPr marL="342900" indent="-342900">
              <a:buFontTx/>
              <a:buChar char="•"/>
              <a:defRPr/>
            </a:pPr>
            <a:r>
              <a:rPr lang="en-US" sz="3200" dirty="0">
                <a:latin typeface="Tahoma" pitchFamily="34" charset="0"/>
                <a:ea typeface="ＭＳ Ｐゴシック" pitchFamily="34" charset="-128"/>
                <a:cs typeface="+mn-cs"/>
              </a:rPr>
              <a:t>Application Discovery Cont.</a:t>
            </a:r>
          </a:p>
          <a:p>
            <a:pPr marL="342900" indent="-342900">
              <a:buFontTx/>
              <a:buChar char="•"/>
              <a:defRPr/>
            </a:pPr>
            <a:r>
              <a:rPr lang="en-US" sz="3200" dirty="0">
                <a:latin typeface="Tahoma" pitchFamily="34" charset="0"/>
                <a:ea typeface="ＭＳ Ｐゴシック" pitchFamily="34" charset="-128"/>
                <a:cs typeface="+mn-cs"/>
              </a:rPr>
              <a:t>Exploitation</a:t>
            </a:r>
          </a:p>
          <a:p>
            <a:pPr marL="342900" indent="-342900">
              <a:buFontTx/>
              <a:buChar char="•"/>
              <a:defRPr/>
            </a:pPr>
            <a:r>
              <a:rPr lang="en-US" sz="3200" dirty="0">
                <a:latin typeface="Tahoma" pitchFamily="34" charset="0"/>
                <a:ea typeface="ＭＳ Ｐゴシック" pitchFamily="34" charset="-128"/>
                <a:cs typeface="+mn-cs"/>
              </a:rPr>
              <a:t>Capture the Flag</a:t>
            </a:r>
            <a:endParaRPr lang="en-US" dirty="0">
              <a:latin typeface="Tahoma" pitchFamily="34" charset="0"/>
              <a:ea typeface="ＭＳ Ｐゴシック" pitchFamily="34" charset="-128"/>
              <a:cs typeface="+mn-cs"/>
            </a:endParaRPr>
          </a:p>
        </p:txBody>
      </p:sp>
      <p:sp>
        <p:nvSpPr>
          <p:cNvPr id="11" name="Freeform 1044"/>
          <p:cNvSpPr>
            <a:spLocks/>
          </p:cNvSpPr>
          <p:nvPr/>
        </p:nvSpPr>
        <p:spPr bwMode="blackWhite">
          <a:xfrm>
            <a:off x="4249738" y="412750"/>
            <a:ext cx="1524000" cy="5791200"/>
          </a:xfrm>
          <a:custGeom>
            <a:avLst/>
            <a:gdLst>
              <a:gd name="T0" fmla="*/ 0 w 808"/>
              <a:gd name="T1" fmla="*/ 2147483647 h 3984"/>
              <a:gd name="T2" fmla="*/ 2147483647 w 808"/>
              <a:gd name="T3" fmla="*/ 0 h 3984"/>
              <a:gd name="T4" fmla="*/ 2147483647 w 808"/>
              <a:gd name="T5" fmla="*/ 2147483647 h 3984"/>
              <a:gd name="T6" fmla="*/ 0 w 808"/>
              <a:gd name="T7" fmla="*/ 2147483647 h 3984"/>
              <a:gd name="T8" fmla="*/ 0 60000 65536"/>
              <a:gd name="T9" fmla="*/ 0 60000 65536"/>
              <a:gd name="T10" fmla="*/ 0 60000 65536"/>
              <a:gd name="T11" fmla="*/ 0 60000 65536"/>
              <a:gd name="T12" fmla="*/ 0 w 808"/>
              <a:gd name="T13" fmla="*/ 0 h 3984"/>
              <a:gd name="T14" fmla="*/ 808 w 808"/>
              <a:gd name="T15" fmla="*/ 3984 h 3984"/>
            </a:gdLst>
            <a:ahLst/>
            <a:cxnLst>
              <a:cxn ang="T8">
                <a:pos x="T0" y="T1"/>
              </a:cxn>
              <a:cxn ang="T9">
                <a:pos x="T2" y="T3"/>
              </a:cxn>
              <a:cxn ang="T10">
                <a:pos x="T4" y="T5"/>
              </a:cxn>
              <a:cxn ang="T11">
                <a:pos x="T6" y="T7"/>
              </a:cxn>
            </a:cxnLst>
            <a:rect l="T12" t="T13" r="T14" b="T15"/>
            <a:pathLst>
              <a:path w="808" h="3984">
                <a:moveTo>
                  <a:pt x="0" y="1972"/>
                </a:moveTo>
                <a:lnTo>
                  <a:pt x="808" y="0"/>
                </a:lnTo>
                <a:lnTo>
                  <a:pt x="808" y="3984"/>
                </a:lnTo>
                <a:lnTo>
                  <a:pt x="0" y="1972"/>
                </a:lnTo>
                <a:close/>
              </a:path>
            </a:pathLst>
          </a:custGeom>
          <a:solidFill>
            <a:srgbClr val="99CCFF">
              <a:alpha val="50195"/>
            </a:srgbClr>
          </a:solidFill>
          <a:ln w="12700">
            <a:solidFill>
              <a:schemeClr val="tx1"/>
            </a:solidFill>
            <a:round/>
            <a:headEnd type="none" w="sm" len="sm"/>
            <a:tailEnd type="none" w="sm" len="sm"/>
          </a:ln>
        </p:spPr>
        <p:txBody>
          <a:bodyPr/>
          <a:lstStyle/>
          <a:p>
            <a:endParaRPr lang="en-US" dirty="0"/>
          </a:p>
        </p:txBody>
      </p:sp>
      <p:sp>
        <p:nvSpPr>
          <p:cNvPr id="12" name="Rectangle 1043"/>
          <p:cNvSpPr>
            <a:spLocks noChangeArrowheads="1"/>
          </p:cNvSpPr>
          <p:nvPr/>
        </p:nvSpPr>
        <p:spPr bwMode="auto">
          <a:xfrm>
            <a:off x="5773738" y="412750"/>
            <a:ext cx="3276600" cy="5791200"/>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b="1" i="1"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 </a:t>
            </a:r>
            <a:r>
              <a:rPr lang="en-US" sz="1400" b="1" i="1" u="sng"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Reconnaissance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ＭＳ Ｐゴシック"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Mapping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Port Scanning, OS Finger-</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SSL Support</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Testing SSL</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Nikto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Web Spidering with </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wget, ZAP, and Burp</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Spidering Results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Linked Servers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Sniffing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Session Analysis</a:t>
            </a:r>
          </a:p>
        </p:txBody>
      </p:sp>
      <p:sp>
        <p:nvSpPr>
          <p:cNvPr id="13" name="Rectangle 1043"/>
          <p:cNvSpPr>
            <a:spLocks noChangeArrowheads="1"/>
          </p:cNvSpPr>
          <p:nvPr/>
        </p:nvSpPr>
        <p:spPr bwMode="auto">
          <a:xfrm>
            <a:off x="5773738" y="276753"/>
            <a:ext cx="3276600" cy="6011862"/>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dirty="0">
                <a:latin typeface="Tahoma" pitchFamily="34" charset="0"/>
                <a:ea typeface="MS PGothic" pitchFamily="34" charset="-128"/>
                <a:cs typeface="+mn-cs"/>
              </a:rPr>
              <a:t> Reconnaissance</a:t>
            </a:r>
          </a:p>
          <a:p>
            <a:pPr>
              <a:spcBef>
                <a:spcPts val="200"/>
              </a:spcBef>
              <a:buFont typeface="Arial" pitchFamily="34" charset="0"/>
              <a:buChar char="•"/>
              <a:defRPr/>
            </a:pPr>
            <a:r>
              <a:rPr lang="en-US" sz="1400" b="1" i="1" dirty="0">
                <a:solidFill>
                  <a:schemeClr val="accent5"/>
                </a:solidFill>
                <a:latin typeface="Tahoma" pitchFamily="34" charset="0"/>
                <a:ea typeface="MS PGothic"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MS PGothic"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MS PGothic"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MS PGothic" pitchFamily="34" charset="-128"/>
                <a:cs typeface="+mn-cs"/>
              </a:rPr>
              <a:t> Mapping</a:t>
            </a:r>
          </a:p>
          <a:p>
            <a:pPr>
              <a:spcBef>
                <a:spcPts val="200"/>
              </a:spcBef>
              <a:buFont typeface="Arial" pitchFamily="34" charset="0"/>
              <a:buChar char="•"/>
              <a:defRPr/>
            </a:pPr>
            <a:r>
              <a:rPr lang="en-US" sz="1400" dirty="0">
                <a:latin typeface="Tahoma" pitchFamily="34" charset="0"/>
                <a:ea typeface="MS PGothic" pitchFamily="34" charset="-128"/>
                <a:cs typeface="+mn-cs"/>
              </a:rPr>
              <a:t> Port Scanning, OS Finger-</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MS PGothic"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MS PGothic" pitchFamily="34" charset="-128"/>
                <a:cs typeface="+mn-cs"/>
              </a:rPr>
              <a:t> Analyzing HTTPS Support</a:t>
            </a:r>
          </a:p>
          <a:p>
            <a:pPr>
              <a:spcBef>
                <a:spcPts val="200"/>
              </a:spcBef>
              <a:buFont typeface="Arial" pitchFamily="34" charset="0"/>
              <a:buChar char="•"/>
              <a:defRPr/>
            </a:pPr>
            <a:r>
              <a:rPr lang="en-US" sz="1400" dirty="0">
                <a:latin typeface="Tahoma" pitchFamily="34" charset="0"/>
                <a:ea typeface="MS PGothic" pitchFamily="34" charset="-128"/>
                <a:cs typeface="+mn-cs"/>
              </a:rPr>
              <a:t> Exercise: Testing HTTPS</a:t>
            </a:r>
          </a:p>
          <a:p>
            <a:pPr>
              <a:spcBef>
                <a:spcPts val="200"/>
              </a:spcBef>
              <a:buFont typeface="Arial" pitchFamily="34" charset="0"/>
              <a:buChar char="•"/>
              <a:defRPr/>
            </a:pPr>
            <a:r>
              <a:rPr lang="en-US" sz="1400" dirty="0">
                <a:latin typeface="Tahoma" pitchFamily="34" charset="0"/>
                <a:ea typeface="MS PGothic"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MS PGothic"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MS PGothic" pitchFamily="34" charset="-128"/>
                <a:cs typeface="+mn-cs"/>
              </a:rPr>
              <a:t> Exercise: Nikto</a:t>
            </a:r>
          </a:p>
          <a:p>
            <a:pPr>
              <a:spcBef>
                <a:spcPts val="200"/>
              </a:spcBef>
              <a:buFont typeface="Arial" pitchFamily="34" charset="0"/>
              <a:buChar char="•"/>
              <a:defRPr/>
            </a:pPr>
            <a:r>
              <a:rPr lang="en-US" sz="1400" dirty="0">
                <a:latin typeface="Tahoma" pitchFamily="34" charset="0"/>
                <a:ea typeface="MS PGothic"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MS PGothic" pitchFamily="34" charset="-128"/>
                <a:cs typeface="+mn-cs"/>
              </a:rPr>
              <a:t> Exercise: Web Spidering with </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wget, ZAP, and Burp</a:t>
            </a:r>
          </a:p>
          <a:p>
            <a:pPr>
              <a:spcBef>
                <a:spcPts val="200"/>
              </a:spcBef>
              <a:buFont typeface="Arial" pitchFamily="34" charset="0"/>
              <a:buChar char="•"/>
              <a:defRPr/>
            </a:pPr>
            <a:r>
              <a:rPr lang="en-US" sz="1400" dirty="0">
                <a:latin typeface="Tahoma" pitchFamily="34" charset="0"/>
                <a:ea typeface="MS PGothic" pitchFamily="34" charset="-128"/>
                <a:cs typeface="+mn-cs"/>
              </a:rPr>
              <a:t> Analyzing Spidering Results</a:t>
            </a:r>
          </a:p>
          <a:p>
            <a:pPr>
              <a:spcBef>
                <a:spcPts val="200"/>
              </a:spcBef>
              <a:buFont typeface="Arial" pitchFamily="34" charset="0"/>
              <a:buChar char="•"/>
              <a:defRPr/>
            </a:pPr>
            <a:r>
              <a:rPr lang="en-US" sz="1400" dirty="0">
                <a:latin typeface="Tahoma" pitchFamily="34" charset="0"/>
                <a:ea typeface="MS PGothic"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MS PGothic"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MS PGothic"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Session Analysis</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2"/>
          <p:cNvSpPr>
            <a:spLocks noGrp="1" noChangeArrowheads="1"/>
          </p:cNvSpPr>
          <p:nvPr>
            <p:ph type="title"/>
          </p:nvPr>
        </p:nvSpPr>
        <p:spPr/>
        <p:txBody>
          <a:bodyPr/>
          <a:lstStyle/>
          <a:p>
            <a:r>
              <a:rPr lang="en-US" dirty="0">
                <a:latin typeface="Tahoma" charset="0"/>
                <a:ea typeface="MS PGothic" charset="0"/>
              </a:rPr>
              <a:t>Software Configuration</a:t>
            </a:r>
          </a:p>
        </p:txBody>
      </p:sp>
      <p:sp>
        <p:nvSpPr>
          <p:cNvPr id="230402" name="Rectangle 3"/>
          <p:cNvSpPr>
            <a:spLocks noGrp="1" noChangeArrowheads="1"/>
          </p:cNvSpPr>
          <p:nvPr>
            <p:ph idx="1"/>
          </p:nvPr>
        </p:nvSpPr>
        <p:spPr>
          <a:xfrm>
            <a:off x="685800" y="1456357"/>
            <a:ext cx="7772400" cy="4114800"/>
          </a:xfrm>
        </p:spPr>
        <p:txBody>
          <a:bodyPr/>
          <a:lstStyle/>
          <a:p>
            <a:r>
              <a:rPr lang="en-US" sz="2800" dirty="0">
                <a:latin typeface="Tahoma" charset="0"/>
                <a:ea typeface="MS PGothic" charset="0"/>
                <a:cs typeface="MS PGothic" charset="0"/>
              </a:rPr>
              <a:t>Understanding the configuration is an important step</a:t>
            </a:r>
          </a:p>
          <a:p>
            <a:pPr lvl="1">
              <a:lnSpc>
                <a:spcPct val="90000"/>
              </a:lnSpc>
            </a:pPr>
            <a:r>
              <a:rPr lang="en-US" sz="2400" dirty="0">
                <a:latin typeface="Tahoma" charset="0"/>
                <a:ea typeface="MS PGothic" charset="0"/>
                <a:cs typeface="MS PGothic" charset="0"/>
              </a:rPr>
              <a:t>Configuration of the underlying server machine (OS, network services, etc.)</a:t>
            </a:r>
          </a:p>
          <a:p>
            <a:pPr lvl="1">
              <a:lnSpc>
                <a:spcPct val="90000"/>
              </a:lnSpc>
            </a:pPr>
            <a:r>
              <a:rPr lang="en-US" sz="2400" dirty="0">
                <a:latin typeface="Tahoma" charset="0"/>
                <a:ea typeface="MS PGothic" charset="0"/>
                <a:cs typeface="MS PGothic" charset="0"/>
              </a:rPr>
              <a:t>Configuration of the web server daemon itself</a:t>
            </a:r>
          </a:p>
          <a:p>
            <a:r>
              <a:rPr lang="en-US" sz="2800" dirty="0">
                <a:latin typeface="Tahoma" charset="0"/>
                <a:ea typeface="MS PGothic" charset="0"/>
                <a:cs typeface="MS PGothic" charset="0"/>
              </a:rPr>
              <a:t>What features are available?</a:t>
            </a:r>
          </a:p>
          <a:p>
            <a:pPr lvl="1"/>
            <a:r>
              <a:rPr lang="en-US" sz="2400" dirty="0">
                <a:latin typeface="Tahoma" charset="0"/>
                <a:ea typeface="MS PGothic" charset="0"/>
                <a:cs typeface="MS PGothic" charset="0"/>
              </a:rPr>
              <a:t>Is PHP supported on the target?</a:t>
            </a:r>
          </a:p>
          <a:p>
            <a:pPr lvl="1"/>
            <a:r>
              <a:rPr lang="en-US" sz="2400" dirty="0">
                <a:latin typeface="Tahoma" charset="0"/>
                <a:ea typeface="MS PGothic" charset="0"/>
                <a:cs typeface="MS PGothic" charset="0"/>
              </a:rPr>
              <a:t>Which HTTP request methods are accepted?</a:t>
            </a:r>
          </a:p>
          <a:p>
            <a:r>
              <a:rPr lang="en-US" sz="2800" dirty="0">
                <a:latin typeface="Tahoma" charset="0"/>
                <a:ea typeface="MS PGothic" charset="0"/>
                <a:cs typeface="MS PGothic" charset="0"/>
              </a:rPr>
              <a:t>Are there any default pages?</a:t>
            </a:r>
          </a:p>
          <a:p>
            <a:pPr lvl="1"/>
            <a:r>
              <a:rPr lang="en-US" sz="2400" dirty="0">
                <a:latin typeface="Tahoma" charset="0"/>
                <a:ea typeface="MS PGothic" charset="0"/>
                <a:cs typeface="MS PGothic" charset="0"/>
              </a:rPr>
              <a:t>Examples or documentation</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2"/>
          <p:cNvSpPr>
            <a:spLocks noGrp="1" noChangeArrowheads="1"/>
          </p:cNvSpPr>
          <p:nvPr>
            <p:ph type="title"/>
          </p:nvPr>
        </p:nvSpPr>
        <p:spPr/>
        <p:txBody>
          <a:bodyPr/>
          <a:lstStyle/>
          <a:p>
            <a:r>
              <a:rPr lang="en-US" dirty="0">
                <a:latin typeface="Tahoma" charset="0"/>
                <a:ea typeface="MS PGothic" charset="0"/>
              </a:rPr>
              <a:t>Supported HTTP Request Methods</a:t>
            </a:r>
          </a:p>
        </p:txBody>
      </p:sp>
      <p:sp>
        <p:nvSpPr>
          <p:cNvPr id="232450" name="Rectangle 3"/>
          <p:cNvSpPr>
            <a:spLocks noGrp="1" noChangeArrowheads="1"/>
          </p:cNvSpPr>
          <p:nvPr>
            <p:ph idx="1"/>
          </p:nvPr>
        </p:nvSpPr>
        <p:spPr>
          <a:xfrm>
            <a:off x="622232" y="1418380"/>
            <a:ext cx="7772400" cy="4114800"/>
          </a:xfrm>
        </p:spPr>
        <p:txBody>
          <a:bodyPr/>
          <a:lstStyle/>
          <a:p>
            <a:pPr>
              <a:lnSpc>
                <a:spcPct val="90000"/>
              </a:lnSpc>
            </a:pPr>
            <a:r>
              <a:rPr lang="en-US" sz="2700" dirty="0">
                <a:latin typeface="Tahoma" charset="0"/>
                <a:ea typeface="MS PGothic" charset="0"/>
                <a:cs typeface="MS PGothic" charset="0"/>
              </a:rPr>
              <a:t>Determine the HTTP request methods supported by the target infrastructure</a:t>
            </a:r>
          </a:p>
          <a:p>
            <a:pPr>
              <a:lnSpc>
                <a:spcPct val="90000"/>
              </a:lnSpc>
            </a:pPr>
            <a:r>
              <a:rPr lang="en-US" sz="2700" dirty="0">
                <a:latin typeface="Tahoma" charset="0"/>
                <a:ea typeface="MS PGothic" charset="0"/>
                <a:cs typeface="MS PGothic" charset="0"/>
              </a:rPr>
              <a:t>Look for interesting ones</a:t>
            </a:r>
          </a:p>
          <a:p>
            <a:pPr lvl="1">
              <a:lnSpc>
                <a:spcPct val="90000"/>
              </a:lnSpc>
            </a:pPr>
            <a:r>
              <a:rPr lang="en-US" sz="1800" dirty="0">
                <a:latin typeface="Tahoma" charset="0"/>
                <a:ea typeface="MS PGothic" charset="0"/>
                <a:cs typeface="MS PGothic" charset="0"/>
              </a:rPr>
              <a:t>PUT - WebDAV method that allows files to be PUT onto the server</a:t>
            </a:r>
          </a:p>
          <a:p>
            <a:pPr lvl="1">
              <a:lnSpc>
                <a:spcPct val="90000"/>
              </a:lnSpc>
            </a:pPr>
            <a:r>
              <a:rPr lang="en-US" sz="1800" dirty="0">
                <a:latin typeface="Tahoma" charset="0"/>
                <a:ea typeface="MS PGothic" charset="0"/>
                <a:cs typeface="MS PGothic" charset="0"/>
              </a:rPr>
              <a:t>DELETE - Allows for removing files</a:t>
            </a:r>
          </a:p>
          <a:p>
            <a:pPr lvl="1">
              <a:lnSpc>
                <a:spcPct val="90000"/>
              </a:lnSpc>
            </a:pPr>
            <a:r>
              <a:rPr lang="en-US" sz="1800" dirty="0">
                <a:latin typeface="Tahoma" charset="0"/>
                <a:ea typeface="MS PGothic" charset="0"/>
                <a:cs typeface="MS PGothic" charset="0"/>
              </a:rPr>
              <a:t>CONNECT -  Tunnel within the HTTP protocol</a:t>
            </a:r>
          </a:p>
          <a:p>
            <a:pPr lvl="1">
              <a:lnSpc>
                <a:spcPct val="90000"/>
              </a:lnSpc>
            </a:pPr>
            <a:r>
              <a:rPr lang="en-US" sz="1800" dirty="0">
                <a:latin typeface="Tahoma" charset="0"/>
                <a:ea typeface="MS PGothic" charset="0"/>
                <a:cs typeface="MS PGothic" charset="0"/>
              </a:rPr>
              <a:t>TRACE - Echo the request as seen by the server</a:t>
            </a:r>
          </a:p>
          <a:p>
            <a:pPr lvl="1">
              <a:lnSpc>
                <a:spcPct val="90000"/>
              </a:lnSpc>
            </a:pPr>
            <a:r>
              <a:rPr lang="en-US" sz="1800" dirty="0">
                <a:latin typeface="Tahoma" charset="0"/>
                <a:ea typeface="MS PGothic" charset="0"/>
                <a:cs typeface="MS PGothic" charset="0"/>
              </a:rPr>
              <a:t>OPTIONS - List supported methods</a:t>
            </a:r>
          </a:p>
          <a:p>
            <a:pPr>
              <a:lnSpc>
                <a:spcPct val="90000"/>
              </a:lnSpc>
            </a:pPr>
            <a:r>
              <a:rPr lang="en-US" sz="2700" dirty="0">
                <a:latin typeface="Tahoma" charset="0"/>
                <a:ea typeface="MS PGothic" charset="0"/>
                <a:cs typeface="MS PGothic" charset="0"/>
              </a:rPr>
              <a:t>There are many different ways to check which methods are supported by the server</a:t>
            </a:r>
          </a:p>
          <a:p>
            <a:pPr>
              <a:lnSpc>
                <a:spcPct val="90000"/>
              </a:lnSpc>
            </a:pPr>
            <a:r>
              <a:rPr lang="en-US" sz="2700" dirty="0">
                <a:latin typeface="Tahoma" charset="0"/>
                <a:ea typeface="MS PGothic" charset="0"/>
                <a:cs typeface="MS PGothic" charset="0"/>
              </a:rPr>
              <a:t>Most of the tools we use list supported HTTP methods as part of their output or report</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Rectangle 2"/>
          <p:cNvSpPr>
            <a:spLocks noGrp="1" noChangeArrowheads="1"/>
          </p:cNvSpPr>
          <p:nvPr>
            <p:ph type="title"/>
          </p:nvPr>
        </p:nvSpPr>
        <p:spPr>
          <a:xfrm>
            <a:off x="369253" y="137160"/>
            <a:ext cx="8388350" cy="1143000"/>
          </a:xfrm>
        </p:spPr>
        <p:txBody>
          <a:bodyPr/>
          <a:lstStyle/>
          <a:p>
            <a:r>
              <a:rPr lang="en-US" sz="4000" dirty="0">
                <a:latin typeface="Tahoma" charset="0"/>
                <a:ea typeface="MS PGothic" charset="0"/>
              </a:rPr>
              <a:t>Using Netcat to Determine Supported HTTP Request Methods</a:t>
            </a:r>
          </a:p>
        </p:txBody>
      </p:sp>
      <p:sp>
        <p:nvSpPr>
          <p:cNvPr id="234498" name="Rectangle 3"/>
          <p:cNvSpPr>
            <a:spLocks noGrp="1" noChangeArrowheads="1"/>
          </p:cNvSpPr>
          <p:nvPr>
            <p:ph idx="1"/>
          </p:nvPr>
        </p:nvSpPr>
        <p:spPr>
          <a:xfrm>
            <a:off x="579120" y="1676400"/>
            <a:ext cx="8001000" cy="4114800"/>
          </a:xfrm>
        </p:spPr>
        <p:txBody>
          <a:bodyPr/>
          <a:lstStyle/>
          <a:p>
            <a:r>
              <a:rPr lang="en-US" sz="2800" dirty="0">
                <a:latin typeface="Tahoma" charset="0"/>
                <a:ea typeface="MS PGothic" charset="0"/>
                <a:cs typeface="MS PGothic" charset="0"/>
              </a:rPr>
              <a:t>Netcat is perfect for testing available HTTP request methods</a:t>
            </a:r>
          </a:p>
          <a:p>
            <a:r>
              <a:rPr lang="en-US" sz="2800" dirty="0">
                <a:latin typeface="Tahoma" charset="0"/>
                <a:ea typeface="MS PGothic" charset="0"/>
                <a:cs typeface="MS PGothic" charset="0"/>
              </a:rPr>
              <a:t>Manually type HTTP commands into Netcat or script the requests</a:t>
            </a:r>
          </a:p>
          <a:p>
            <a:r>
              <a:rPr lang="en-US" sz="2800" dirty="0">
                <a:latin typeface="Tahoma" charset="0"/>
                <a:ea typeface="MS PGothic" charset="0"/>
                <a:cs typeface="MS PGothic" charset="0"/>
              </a:rPr>
              <a:t>A bash script can iterate through request method types, invoking Netcat for each:</a:t>
            </a:r>
          </a:p>
          <a:p>
            <a:endParaRPr lang="en-US" sz="2800" dirty="0">
              <a:latin typeface="Tahoma" charset="0"/>
              <a:ea typeface="MS PGothic" charset="0"/>
              <a:cs typeface="MS PGothic" charset="0"/>
            </a:endParaRPr>
          </a:p>
          <a:p>
            <a:endParaRPr lang="en-US" sz="2800" dirty="0">
              <a:latin typeface="Tahoma" charset="0"/>
              <a:ea typeface="MS PGothic" charset="0"/>
              <a:cs typeface="MS PGothic" charset="0"/>
            </a:endParaRPr>
          </a:p>
        </p:txBody>
      </p:sp>
      <p:sp>
        <p:nvSpPr>
          <p:cNvPr id="4" name="Rectangle 5"/>
          <p:cNvSpPr>
            <a:spLocks noChangeArrowheads="1"/>
          </p:cNvSpPr>
          <p:nvPr/>
        </p:nvSpPr>
        <p:spPr bwMode="ltGray">
          <a:xfrm>
            <a:off x="685800" y="4830763"/>
            <a:ext cx="8001000" cy="1341437"/>
          </a:xfrm>
          <a:prstGeom prst="rect">
            <a:avLst/>
          </a:prstGeom>
          <a:solidFill>
            <a:schemeClr val="accent1">
              <a:lumMod val="40000"/>
              <a:lumOff val="60000"/>
            </a:schemeClr>
          </a:solidFill>
          <a:ln w="12700">
            <a:solidFill>
              <a:schemeClr val="tx1"/>
            </a:solidFill>
            <a:miter lim="800000"/>
            <a:headEnd/>
            <a:tailEnd/>
          </a:ln>
        </p:spPr>
        <p:txBody>
          <a:bodyPr>
            <a:spAutoFit/>
          </a:bodyPr>
          <a:lstStyle/>
          <a:p>
            <a:pPr>
              <a:defRPr/>
            </a:pPr>
            <a:r>
              <a:rPr lang="en-US" sz="1400" b="1" dirty="0">
                <a:latin typeface="Courier New" pitchFamily="49" charset="0"/>
                <a:ea typeface="ＭＳ Ｐゴシック" pitchFamily="34" charset="-128"/>
                <a:cs typeface="Courier New" pitchFamily="49" charset="0"/>
              </a:rPr>
              <a:t>#!/bin/bash</a:t>
            </a:r>
          </a:p>
          <a:p>
            <a:pPr>
              <a:defRPr/>
            </a:pPr>
            <a:r>
              <a:rPr lang="en-US" sz="1400" b="1" dirty="0">
                <a:latin typeface="Courier New" pitchFamily="49" charset="0"/>
                <a:ea typeface="ＭＳ Ｐゴシック" pitchFamily="34" charset="-128"/>
                <a:cs typeface="Courier New" pitchFamily="49" charset="0"/>
              </a:rPr>
              <a:t>for method in GET POST PUT TRACE CONNECT OPTIONS; </a:t>
            </a:r>
          </a:p>
          <a:p>
            <a:pPr>
              <a:defRPr/>
            </a:pPr>
            <a:r>
              <a:rPr lang="en-US" sz="1400" b="1" dirty="0">
                <a:latin typeface="Courier New" pitchFamily="49" charset="0"/>
                <a:ea typeface="ＭＳ Ｐゴシック" pitchFamily="34" charset="-128"/>
                <a:cs typeface="Courier New" pitchFamily="49" charset="0"/>
              </a:rPr>
              <a:t>do</a:t>
            </a:r>
          </a:p>
          <a:p>
            <a:pPr>
              <a:defRPr/>
            </a:pPr>
            <a:r>
              <a:rPr lang="en-US" sz="1400" b="1" dirty="0">
                <a:latin typeface="Courier New" pitchFamily="49" charset="0"/>
                <a:ea typeface="ＭＳ Ｐゴシック" pitchFamily="34" charset="-128"/>
                <a:cs typeface="Courier New" pitchFamily="49" charset="0"/>
              </a:rPr>
              <a:t>    printf "$method / HTTP/1.1\nHost: target.tgt\n\n" | nc target.tgt 80 </a:t>
            </a:r>
          </a:p>
          <a:p>
            <a:pPr>
              <a:defRPr/>
            </a:pPr>
            <a:r>
              <a:rPr lang="en-US" sz="1400" b="1" dirty="0">
                <a:latin typeface="Courier New" pitchFamily="49" charset="0"/>
                <a:ea typeface="ＭＳ Ｐゴシック" pitchFamily="34" charset="-128"/>
                <a:cs typeface="Courier New" pitchFamily="49" charset="0"/>
              </a:rPr>
              <a:t>done</a:t>
            </a:r>
          </a:p>
        </p:txBody>
      </p:sp>
      <p:sp>
        <p:nvSpPr>
          <p:cNvPr id="234500" name="Rectangle 3"/>
          <p:cNvSpPr txBox="1">
            <a:spLocks noChangeArrowheads="1"/>
          </p:cNvSpPr>
          <p:nvPr/>
        </p:nvSpPr>
        <p:spPr bwMode="auto">
          <a:xfrm>
            <a:off x="4953000" y="1981200"/>
            <a:ext cx="41910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buFontTx/>
              <a:buChar char="•"/>
            </a:pPr>
            <a:endParaRPr lang="en-US" sz="2800" dirty="0"/>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545"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324600" y="4191000"/>
            <a:ext cx="2516188" cy="213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6546" name="Rectangle 2"/>
          <p:cNvSpPr>
            <a:spLocks noGrp="1" noChangeArrowheads="1"/>
          </p:cNvSpPr>
          <p:nvPr>
            <p:ph type="title"/>
          </p:nvPr>
        </p:nvSpPr>
        <p:spPr/>
        <p:txBody>
          <a:bodyPr/>
          <a:lstStyle/>
          <a:p>
            <a:r>
              <a:rPr lang="en-US" dirty="0">
                <a:latin typeface="Tahoma" charset="0"/>
                <a:ea typeface="MS PGothic" charset="0"/>
              </a:rPr>
              <a:t>Default Pages</a:t>
            </a:r>
          </a:p>
        </p:txBody>
      </p:sp>
      <p:sp>
        <p:nvSpPr>
          <p:cNvPr id="236547" name="Rectangle 3"/>
          <p:cNvSpPr>
            <a:spLocks noGrp="1" noChangeArrowheads="1"/>
          </p:cNvSpPr>
          <p:nvPr>
            <p:ph idx="1"/>
          </p:nvPr>
        </p:nvSpPr>
        <p:spPr>
          <a:xfrm>
            <a:off x="230188" y="1662748"/>
            <a:ext cx="4892675" cy="4114800"/>
          </a:xfrm>
        </p:spPr>
        <p:txBody>
          <a:bodyPr/>
          <a:lstStyle/>
          <a:p>
            <a:r>
              <a:rPr lang="en-US" sz="1800" dirty="0">
                <a:latin typeface="Tahoma" charset="0"/>
                <a:ea typeface="MS PGothic" charset="0"/>
                <a:cs typeface="MS PGothic" charset="0"/>
              </a:rPr>
              <a:t>A common issue is default pages left on a target server</a:t>
            </a:r>
          </a:p>
          <a:p>
            <a:r>
              <a:rPr lang="en-US" sz="1800" dirty="0">
                <a:latin typeface="Tahoma" charset="0"/>
                <a:ea typeface="MS PGothic" charset="0"/>
                <a:cs typeface="MS PGothic" charset="0"/>
              </a:rPr>
              <a:t>These pages can identify the server software and lead to vulnerabilities</a:t>
            </a:r>
          </a:p>
          <a:p>
            <a:pPr lvl="1"/>
            <a:r>
              <a:rPr lang="en-US" sz="1600" dirty="0">
                <a:latin typeface="Tahoma" charset="0"/>
                <a:ea typeface="MS PGothic" charset="0"/>
                <a:cs typeface="MS PGothic" charset="0"/>
              </a:rPr>
              <a:t>Example files and applications are often part of the default install</a:t>
            </a:r>
          </a:p>
          <a:p>
            <a:r>
              <a:rPr lang="en-US" sz="1800" dirty="0">
                <a:latin typeface="Tahoma" charset="0"/>
                <a:ea typeface="MS PGothic" charset="0"/>
                <a:cs typeface="MS PGothic" charset="0"/>
              </a:rPr>
              <a:t>Documentation is commonly left on servers</a:t>
            </a:r>
          </a:p>
          <a:p>
            <a:r>
              <a:rPr lang="en-US" sz="1800" dirty="0">
                <a:latin typeface="Tahoma" charset="0"/>
                <a:ea typeface="MS PGothic" charset="0"/>
                <a:cs typeface="MS PGothic" charset="0"/>
              </a:rPr>
              <a:t>Try accessing via IP address instead of hostname</a:t>
            </a:r>
          </a:p>
          <a:p>
            <a:pPr lvl="1"/>
            <a:r>
              <a:rPr lang="en-US" sz="1600" dirty="0">
                <a:latin typeface="Tahoma" charset="0"/>
                <a:ea typeface="MS PGothic" charset="0"/>
                <a:cs typeface="MS PGothic" charset="0"/>
              </a:rPr>
              <a:t>This bypasses name-based virtual hosting</a:t>
            </a:r>
          </a:p>
          <a:p>
            <a:r>
              <a:rPr lang="en-US" sz="1800" dirty="0">
                <a:latin typeface="Tahoma" charset="0"/>
                <a:ea typeface="MS PGothic" charset="0"/>
                <a:cs typeface="MS PGothic" charset="0"/>
              </a:rPr>
              <a:t>Many of the tools discussed in class will discover default pages on targets</a:t>
            </a:r>
          </a:p>
          <a:p>
            <a:pPr lvl="1"/>
            <a:r>
              <a:rPr lang="en-US" sz="1600" dirty="0">
                <a:latin typeface="Tahoma" charset="0"/>
                <a:ea typeface="MS PGothic" charset="0"/>
                <a:cs typeface="MS PGothic" charset="0"/>
              </a:rPr>
              <a:t>Nikto is a great tool for finding default content, especially associated with security issues</a:t>
            </a:r>
          </a:p>
        </p:txBody>
      </p:sp>
      <p:pic>
        <p:nvPicPr>
          <p:cNvPr id="236548" name="Picture 9" descr="SEC542-screenshot-apache-default"/>
          <p:cNvPicPr>
            <a:picLocks noChangeAspect="1" noChangeArrowheads="1"/>
          </p:cNvPicPr>
          <p:nvPr/>
        </p:nvPicPr>
        <p:blipFill>
          <a:blip r:embed="rId4" cstate="print">
            <a:lum bright="-8000"/>
            <a:extLst>
              <a:ext uri="{28A0092B-C50C-407E-A947-70E740481C1C}">
                <a14:useLocalDpi xmlns:a14="http://schemas.microsoft.com/office/drawing/2010/main"/>
              </a:ext>
            </a:extLst>
          </a:blip>
          <a:srcRect/>
          <a:stretch>
            <a:fillRect/>
          </a:stretch>
        </p:blipFill>
        <p:spPr bwMode="auto">
          <a:xfrm>
            <a:off x="5105400" y="2819400"/>
            <a:ext cx="3228975" cy="1919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6549" name="Picture 4" descr="SEC542-screenshot-iis-default"/>
          <p:cNvPicPr>
            <a:picLocks noChangeAspect="1" noChangeArrowheads="1"/>
          </p:cNvPicPr>
          <p:nvPr/>
        </p:nvPicPr>
        <p:blipFill>
          <a:blip r:embed="rId5" cstate="print">
            <a:lum bright="-8000"/>
            <a:extLst>
              <a:ext uri="{28A0092B-C50C-407E-A947-70E740481C1C}">
                <a14:useLocalDpi xmlns:a14="http://schemas.microsoft.com/office/drawing/2010/main"/>
              </a:ext>
            </a:extLst>
          </a:blip>
          <a:srcRect/>
          <a:stretch>
            <a:fillRect/>
          </a:stretch>
        </p:blipFill>
        <p:spPr bwMode="auto">
          <a:xfrm>
            <a:off x="5867400" y="1828800"/>
            <a:ext cx="2947988"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2"/>
          <p:cNvSpPr>
            <a:spLocks noGrp="1" noChangeArrowheads="1"/>
          </p:cNvSpPr>
          <p:nvPr>
            <p:ph type="title"/>
          </p:nvPr>
        </p:nvSpPr>
        <p:spPr>
          <a:xfrm>
            <a:off x="685800" y="-152400"/>
            <a:ext cx="7772400" cy="1143000"/>
          </a:xfrm>
        </p:spPr>
        <p:txBody>
          <a:bodyPr/>
          <a:lstStyle/>
          <a:p>
            <a:r>
              <a:rPr lang="en-US" dirty="0">
                <a:latin typeface="Tahoma" charset="0"/>
                <a:ea typeface="MS PGothic" charset="0"/>
              </a:rPr>
              <a:t>Nikto</a:t>
            </a:r>
          </a:p>
        </p:txBody>
      </p:sp>
      <p:sp>
        <p:nvSpPr>
          <p:cNvPr id="238594" name="Rectangle 3"/>
          <p:cNvSpPr>
            <a:spLocks noGrp="1" noChangeArrowheads="1"/>
          </p:cNvSpPr>
          <p:nvPr>
            <p:ph idx="1"/>
          </p:nvPr>
        </p:nvSpPr>
        <p:spPr bwMode="gray">
          <a:xfrm>
            <a:off x="228600" y="730250"/>
            <a:ext cx="8686800" cy="4495800"/>
          </a:xfrm>
          <a:solidFill>
            <a:schemeClr val="bg1"/>
          </a:solidFill>
        </p:spPr>
        <p:txBody>
          <a:bodyPr/>
          <a:lstStyle/>
          <a:p>
            <a:r>
              <a:rPr lang="en-US" sz="1800" dirty="0">
                <a:latin typeface="Tahoma" charset="0"/>
                <a:ea typeface="MS PGothic" charset="0"/>
                <a:cs typeface="MS PGothic" charset="0"/>
              </a:rPr>
              <a:t>Nikto is a perl program written by Chris Sullo</a:t>
            </a:r>
          </a:p>
          <a:p>
            <a:pPr lvl="1"/>
            <a:r>
              <a:rPr lang="en-US" sz="1600" dirty="0">
                <a:latin typeface="Tahoma" charset="0"/>
                <a:ea typeface="MS PGothic" charset="0"/>
                <a:cs typeface="MS PGothic" charset="0"/>
              </a:rPr>
              <a:t>http://www.cirt.net</a:t>
            </a:r>
          </a:p>
          <a:p>
            <a:r>
              <a:rPr lang="en-US" sz="1800" dirty="0">
                <a:latin typeface="Tahoma" charset="0"/>
                <a:ea typeface="MS PGothic" charset="0"/>
                <a:cs typeface="MS PGothic" charset="0"/>
              </a:rPr>
              <a:t>It uses a "database" of items to scan for on the server</a:t>
            </a:r>
          </a:p>
          <a:p>
            <a:pPr lvl="1"/>
            <a:r>
              <a:rPr lang="en-US" sz="1600" dirty="0">
                <a:latin typeface="Tahoma" charset="0"/>
                <a:ea typeface="MS PGothic" charset="0"/>
                <a:cs typeface="MS PGothic" charset="0"/>
              </a:rPr>
              <a:t>Comma separated files</a:t>
            </a:r>
          </a:p>
          <a:p>
            <a:pPr lvl="1"/>
            <a:r>
              <a:rPr lang="en-US" sz="1600" dirty="0">
                <a:latin typeface="Tahoma" charset="0"/>
                <a:ea typeface="MS PGothic" charset="0"/>
                <a:cs typeface="MS PGothic" charset="0"/>
              </a:rPr>
              <a:t>Various files containing: </a:t>
            </a:r>
            <a:endParaRPr lang="en-US" sz="1000" dirty="0">
              <a:latin typeface="Tahoma" charset="0"/>
              <a:ea typeface="MS PGothic" charset="0"/>
              <a:cs typeface="MS PGothic" charset="0"/>
            </a:endParaRPr>
          </a:p>
          <a:p>
            <a:pPr lvl="2"/>
            <a:r>
              <a:rPr lang="en-US" sz="1600" dirty="0">
                <a:latin typeface="Tahoma" charset="0"/>
                <a:ea typeface="MS PGothic" charset="0"/>
                <a:cs typeface="MS PGothic" charset="0"/>
              </a:rPr>
              <a:t>Widely used server-side scripts and programs known to be vulnerable (CGI, ASP, PHP, etc.)</a:t>
            </a:r>
          </a:p>
          <a:p>
            <a:pPr lvl="2"/>
            <a:r>
              <a:rPr lang="en-US" sz="1600" dirty="0">
                <a:latin typeface="Tahoma" charset="0"/>
                <a:ea typeface="MS PGothic" charset="0"/>
                <a:cs typeface="MS PGothic" charset="0"/>
              </a:rPr>
              <a:t>Response strings from various servers</a:t>
            </a:r>
          </a:p>
          <a:p>
            <a:pPr lvl="2"/>
            <a:r>
              <a:rPr lang="en-US" sz="1600" dirty="0">
                <a:latin typeface="Tahoma" charset="0"/>
                <a:ea typeface="MS PGothic" charset="0"/>
                <a:cs typeface="MS PGothic" charset="0"/>
              </a:rPr>
              <a:t>MD5 hashes of favicons of specific servers</a:t>
            </a:r>
          </a:p>
          <a:p>
            <a:r>
              <a:rPr lang="en-US" sz="1800" dirty="0">
                <a:latin typeface="Tahoma" charset="0"/>
                <a:ea typeface="MS PGothic" charset="0"/>
                <a:cs typeface="MS PGothic" charset="0"/>
              </a:rPr>
              <a:t>Discovers default files residing on the server</a:t>
            </a:r>
          </a:p>
          <a:p>
            <a:r>
              <a:rPr lang="en-US" sz="1800" dirty="0">
                <a:latin typeface="Tahoma" charset="0"/>
                <a:ea typeface="MS PGothic" charset="0"/>
                <a:cs typeface="MS PGothic" charset="0"/>
              </a:rPr>
              <a:t>May have false positives due to the way servers and applications handle missing pages</a:t>
            </a:r>
          </a:p>
          <a:p>
            <a:pPr lvl="1"/>
            <a:r>
              <a:rPr lang="en-US" sz="1800" dirty="0">
                <a:latin typeface="Tahoma" charset="0"/>
                <a:ea typeface="MS PGothic" charset="0"/>
                <a:cs typeface="MS PGothic" charset="0"/>
              </a:rPr>
              <a:t>This is one of the main reasons we need to manually verify results from scanners</a:t>
            </a:r>
          </a:p>
        </p:txBody>
      </p:sp>
      <p:pic>
        <p:nvPicPr>
          <p:cNvPr id="238595" name="Picture 3"/>
          <p:cNvPicPr>
            <a:picLocks noChangeAspect="1"/>
          </p:cNvPicPr>
          <p:nvPr/>
        </p:nvPicPr>
        <p:blipFill>
          <a:blip r:embed="rId3" cstate="print">
            <a:lum bright="-12000" contrast="10000"/>
            <a:extLst>
              <a:ext uri="{28A0092B-C50C-407E-A947-70E740481C1C}">
                <a14:useLocalDpi xmlns:a14="http://schemas.microsoft.com/office/drawing/2010/main"/>
              </a:ext>
            </a:extLst>
          </a:blip>
          <a:srcRect/>
          <a:stretch>
            <a:fillRect/>
          </a:stretch>
        </p:blipFill>
        <p:spPr bwMode="auto">
          <a:xfrm>
            <a:off x="4759325" y="4697413"/>
            <a:ext cx="3556000" cy="2106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dirty="0">
                <a:latin typeface="Tahoma" charset="0"/>
                <a:ea typeface="MS PGothic" charset="0"/>
              </a:rPr>
              <a:t>Course Roadmap</a:t>
            </a:r>
          </a:p>
        </p:txBody>
      </p:sp>
      <p:sp>
        <p:nvSpPr>
          <p:cNvPr id="9" name="Rectangle 1042"/>
          <p:cNvSpPr>
            <a:spLocks noChangeArrowheads="1"/>
          </p:cNvSpPr>
          <p:nvPr/>
        </p:nvSpPr>
        <p:spPr bwMode="auto">
          <a:xfrm>
            <a:off x="152400" y="1905000"/>
            <a:ext cx="8458200" cy="4114800"/>
          </a:xfrm>
          <a:prstGeom prst="rect">
            <a:avLst/>
          </a:prstGeom>
          <a:noFill/>
          <a:ln w="9525">
            <a:noFill/>
            <a:miter lim="800000"/>
            <a:headEnd/>
            <a:tailEnd/>
          </a:ln>
          <a:effectLst/>
        </p:spPr>
        <p:txBody>
          <a:bodyPr/>
          <a:lstStyle/>
          <a:p>
            <a:pPr marL="342900" indent="-342900">
              <a:buFontTx/>
              <a:buChar char="•"/>
              <a:defRPr/>
            </a:pPr>
            <a:r>
              <a:rPr lang="en-US" sz="3200" dirty="0">
                <a:effectLst>
                  <a:outerShdw blurRad="38100" dist="38100" dir="2700000" algn="tl">
                    <a:srgbClr val="C0C0C0"/>
                  </a:outerShdw>
                </a:effectLst>
                <a:latin typeface="Tahoma" pitchFamily="34" charset="0"/>
                <a:ea typeface="ＭＳ Ｐゴシック" pitchFamily="34" charset="-128"/>
                <a:cs typeface="+mn-cs"/>
              </a:rPr>
              <a:t>Attacker's View, </a:t>
            </a:r>
            <a:br>
              <a:rPr lang="en-US" sz="3200" dirty="0">
                <a:effectLst>
                  <a:outerShdw blurRad="38100" dist="38100" dir="2700000" algn="tl">
                    <a:srgbClr val="C0C0C0"/>
                  </a:outerShdw>
                </a:effectLst>
                <a:latin typeface="Tahoma" pitchFamily="34" charset="0"/>
                <a:ea typeface="ＭＳ Ｐゴシック" pitchFamily="34" charset="-128"/>
                <a:cs typeface="+mn-cs"/>
              </a:rPr>
            </a:br>
            <a:r>
              <a:rPr lang="en-US" sz="3200" dirty="0">
                <a:effectLst>
                  <a:outerShdw blurRad="38100" dist="38100" dir="2700000" algn="tl">
                    <a:srgbClr val="C0C0C0"/>
                  </a:outerShdw>
                </a:effectLst>
                <a:latin typeface="Tahoma" pitchFamily="34" charset="0"/>
                <a:ea typeface="ＭＳ Ｐゴシック" pitchFamily="34" charset="-128"/>
                <a:cs typeface="+mn-cs"/>
              </a:rPr>
              <a:t>Pen-Testing &amp; Scoping</a:t>
            </a:r>
          </a:p>
          <a:p>
            <a:pPr marL="342900" indent="-342900">
              <a:buFontTx/>
              <a:buChar char="•"/>
              <a:defRPr/>
            </a:pPr>
            <a:r>
              <a:rPr lang="en-US" sz="3200" b="1" i="1" u="sng" dirty="0">
                <a:solidFill>
                  <a:srgbClr val="FF0000"/>
                </a:solidFill>
                <a:latin typeface="Tahoma" pitchFamily="34" charset="0"/>
                <a:ea typeface="ＭＳ Ｐゴシック" pitchFamily="34" charset="-128"/>
                <a:cs typeface="+mn-cs"/>
              </a:rPr>
              <a:t>Recon &amp; Mapping</a:t>
            </a:r>
          </a:p>
          <a:p>
            <a:pPr marL="342900" indent="-342900">
              <a:buFontTx/>
              <a:buChar char="•"/>
              <a:defRPr/>
            </a:pPr>
            <a:r>
              <a:rPr lang="en-US" sz="3200" dirty="0">
                <a:latin typeface="Tahoma" pitchFamily="34" charset="0"/>
                <a:ea typeface="ＭＳ Ｐゴシック" pitchFamily="34" charset="-128"/>
                <a:cs typeface="+mn-cs"/>
              </a:rPr>
              <a:t>Application Discovery</a:t>
            </a:r>
          </a:p>
          <a:p>
            <a:pPr marL="342900" indent="-342900">
              <a:buFontTx/>
              <a:buChar char="•"/>
              <a:defRPr/>
            </a:pPr>
            <a:r>
              <a:rPr lang="en-US" sz="3200" dirty="0">
                <a:latin typeface="Tahoma" pitchFamily="34" charset="0"/>
                <a:ea typeface="ＭＳ Ｐゴシック" pitchFamily="34" charset="-128"/>
                <a:cs typeface="+mn-cs"/>
              </a:rPr>
              <a:t>Application Discovery Cont.</a:t>
            </a:r>
          </a:p>
          <a:p>
            <a:pPr marL="342900" indent="-342900">
              <a:buFontTx/>
              <a:buChar char="•"/>
              <a:defRPr/>
            </a:pPr>
            <a:r>
              <a:rPr lang="en-US" sz="3200" dirty="0">
                <a:latin typeface="Tahoma" pitchFamily="34" charset="0"/>
                <a:ea typeface="ＭＳ Ｐゴシック" pitchFamily="34" charset="-128"/>
                <a:cs typeface="+mn-cs"/>
              </a:rPr>
              <a:t>Exploitation</a:t>
            </a:r>
          </a:p>
          <a:p>
            <a:pPr marL="342900" indent="-342900">
              <a:buFontTx/>
              <a:buChar char="•"/>
              <a:defRPr/>
            </a:pPr>
            <a:r>
              <a:rPr lang="en-US" sz="3200" dirty="0">
                <a:latin typeface="Tahoma" pitchFamily="34" charset="0"/>
                <a:ea typeface="ＭＳ Ｐゴシック" pitchFamily="34" charset="-128"/>
                <a:cs typeface="+mn-cs"/>
              </a:rPr>
              <a:t>Capture the Flag</a:t>
            </a:r>
            <a:endParaRPr lang="en-US" dirty="0">
              <a:latin typeface="Tahoma" pitchFamily="34" charset="0"/>
              <a:ea typeface="ＭＳ Ｐゴシック" pitchFamily="34" charset="-128"/>
              <a:cs typeface="+mn-cs"/>
            </a:endParaRPr>
          </a:p>
        </p:txBody>
      </p:sp>
      <p:sp>
        <p:nvSpPr>
          <p:cNvPr id="11" name="Freeform 1044"/>
          <p:cNvSpPr>
            <a:spLocks/>
          </p:cNvSpPr>
          <p:nvPr/>
        </p:nvSpPr>
        <p:spPr bwMode="blackWhite">
          <a:xfrm>
            <a:off x="4249738" y="412750"/>
            <a:ext cx="1524000" cy="5791200"/>
          </a:xfrm>
          <a:custGeom>
            <a:avLst/>
            <a:gdLst>
              <a:gd name="T0" fmla="*/ 0 w 808"/>
              <a:gd name="T1" fmla="*/ 2147483647 h 3984"/>
              <a:gd name="T2" fmla="*/ 2147483647 w 808"/>
              <a:gd name="T3" fmla="*/ 0 h 3984"/>
              <a:gd name="T4" fmla="*/ 2147483647 w 808"/>
              <a:gd name="T5" fmla="*/ 2147483647 h 3984"/>
              <a:gd name="T6" fmla="*/ 0 w 808"/>
              <a:gd name="T7" fmla="*/ 2147483647 h 3984"/>
              <a:gd name="T8" fmla="*/ 0 60000 65536"/>
              <a:gd name="T9" fmla="*/ 0 60000 65536"/>
              <a:gd name="T10" fmla="*/ 0 60000 65536"/>
              <a:gd name="T11" fmla="*/ 0 60000 65536"/>
              <a:gd name="T12" fmla="*/ 0 w 808"/>
              <a:gd name="T13" fmla="*/ 0 h 3984"/>
              <a:gd name="T14" fmla="*/ 808 w 808"/>
              <a:gd name="T15" fmla="*/ 3984 h 3984"/>
            </a:gdLst>
            <a:ahLst/>
            <a:cxnLst>
              <a:cxn ang="T8">
                <a:pos x="T0" y="T1"/>
              </a:cxn>
              <a:cxn ang="T9">
                <a:pos x="T2" y="T3"/>
              </a:cxn>
              <a:cxn ang="T10">
                <a:pos x="T4" y="T5"/>
              </a:cxn>
              <a:cxn ang="T11">
                <a:pos x="T6" y="T7"/>
              </a:cxn>
            </a:cxnLst>
            <a:rect l="T12" t="T13" r="T14" b="T15"/>
            <a:pathLst>
              <a:path w="808" h="3984">
                <a:moveTo>
                  <a:pt x="0" y="1972"/>
                </a:moveTo>
                <a:lnTo>
                  <a:pt x="808" y="0"/>
                </a:lnTo>
                <a:lnTo>
                  <a:pt x="808" y="3984"/>
                </a:lnTo>
                <a:lnTo>
                  <a:pt x="0" y="1972"/>
                </a:lnTo>
                <a:close/>
              </a:path>
            </a:pathLst>
          </a:custGeom>
          <a:solidFill>
            <a:srgbClr val="99CCFF">
              <a:alpha val="50195"/>
            </a:srgbClr>
          </a:solidFill>
          <a:ln w="12700">
            <a:solidFill>
              <a:schemeClr val="tx1"/>
            </a:solidFill>
            <a:round/>
            <a:headEnd type="none" w="sm" len="sm"/>
            <a:tailEnd type="none" w="sm" len="sm"/>
          </a:ln>
        </p:spPr>
        <p:txBody>
          <a:bodyPr/>
          <a:lstStyle/>
          <a:p>
            <a:endParaRPr lang="en-US" dirty="0"/>
          </a:p>
        </p:txBody>
      </p:sp>
      <p:sp>
        <p:nvSpPr>
          <p:cNvPr id="12" name="Rectangle 1043"/>
          <p:cNvSpPr>
            <a:spLocks noChangeArrowheads="1"/>
          </p:cNvSpPr>
          <p:nvPr/>
        </p:nvSpPr>
        <p:spPr bwMode="auto">
          <a:xfrm>
            <a:off x="5773738" y="412750"/>
            <a:ext cx="3276600" cy="5791200"/>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b="1" i="1"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 </a:t>
            </a:r>
            <a:r>
              <a:rPr lang="en-US" sz="1400" b="1" i="1" u="sng"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Reconnaissance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ＭＳ Ｐゴシック"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Mapping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Port Scanning, OS Finger-</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SSL Support</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Testing SSL</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Nikto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Web Spidering with </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wget, ZAP, and Burp</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Spidering Results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Linked Servers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Sniffing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Session Analysis</a:t>
            </a:r>
          </a:p>
        </p:txBody>
      </p:sp>
      <p:sp>
        <p:nvSpPr>
          <p:cNvPr id="13" name="Rectangle 1043"/>
          <p:cNvSpPr>
            <a:spLocks noChangeArrowheads="1"/>
          </p:cNvSpPr>
          <p:nvPr/>
        </p:nvSpPr>
        <p:spPr bwMode="auto">
          <a:xfrm>
            <a:off x="5773738" y="276753"/>
            <a:ext cx="3276600" cy="6011862"/>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dirty="0">
                <a:latin typeface="Tahoma" pitchFamily="34" charset="0"/>
                <a:ea typeface="MS PGothic" pitchFamily="34" charset="-128"/>
                <a:cs typeface="+mn-cs"/>
              </a:rPr>
              <a:t> Reconnaissance</a:t>
            </a:r>
          </a:p>
          <a:p>
            <a:pPr>
              <a:spcBef>
                <a:spcPts val="200"/>
              </a:spcBef>
              <a:buFont typeface="Arial" pitchFamily="34" charset="0"/>
              <a:buChar char="•"/>
              <a:defRPr/>
            </a:pPr>
            <a:r>
              <a:rPr lang="en-US" sz="1400" dirty="0">
                <a:latin typeface="Tahoma" pitchFamily="34" charset="0"/>
                <a:ea typeface="MS PGothic"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MS PGothic"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MS PGothic"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MS PGothic" pitchFamily="34" charset="-128"/>
                <a:cs typeface="+mn-cs"/>
              </a:rPr>
              <a:t> Mapping</a:t>
            </a:r>
          </a:p>
          <a:p>
            <a:pPr>
              <a:spcBef>
                <a:spcPts val="200"/>
              </a:spcBef>
              <a:buFont typeface="Arial" pitchFamily="34" charset="0"/>
              <a:buChar char="•"/>
              <a:defRPr/>
            </a:pPr>
            <a:r>
              <a:rPr lang="en-US" sz="1400" dirty="0">
                <a:latin typeface="Tahoma" pitchFamily="34" charset="0"/>
                <a:ea typeface="MS PGothic" pitchFamily="34" charset="-128"/>
                <a:cs typeface="+mn-cs"/>
              </a:rPr>
              <a:t> Port Scanning, OS Finger-</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MS PGothic"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MS PGothic" pitchFamily="34" charset="-128"/>
                <a:cs typeface="+mn-cs"/>
              </a:rPr>
              <a:t> Analyzing HTTPS Support</a:t>
            </a:r>
          </a:p>
          <a:p>
            <a:pPr>
              <a:spcBef>
                <a:spcPts val="200"/>
              </a:spcBef>
              <a:buFont typeface="Arial" pitchFamily="34" charset="0"/>
              <a:buChar char="•"/>
              <a:defRPr/>
            </a:pPr>
            <a:r>
              <a:rPr lang="en-US" sz="1400" dirty="0">
                <a:latin typeface="Tahoma" pitchFamily="34" charset="0"/>
                <a:ea typeface="MS PGothic" pitchFamily="34" charset="-128"/>
                <a:cs typeface="+mn-cs"/>
              </a:rPr>
              <a:t> Exercise: Testing HTTPS</a:t>
            </a:r>
          </a:p>
          <a:p>
            <a:pPr>
              <a:spcBef>
                <a:spcPts val="200"/>
              </a:spcBef>
              <a:buFont typeface="Arial" pitchFamily="34" charset="0"/>
              <a:buChar char="•"/>
              <a:defRPr/>
            </a:pPr>
            <a:r>
              <a:rPr lang="en-US" sz="1400" dirty="0">
                <a:latin typeface="Tahoma" pitchFamily="34" charset="0"/>
                <a:ea typeface="MS PGothic"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MS PGothic" pitchFamily="34" charset="-128"/>
                <a:cs typeface="+mn-cs"/>
              </a:rPr>
              <a:t> Analyzing Software Configuration</a:t>
            </a:r>
          </a:p>
          <a:p>
            <a:pPr>
              <a:spcBef>
                <a:spcPts val="200"/>
              </a:spcBef>
              <a:buFont typeface="Arial" pitchFamily="34" charset="0"/>
              <a:buChar char="•"/>
              <a:defRPr/>
            </a:pPr>
            <a:r>
              <a:rPr lang="en-US" sz="1400" b="1" i="1" dirty="0">
                <a:solidFill>
                  <a:srgbClr val="FF0000"/>
                </a:solidFill>
                <a:latin typeface="Tahoma" pitchFamily="34" charset="0"/>
                <a:ea typeface="MS PGothic" pitchFamily="34" charset="-128"/>
                <a:cs typeface="+mn-cs"/>
              </a:rPr>
              <a:t> Exercise: Nikto</a:t>
            </a:r>
          </a:p>
          <a:p>
            <a:pPr>
              <a:spcBef>
                <a:spcPts val="200"/>
              </a:spcBef>
              <a:buFont typeface="Arial" pitchFamily="34" charset="0"/>
              <a:buChar char="•"/>
              <a:defRPr/>
            </a:pPr>
            <a:r>
              <a:rPr lang="en-US" sz="1400" dirty="0">
                <a:latin typeface="Tahoma" pitchFamily="34" charset="0"/>
                <a:ea typeface="MS PGothic"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MS PGothic" pitchFamily="34" charset="-128"/>
                <a:cs typeface="+mn-cs"/>
              </a:rPr>
              <a:t> Exercise: Web Spidering with </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wget, ZAP, and Burp</a:t>
            </a:r>
          </a:p>
          <a:p>
            <a:pPr>
              <a:spcBef>
                <a:spcPts val="200"/>
              </a:spcBef>
              <a:buFont typeface="Arial" pitchFamily="34" charset="0"/>
              <a:buChar char="•"/>
              <a:defRPr/>
            </a:pPr>
            <a:r>
              <a:rPr lang="en-US" sz="1400" dirty="0">
                <a:latin typeface="Tahoma" pitchFamily="34" charset="0"/>
                <a:ea typeface="MS PGothic" pitchFamily="34" charset="-128"/>
                <a:cs typeface="+mn-cs"/>
              </a:rPr>
              <a:t> Analyzing Spidering Results</a:t>
            </a:r>
          </a:p>
          <a:p>
            <a:pPr>
              <a:spcBef>
                <a:spcPts val="200"/>
              </a:spcBef>
              <a:buFont typeface="Arial" pitchFamily="34" charset="0"/>
              <a:buChar char="•"/>
              <a:defRPr/>
            </a:pPr>
            <a:r>
              <a:rPr lang="en-US" sz="1400" dirty="0">
                <a:latin typeface="Tahoma" pitchFamily="34" charset="0"/>
                <a:ea typeface="MS PGothic"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MS PGothic"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MS PGothic"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Session Analysis</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41"/>
          <p:cNvSpPr>
            <a:spLocks noGrp="1" noChangeArrowheads="1"/>
          </p:cNvSpPr>
          <p:nvPr>
            <p:ph type="title"/>
          </p:nvPr>
        </p:nvSpPr>
        <p:spPr>
          <a:noFill/>
        </p:spPr>
        <p:txBody>
          <a:bodyPr/>
          <a:lstStyle/>
          <a:p>
            <a:pPr algn="l"/>
            <a:r>
              <a:rPr lang="en-US" dirty="0">
                <a:latin typeface="Tahoma" charset="0"/>
                <a:ea typeface="MS PGothic" charset="0"/>
              </a:rPr>
              <a:t>Course Roadmap</a:t>
            </a:r>
          </a:p>
        </p:txBody>
      </p:sp>
      <p:sp>
        <p:nvSpPr>
          <p:cNvPr id="11" name="Rectangle 1042"/>
          <p:cNvSpPr>
            <a:spLocks noChangeArrowheads="1"/>
          </p:cNvSpPr>
          <p:nvPr/>
        </p:nvSpPr>
        <p:spPr bwMode="auto">
          <a:xfrm>
            <a:off x="152400" y="1905000"/>
            <a:ext cx="8458200" cy="4114800"/>
          </a:xfrm>
          <a:prstGeom prst="rect">
            <a:avLst/>
          </a:prstGeom>
          <a:noFill/>
          <a:ln w="9525">
            <a:noFill/>
            <a:miter lim="800000"/>
            <a:headEnd/>
            <a:tailEnd/>
          </a:ln>
          <a:effectLst/>
        </p:spPr>
        <p:txBody>
          <a:bodyPr/>
          <a:lstStyle/>
          <a:p>
            <a:pPr marL="342900" indent="-342900">
              <a:buFontTx/>
              <a:buChar char="•"/>
              <a:defRPr/>
            </a:pPr>
            <a:r>
              <a:rPr lang="en-US" sz="3200" dirty="0">
                <a:effectLst>
                  <a:outerShdw blurRad="38100" dist="38100" dir="2700000" algn="tl">
                    <a:srgbClr val="C0C0C0"/>
                  </a:outerShdw>
                </a:effectLst>
                <a:latin typeface="Tahoma" pitchFamily="34" charset="0"/>
                <a:ea typeface="ＭＳ Ｐゴシック" pitchFamily="34" charset="-128"/>
                <a:cs typeface="+mn-cs"/>
              </a:rPr>
              <a:t>Attacker's View, </a:t>
            </a:r>
            <a:br>
              <a:rPr lang="en-US" sz="3200" dirty="0">
                <a:effectLst>
                  <a:outerShdw blurRad="38100" dist="38100" dir="2700000" algn="tl">
                    <a:srgbClr val="C0C0C0"/>
                  </a:outerShdw>
                </a:effectLst>
                <a:latin typeface="Tahoma" pitchFamily="34" charset="0"/>
                <a:ea typeface="ＭＳ Ｐゴシック" pitchFamily="34" charset="-128"/>
                <a:cs typeface="+mn-cs"/>
              </a:rPr>
            </a:br>
            <a:r>
              <a:rPr lang="en-US" sz="3200" dirty="0">
                <a:effectLst>
                  <a:outerShdw blurRad="38100" dist="38100" dir="2700000" algn="tl">
                    <a:srgbClr val="C0C0C0"/>
                  </a:outerShdw>
                </a:effectLst>
                <a:latin typeface="Tahoma" pitchFamily="34" charset="0"/>
                <a:ea typeface="ＭＳ Ｐゴシック" pitchFamily="34" charset="-128"/>
                <a:cs typeface="+mn-cs"/>
              </a:rPr>
              <a:t>Pen-Testing &amp; Scoping</a:t>
            </a:r>
          </a:p>
          <a:p>
            <a:pPr marL="342900" indent="-342900">
              <a:buFontTx/>
              <a:buChar char="•"/>
              <a:defRPr/>
            </a:pPr>
            <a:r>
              <a:rPr lang="en-US" sz="3200" b="1" i="1" u="sng" dirty="0">
                <a:solidFill>
                  <a:srgbClr val="FF0000"/>
                </a:solidFill>
                <a:latin typeface="Tahoma" pitchFamily="34" charset="0"/>
                <a:ea typeface="ＭＳ Ｐゴシック" pitchFamily="34" charset="-128"/>
                <a:cs typeface="+mn-cs"/>
              </a:rPr>
              <a:t>Recon &amp; Mapping</a:t>
            </a:r>
          </a:p>
          <a:p>
            <a:pPr marL="342900" indent="-342900">
              <a:buFontTx/>
              <a:buChar char="•"/>
              <a:defRPr/>
            </a:pPr>
            <a:r>
              <a:rPr lang="en-US" sz="3200" dirty="0">
                <a:latin typeface="Tahoma" pitchFamily="34" charset="0"/>
                <a:ea typeface="ＭＳ Ｐゴシック" pitchFamily="34" charset="-128"/>
                <a:cs typeface="+mn-cs"/>
              </a:rPr>
              <a:t>Application Discovery</a:t>
            </a:r>
          </a:p>
          <a:p>
            <a:pPr marL="342900" indent="-342900">
              <a:buFontTx/>
              <a:buChar char="•"/>
              <a:defRPr/>
            </a:pPr>
            <a:r>
              <a:rPr lang="en-US" sz="3200" dirty="0">
                <a:latin typeface="Tahoma" pitchFamily="34" charset="0"/>
                <a:ea typeface="ＭＳ Ｐゴシック" pitchFamily="34" charset="-128"/>
                <a:cs typeface="+mn-cs"/>
              </a:rPr>
              <a:t>Application Discovery Cont.</a:t>
            </a:r>
          </a:p>
          <a:p>
            <a:pPr marL="342900" indent="-342900">
              <a:buFontTx/>
              <a:buChar char="•"/>
              <a:defRPr/>
            </a:pPr>
            <a:r>
              <a:rPr lang="en-US" sz="3200" dirty="0">
                <a:latin typeface="Tahoma" pitchFamily="34" charset="0"/>
                <a:ea typeface="ＭＳ Ｐゴシック" pitchFamily="34" charset="-128"/>
                <a:cs typeface="+mn-cs"/>
              </a:rPr>
              <a:t>Exploitation</a:t>
            </a:r>
          </a:p>
          <a:p>
            <a:pPr marL="342900" indent="-342900">
              <a:buFontTx/>
              <a:buChar char="•"/>
              <a:defRPr/>
            </a:pPr>
            <a:r>
              <a:rPr lang="en-US" sz="3200" dirty="0">
                <a:latin typeface="Tahoma" pitchFamily="34" charset="0"/>
                <a:ea typeface="ＭＳ Ｐゴシック" pitchFamily="34" charset="-128"/>
                <a:cs typeface="+mn-cs"/>
              </a:rPr>
              <a:t>Capture the Flag</a:t>
            </a:r>
            <a:endParaRPr lang="en-US" dirty="0">
              <a:latin typeface="Tahoma" pitchFamily="34" charset="0"/>
              <a:ea typeface="ＭＳ Ｐゴシック" pitchFamily="34" charset="-128"/>
              <a:cs typeface="+mn-cs"/>
            </a:endParaRPr>
          </a:p>
        </p:txBody>
      </p:sp>
      <p:sp>
        <p:nvSpPr>
          <p:cNvPr id="12" name="Freeform 1044"/>
          <p:cNvSpPr>
            <a:spLocks/>
          </p:cNvSpPr>
          <p:nvPr/>
        </p:nvSpPr>
        <p:spPr bwMode="blackWhite">
          <a:xfrm>
            <a:off x="4249738" y="412750"/>
            <a:ext cx="1524000" cy="5791200"/>
          </a:xfrm>
          <a:custGeom>
            <a:avLst/>
            <a:gdLst>
              <a:gd name="T0" fmla="*/ 0 w 808"/>
              <a:gd name="T1" fmla="*/ 2147483647 h 3984"/>
              <a:gd name="T2" fmla="*/ 2147483647 w 808"/>
              <a:gd name="T3" fmla="*/ 0 h 3984"/>
              <a:gd name="T4" fmla="*/ 2147483647 w 808"/>
              <a:gd name="T5" fmla="*/ 2147483647 h 3984"/>
              <a:gd name="T6" fmla="*/ 0 w 808"/>
              <a:gd name="T7" fmla="*/ 2147483647 h 3984"/>
              <a:gd name="T8" fmla="*/ 0 60000 65536"/>
              <a:gd name="T9" fmla="*/ 0 60000 65536"/>
              <a:gd name="T10" fmla="*/ 0 60000 65536"/>
              <a:gd name="T11" fmla="*/ 0 60000 65536"/>
              <a:gd name="T12" fmla="*/ 0 w 808"/>
              <a:gd name="T13" fmla="*/ 0 h 3984"/>
              <a:gd name="T14" fmla="*/ 808 w 808"/>
              <a:gd name="T15" fmla="*/ 3984 h 3984"/>
            </a:gdLst>
            <a:ahLst/>
            <a:cxnLst>
              <a:cxn ang="T8">
                <a:pos x="T0" y="T1"/>
              </a:cxn>
              <a:cxn ang="T9">
                <a:pos x="T2" y="T3"/>
              </a:cxn>
              <a:cxn ang="T10">
                <a:pos x="T4" y="T5"/>
              </a:cxn>
              <a:cxn ang="T11">
                <a:pos x="T6" y="T7"/>
              </a:cxn>
            </a:cxnLst>
            <a:rect l="T12" t="T13" r="T14" b="T15"/>
            <a:pathLst>
              <a:path w="808" h="3984">
                <a:moveTo>
                  <a:pt x="0" y="1972"/>
                </a:moveTo>
                <a:lnTo>
                  <a:pt x="808" y="0"/>
                </a:lnTo>
                <a:lnTo>
                  <a:pt x="808" y="3984"/>
                </a:lnTo>
                <a:lnTo>
                  <a:pt x="0" y="1972"/>
                </a:lnTo>
                <a:close/>
              </a:path>
            </a:pathLst>
          </a:custGeom>
          <a:solidFill>
            <a:srgbClr val="99CCFF">
              <a:alpha val="50195"/>
            </a:srgbClr>
          </a:solidFill>
          <a:ln w="12700">
            <a:solidFill>
              <a:schemeClr val="tx1"/>
            </a:solidFill>
            <a:round/>
            <a:headEnd type="none" w="sm" len="sm"/>
            <a:tailEnd type="none" w="sm" len="sm"/>
          </a:ln>
        </p:spPr>
        <p:txBody>
          <a:bodyPr/>
          <a:lstStyle/>
          <a:p>
            <a:endParaRPr lang="en-US" dirty="0"/>
          </a:p>
        </p:txBody>
      </p:sp>
      <p:sp>
        <p:nvSpPr>
          <p:cNvPr id="13" name="Rectangle 1043"/>
          <p:cNvSpPr>
            <a:spLocks noChangeArrowheads="1"/>
          </p:cNvSpPr>
          <p:nvPr/>
        </p:nvSpPr>
        <p:spPr bwMode="auto">
          <a:xfrm>
            <a:off x="5773738" y="412750"/>
            <a:ext cx="3276600" cy="5791200"/>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b="1" i="1"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 </a:t>
            </a:r>
            <a:r>
              <a:rPr lang="en-US" sz="1400" b="1" i="1" u="sng"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Reconnaissance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ＭＳ Ｐゴシック"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Mapping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Port Scanning, OS Finger-</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SSL Support</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Testing SSL</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Nikto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Web Spidering with </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wget, ZAP, and Burp</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Spidering Results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Linked Servers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Sniffing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Session Analysis</a:t>
            </a:r>
          </a:p>
        </p:txBody>
      </p:sp>
      <p:sp>
        <p:nvSpPr>
          <p:cNvPr id="14" name="Rectangle 1043"/>
          <p:cNvSpPr>
            <a:spLocks noChangeArrowheads="1"/>
          </p:cNvSpPr>
          <p:nvPr/>
        </p:nvSpPr>
        <p:spPr bwMode="auto">
          <a:xfrm>
            <a:off x="5773738" y="276753"/>
            <a:ext cx="3276600" cy="6011862"/>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dirty="0">
                <a:latin typeface="Tahoma" pitchFamily="34" charset="0"/>
                <a:ea typeface="MS PGothic" pitchFamily="34" charset="-128"/>
                <a:cs typeface="+mn-cs"/>
              </a:rPr>
              <a:t> Reconnaissance</a:t>
            </a:r>
          </a:p>
          <a:p>
            <a:pPr>
              <a:spcBef>
                <a:spcPts val="200"/>
              </a:spcBef>
              <a:buFont typeface="Arial" pitchFamily="34" charset="0"/>
              <a:buChar char="•"/>
              <a:defRPr/>
            </a:pPr>
            <a:r>
              <a:rPr lang="en-US" sz="1400" dirty="0">
                <a:latin typeface="Tahoma" pitchFamily="34" charset="0"/>
                <a:ea typeface="MS PGothic"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MS PGothic"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MS PGothic"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MS PGothic" pitchFamily="34" charset="-128"/>
                <a:cs typeface="+mn-cs"/>
              </a:rPr>
              <a:t> Mapping</a:t>
            </a:r>
          </a:p>
          <a:p>
            <a:pPr>
              <a:spcBef>
                <a:spcPts val="200"/>
              </a:spcBef>
              <a:buFont typeface="Arial" pitchFamily="34" charset="0"/>
              <a:buChar char="•"/>
              <a:defRPr/>
            </a:pPr>
            <a:r>
              <a:rPr lang="en-US" sz="1400" dirty="0">
                <a:latin typeface="Tahoma" pitchFamily="34" charset="0"/>
                <a:ea typeface="MS PGothic" pitchFamily="34" charset="-128"/>
                <a:cs typeface="+mn-cs"/>
              </a:rPr>
              <a:t> Port Scanning, OS Finger-</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MS PGothic"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MS PGothic" pitchFamily="34" charset="-128"/>
                <a:cs typeface="+mn-cs"/>
              </a:rPr>
              <a:t> Analyzing HTTPS Support</a:t>
            </a:r>
          </a:p>
          <a:p>
            <a:pPr>
              <a:spcBef>
                <a:spcPts val="200"/>
              </a:spcBef>
              <a:buFont typeface="Arial" pitchFamily="34" charset="0"/>
              <a:buChar char="•"/>
              <a:defRPr/>
            </a:pPr>
            <a:r>
              <a:rPr lang="en-US" sz="1400" dirty="0">
                <a:latin typeface="Tahoma" pitchFamily="34" charset="0"/>
                <a:ea typeface="MS PGothic" pitchFamily="34" charset="-128"/>
                <a:cs typeface="+mn-cs"/>
              </a:rPr>
              <a:t> Exercise: Testing HTTPS</a:t>
            </a:r>
          </a:p>
          <a:p>
            <a:pPr>
              <a:spcBef>
                <a:spcPts val="200"/>
              </a:spcBef>
              <a:buFont typeface="Arial" pitchFamily="34" charset="0"/>
              <a:buChar char="•"/>
              <a:defRPr/>
            </a:pPr>
            <a:r>
              <a:rPr lang="en-US" sz="1400" dirty="0">
                <a:latin typeface="Tahoma" pitchFamily="34" charset="0"/>
                <a:ea typeface="MS PGothic"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MS PGothic"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MS PGothic" pitchFamily="34" charset="-128"/>
                <a:cs typeface="+mn-cs"/>
              </a:rPr>
              <a:t> Exercise: Nikto</a:t>
            </a:r>
          </a:p>
          <a:p>
            <a:pPr>
              <a:spcBef>
                <a:spcPts val="200"/>
              </a:spcBef>
              <a:buFont typeface="Arial" pitchFamily="34" charset="0"/>
              <a:buChar char="•"/>
              <a:defRPr/>
            </a:pPr>
            <a:r>
              <a:rPr lang="en-US" sz="1400" b="1" i="1" dirty="0">
                <a:solidFill>
                  <a:srgbClr val="FF0000"/>
                </a:solidFill>
                <a:latin typeface="Tahoma" pitchFamily="34" charset="0"/>
                <a:ea typeface="MS PGothic"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MS PGothic" pitchFamily="34" charset="-128"/>
                <a:cs typeface="+mn-cs"/>
              </a:rPr>
              <a:t> Exercise: Web Spidering with </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wget, ZAP, and Burp</a:t>
            </a:r>
          </a:p>
          <a:p>
            <a:pPr>
              <a:spcBef>
                <a:spcPts val="200"/>
              </a:spcBef>
              <a:buFont typeface="Arial" pitchFamily="34" charset="0"/>
              <a:buChar char="•"/>
              <a:defRPr/>
            </a:pPr>
            <a:r>
              <a:rPr lang="en-US" sz="1400" dirty="0">
                <a:latin typeface="Tahoma" pitchFamily="34" charset="0"/>
                <a:ea typeface="MS PGothic" pitchFamily="34" charset="-128"/>
                <a:cs typeface="+mn-cs"/>
              </a:rPr>
              <a:t> Analyzing Spidering Results</a:t>
            </a:r>
          </a:p>
          <a:p>
            <a:pPr>
              <a:spcBef>
                <a:spcPts val="200"/>
              </a:spcBef>
              <a:buFont typeface="Arial" pitchFamily="34" charset="0"/>
              <a:buChar char="•"/>
              <a:defRPr/>
            </a:pPr>
            <a:r>
              <a:rPr lang="en-US" sz="1400" dirty="0">
                <a:latin typeface="Tahoma" pitchFamily="34" charset="0"/>
                <a:ea typeface="MS PGothic"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MS PGothic"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MS PGothic"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Session Analysis</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2"/>
          <p:cNvSpPr>
            <a:spLocks noGrp="1" noChangeArrowheads="1"/>
          </p:cNvSpPr>
          <p:nvPr>
            <p:ph type="title"/>
          </p:nvPr>
        </p:nvSpPr>
        <p:spPr>
          <a:xfrm>
            <a:off x="685800" y="268288"/>
            <a:ext cx="7775575" cy="912812"/>
          </a:xfrm>
        </p:spPr>
        <p:txBody>
          <a:bodyPr lIns="90000" tIns="46800" rIns="90000" bIns="46800"/>
          <a:lstStyle/>
          <a:p>
            <a: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a:latin typeface="Tahoma" charset="0"/>
                <a:ea typeface="MS PGothic" charset="0"/>
              </a:rPr>
              <a:t>Spidering the Target Site</a:t>
            </a:r>
          </a:p>
        </p:txBody>
      </p:sp>
      <p:sp>
        <p:nvSpPr>
          <p:cNvPr id="254978" name="Rectangle 3"/>
          <p:cNvSpPr>
            <a:spLocks noGrp="1" noChangeArrowheads="1"/>
          </p:cNvSpPr>
          <p:nvPr>
            <p:ph idx="1"/>
          </p:nvPr>
        </p:nvSpPr>
        <p:spPr>
          <a:xfrm>
            <a:off x="685800" y="1618292"/>
            <a:ext cx="7775575" cy="4037013"/>
          </a:xfrm>
        </p:spPr>
        <p:txBody>
          <a:bodyPr lIns="90000" tIns="46800" rIns="90000" bIns="46800"/>
          <a:lstStyle/>
          <a:p>
            <a:pPr marL="339725" indent="-339725" defTabSz="457200">
              <a:lnSpc>
                <a:spcPct val="80000"/>
              </a:lnSpc>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a:latin typeface="Tahoma" charset="0"/>
                <a:ea typeface="MS PGothic" charset="0"/>
                <a:cs typeface="MS PGothic" charset="0"/>
              </a:rPr>
              <a:t>The next step of mapping is to spider the web application</a:t>
            </a:r>
          </a:p>
          <a:p>
            <a:pPr marL="339725" indent="-339725" defTabSz="457200">
              <a:lnSpc>
                <a:spcPct val="80000"/>
              </a:lnSpc>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a:latin typeface="Tahoma" charset="0"/>
                <a:ea typeface="MS PGothic" charset="0"/>
                <a:cs typeface="MS PGothic" charset="0"/>
              </a:rPr>
              <a:t>Spidering involves following web links to download a copy of an entire site</a:t>
            </a:r>
          </a:p>
          <a:p>
            <a:pPr marL="339725" indent="-339725" defTabSz="457200">
              <a:lnSpc>
                <a:spcPct val="80000"/>
              </a:lnSpc>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a:latin typeface="Tahoma" charset="0"/>
                <a:ea typeface="MS PGothic" charset="0"/>
                <a:cs typeface="MS PGothic" charset="0"/>
              </a:rPr>
              <a:t>We can then analyze offline to find:</a:t>
            </a:r>
          </a:p>
          <a:p>
            <a:pPr marL="739775" lvl="1" indent="-282575" defTabSz="457200">
              <a:lnSpc>
                <a:spcPct val="80000"/>
              </a:lnSpc>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Tahoma" charset="0"/>
                <a:ea typeface="MS PGothic" charset="0"/>
                <a:cs typeface="MS PGothic" charset="0"/>
              </a:rPr>
              <a:t>Potential security weaknesses in code</a:t>
            </a:r>
          </a:p>
          <a:p>
            <a:pPr marL="739775" lvl="1" indent="-282575" defTabSz="457200">
              <a:lnSpc>
                <a:spcPct val="80000"/>
              </a:lnSpc>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Tahoma" charset="0"/>
                <a:ea typeface="MS PGothic" charset="0"/>
                <a:cs typeface="MS PGothic" charset="0"/>
              </a:rPr>
              <a:t>E-mail addresses, names, phone numbers, etc.</a:t>
            </a:r>
          </a:p>
          <a:p>
            <a:pPr marL="739775" lvl="1" indent="-282575" defTabSz="457200">
              <a:lnSpc>
                <a:spcPct val="80000"/>
              </a:lnSpc>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Tahoma" charset="0"/>
                <a:ea typeface="MS PGothic" charset="0"/>
                <a:cs typeface="MS PGothic" charset="0"/>
              </a:rPr>
              <a:t>List of keywords for password-guessing attacks</a:t>
            </a:r>
          </a:p>
          <a:p>
            <a:pPr marL="739775" lvl="1" indent="-282575" defTabSz="457200">
              <a:lnSpc>
                <a:spcPct val="80000"/>
              </a:lnSpc>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Tahoma" charset="0"/>
                <a:ea typeface="MS PGothic" charset="0"/>
                <a:cs typeface="MS PGothic" charset="0"/>
              </a:rPr>
              <a:t>Confidential data</a:t>
            </a:r>
          </a:p>
          <a:p>
            <a:pPr marL="739775" lvl="1" indent="-282575" defTabSz="457200">
              <a:lnSpc>
                <a:spcPct val="80000"/>
              </a:lnSpc>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Tahoma" charset="0"/>
                <a:ea typeface="MS PGothic" charset="0"/>
                <a:cs typeface="MS PGothic" charset="0"/>
              </a:rPr>
              <a:t>… and more</a:t>
            </a:r>
          </a:p>
          <a:p>
            <a:pPr marL="339725" indent="-339725" defTabSz="457200">
              <a:lnSpc>
                <a:spcPct val="80000"/>
              </a:lnSpc>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a:latin typeface="Tahoma" charset="0"/>
                <a:ea typeface="MS PGothic" charset="0"/>
                <a:cs typeface="MS PGothic" charset="0"/>
              </a:rPr>
              <a:t>Also known as "crawling" a site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Rectangle 2"/>
          <p:cNvSpPr>
            <a:spLocks noGrp="1" noChangeArrowheads="1"/>
          </p:cNvSpPr>
          <p:nvPr>
            <p:ph type="title"/>
          </p:nvPr>
        </p:nvSpPr>
        <p:spPr>
          <a:xfrm>
            <a:off x="685800" y="274003"/>
            <a:ext cx="7775575" cy="912812"/>
          </a:xfrm>
        </p:spPr>
        <p:txBody>
          <a:bodyPr lIns="0" tIns="0" rIns="0" bIns="0"/>
          <a:lstStyle/>
          <a:p>
            <a:pPr defTabSz="457200">
              <a:lnSpc>
                <a:spcPct val="98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a:latin typeface="Tahoma" charset="0"/>
                <a:ea typeface="MS PGothic" charset="0"/>
              </a:rPr>
              <a:t>Spidering Methods</a:t>
            </a:r>
          </a:p>
        </p:txBody>
      </p:sp>
      <p:sp>
        <p:nvSpPr>
          <p:cNvPr id="257026" name="Rectangle 3"/>
          <p:cNvSpPr>
            <a:spLocks noGrp="1" noChangeArrowheads="1"/>
          </p:cNvSpPr>
          <p:nvPr>
            <p:ph idx="1"/>
          </p:nvPr>
        </p:nvSpPr>
        <p:spPr>
          <a:xfrm>
            <a:off x="685800" y="1981200"/>
            <a:ext cx="7775575" cy="3824288"/>
          </a:xfrm>
        </p:spPr>
        <p:txBody>
          <a:bodyPr lIns="0" tIns="0" rIns="0" bIns="0"/>
          <a:lstStyle/>
          <a:p>
            <a:pPr marL="339725" indent="-339725" defTabSz="457200">
              <a:spcBef>
                <a:spcPts val="2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Tahoma" charset="0"/>
                <a:ea typeface="MS PGothic" charset="0"/>
                <a:cs typeface="MS PGothic" charset="0"/>
              </a:rPr>
              <a:t>Spidering a site can take many forms</a:t>
            </a:r>
          </a:p>
          <a:p>
            <a:pPr marL="739775" lvl="1" indent="-339725" defTabSz="457200">
              <a:spcBef>
                <a:spcPts val="2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cs typeface="MS PGothic" charset="0"/>
              </a:rPr>
              <a:t>It is common to spider a site multiple times since most tools need a map of the site to start scanning</a:t>
            </a:r>
          </a:p>
          <a:p>
            <a:pPr marL="739775" lvl="1" indent="-339725" defTabSz="457200">
              <a:spcBef>
                <a:spcPts val="2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cs typeface="MS PGothic" charset="0"/>
              </a:rPr>
              <a:t>Each tool stores this map in an internal form, not usually accessible to other tools</a:t>
            </a:r>
          </a:p>
          <a:p>
            <a:pPr marL="339725" indent="-339725" defTabSz="457200">
              <a:spcBef>
                <a:spcPts val="2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Tahoma" charset="0"/>
                <a:ea typeface="MS PGothic" charset="0"/>
                <a:cs typeface="MS PGothic" charset="0"/>
              </a:rPr>
              <a:t>Spidering can be automated or manual</a:t>
            </a:r>
          </a:p>
          <a:p>
            <a:pPr marL="739775" lvl="1" indent="-339725" defTabSz="457200">
              <a:spcBef>
                <a:spcPts val="2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cs typeface="MS PGothic" charset="0"/>
              </a:rPr>
              <a:t>Manual spidering is a fancy way to say "browse the site and save each page"</a:t>
            </a:r>
          </a:p>
          <a:p>
            <a:pPr marL="739775" lvl="1" indent="-339725" defTabSz="457200">
              <a:spcBef>
                <a:spcPts val="2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cs typeface="MS PGothic" charset="0"/>
              </a:rPr>
              <a:t>May be necessary if automated scanning fails</a:t>
            </a:r>
          </a:p>
          <a:p>
            <a:pPr marL="739775" lvl="1" indent="-339725" defTabSz="457200">
              <a:spcBef>
                <a:spcPts val="2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cs typeface="MS PGothic" charset="0"/>
              </a:rPr>
              <a:t>Automated scans may fail because the site is complex or has issues with multiple simultaneous requests</a:t>
            </a:r>
          </a:p>
          <a:p>
            <a:pPr marL="339725" indent="-339725" defTabSz="457200">
              <a:spcBef>
                <a:spcPts val="200"/>
              </a:spcBef>
              <a:buFontTx/>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latin typeface="Tahoma" charset="0"/>
              <a:ea typeface="MS PGothic" charset="0"/>
              <a:cs typeface="MS PGothic"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2"/>
          <p:cNvSpPr>
            <a:spLocks noGrp="1" noChangeArrowheads="1"/>
          </p:cNvSpPr>
          <p:nvPr>
            <p:ph type="title"/>
          </p:nvPr>
        </p:nvSpPr>
        <p:spPr>
          <a:xfrm>
            <a:off x="65088" y="256540"/>
            <a:ext cx="5822950" cy="912813"/>
          </a:xfrm>
        </p:spPr>
        <p:txBody>
          <a:bodyPr lIns="90000" tIns="46800" rIns="90000" bIns="46800"/>
          <a:lstStyle/>
          <a:p>
            <a: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a:latin typeface="Tahoma" charset="0"/>
                <a:ea typeface="MS PGothic" charset="0"/>
              </a:rPr>
              <a:t>Robot Control</a:t>
            </a:r>
          </a:p>
        </p:txBody>
      </p:sp>
      <p:sp>
        <p:nvSpPr>
          <p:cNvPr id="259074" name="Rectangle 3"/>
          <p:cNvSpPr>
            <a:spLocks noGrp="1" noChangeArrowheads="1"/>
          </p:cNvSpPr>
          <p:nvPr>
            <p:ph idx="1"/>
          </p:nvPr>
        </p:nvSpPr>
        <p:spPr bwMode="gray">
          <a:xfrm>
            <a:off x="168275" y="1641475"/>
            <a:ext cx="8763000" cy="4572000"/>
          </a:xfrm>
          <a:solidFill>
            <a:srgbClr val="FFFFFF"/>
          </a:solidFill>
        </p:spPr>
        <p:txBody>
          <a:bodyPr lIns="90000" tIns="46800" rIns="90000" bIns="46800"/>
          <a:lstStyle/>
          <a:p>
            <a:pPr marL="339725" indent="-339725" defTabSz="45720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cs typeface="MS PGothic" charset="0"/>
              </a:rPr>
              <a:t>Automated spidering tools are commonly referred to as robots or bots</a:t>
            </a:r>
          </a:p>
          <a:p>
            <a:pPr marL="339725" indent="-339725" defTabSz="45720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cs typeface="MS PGothic" charset="0"/>
              </a:rPr>
              <a:t>One method of controlling this type of robot is a robots.txt file</a:t>
            </a:r>
          </a:p>
          <a:p>
            <a:pPr marL="739775" lvl="1" indent="-339725" defTabSz="45720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cs typeface="MS PGothic" charset="0"/>
              </a:rPr>
              <a:t>Placed in the document root of the web application, readable by anyone accessing the website</a:t>
            </a:r>
          </a:p>
          <a:p>
            <a:pPr marL="739775" lvl="1" indent="-339725" defTabSz="45720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cs typeface="MS PGothic" charset="0"/>
              </a:rPr>
              <a:t>Specifies which User-agent types should be disallowed access to certain directories or individual pages</a:t>
            </a:r>
          </a:p>
          <a:p>
            <a:pPr marL="739775" lvl="1" indent="-339725" defTabSz="45720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cs typeface="MS PGothic" charset="0"/>
              </a:rPr>
              <a:t>This is not a security control, contrary to popular belief</a:t>
            </a:r>
          </a:p>
          <a:p>
            <a:pPr marL="339725" indent="-339725" defTabSz="45720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cs typeface="MS PGothic" charset="0"/>
              </a:rPr>
              <a:t>Alternatively, "Robots" meta tags can be used on individual pages</a:t>
            </a:r>
          </a:p>
          <a:p>
            <a:pPr marL="339725" indent="-339725" defTabSz="45720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cs typeface="MS PGothic" charset="0"/>
              </a:rPr>
              <a:t>Tags to prevent caching of the content</a:t>
            </a:r>
          </a:p>
          <a:p>
            <a:pPr marL="739775" lvl="1" indent="-339725" defTabSz="45720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1400" b="1" dirty="0">
                <a:latin typeface="Courier New" charset="0"/>
                <a:ea typeface="MS PGothic" charset="0"/>
                <a:cs typeface="MS PGothic" charset="0"/>
              </a:rPr>
              <a:t>&lt;META HTTP-EQUIV="PRAGMA" CONTENT="NO-CACHE"&gt;</a:t>
            </a:r>
          </a:p>
          <a:p>
            <a:pPr marL="739775" lvl="1" indent="-339725" defTabSz="45720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1400" b="1" dirty="0">
                <a:latin typeface="Courier New" charset="0"/>
                <a:ea typeface="MS PGothic" charset="0"/>
                <a:cs typeface="MS PGothic" charset="0"/>
              </a:rPr>
              <a:t>&lt;META HTTP-EQUIV="CACHE-CONTROL" CONTENT="NO-CACHE"&gt;</a:t>
            </a:r>
          </a:p>
          <a:p>
            <a:pPr marL="739775" lvl="1" indent="-339725" defTabSz="45720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1400" dirty="0">
                <a:latin typeface="Tahoma" charset="0"/>
                <a:ea typeface="MS PGothic" charset="0"/>
                <a:cs typeface="MS PGothic" charset="0"/>
              </a:rPr>
              <a:t>These first two should both be used as different clients </a:t>
            </a:r>
            <a:r>
              <a:rPr lang="en-GB" sz="1400" dirty="0">
                <a:latin typeface="Tahoma (Body)" charset="0"/>
                <a:ea typeface="MS PGothic" charset="0"/>
                <a:cs typeface="MS PGothic" charset="0"/>
              </a:rPr>
              <a:t>respect</a:t>
            </a:r>
            <a:r>
              <a:rPr lang="en-GB" sz="1400" dirty="0">
                <a:latin typeface="Tahoma" charset="0"/>
                <a:ea typeface="MS PGothic" charset="0"/>
                <a:cs typeface="MS PGothic" charset="0"/>
              </a:rPr>
              <a:t> each of them</a:t>
            </a:r>
            <a:endParaRPr lang="en-US" sz="1400" b="1" dirty="0">
              <a:latin typeface="Courier New" charset="0"/>
              <a:ea typeface="MS PGothic" charset="0"/>
              <a:cs typeface="MS PGothic" charset="0"/>
            </a:endParaRPr>
          </a:p>
          <a:p>
            <a:pPr marL="339725" indent="-339725" defTabSz="45720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dirty="0">
                <a:latin typeface="Tahoma" charset="0"/>
                <a:ea typeface="MS PGothic" charset="0"/>
                <a:cs typeface="Tahoma" charset="0"/>
              </a:rPr>
              <a:t>Tags to control search engine spiders and where they go</a:t>
            </a:r>
          </a:p>
          <a:p>
            <a:pPr marL="739775" lvl="1" indent="-339725" defTabSz="45720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1400" b="1" dirty="0">
                <a:latin typeface="Courier New" charset="0"/>
                <a:ea typeface="MS PGothic" charset="0"/>
                <a:cs typeface="MS PGothic" charset="0"/>
              </a:rPr>
              <a:t>&lt;META NAME="ROBOTS" CONTENT="INDEX,NOFOLLOW"&gt; </a:t>
            </a:r>
          </a:p>
          <a:p>
            <a:pPr marL="739775" lvl="1" indent="-339725" defTabSz="45720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1400" b="1" dirty="0">
                <a:latin typeface="Courier New" charset="0"/>
                <a:ea typeface="MS PGothic" charset="0"/>
                <a:cs typeface="MS PGothic" charset="0"/>
              </a:rPr>
              <a:t>&lt;META NAME="GOOGLEBOT" CONTENT="NOARCHIVE"&gt;</a:t>
            </a:r>
          </a:p>
          <a:p>
            <a:pPr marL="739775" lvl="1" indent="-339725" defTabSz="45720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1400" dirty="0">
                <a:latin typeface="Tahoma" charset="0"/>
                <a:ea typeface="MS PGothic" charset="0"/>
                <a:cs typeface="MS PGothic" charset="0"/>
              </a:rPr>
              <a:t>These two are useful for controlling search engine bots</a:t>
            </a:r>
          </a:p>
          <a:p>
            <a:pPr marL="739775" lvl="1" indent="-339725" defTabSz="457200">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1400" b="1" dirty="0">
              <a:latin typeface="Courier New" charset="0"/>
              <a:ea typeface="MS PGothic" charset="0"/>
              <a:cs typeface="MS PGothic" charset="0"/>
            </a:endParaRPr>
          </a:p>
        </p:txBody>
      </p:sp>
      <p:pic>
        <p:nvPicPr>
          <p:cNvPr id="259075" name="Picture 6"/>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983288" y="30163"/>
            <a:ext cx="2982912" cy="1557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685800" y="178753"/>
            <a:ext cx="7772400" cy="1143000"/>
          </a:xfrm>
        </p:spPr>
        <p:txBody>
          <a:bodyPr/>
          <a:lstStyle/>
          <a:p>
            <a:r>
              <a:rPr lang="en-US" dirty="0">
                <a:latin typeface="Tahoma" charset="0"/>
                <a:ea typeface="MS PGothic" charset="0"/>
              </a:rPr>
              <a:t>Whois Records</a:t>
            </a:r>
          </a:p>
        </p:txBody>
      </p:sp>
      <p:sp>
        <p:nvSpPr>
          <p:cNvPr id="62466" name="Rectangle 3"/>
          <p:cNvSpPr>
            <a:spLocks noGrp="1" noChangeArrowheads="1"/>
          </p:cNvSpPr>
          <p:nvPr>
            <p:ph idx="1"/>
          </p:nvPr>
        </p:nvSpPr>
        <p:spPr bwMode="gray">
          <a:xfrm>
            <a:off x="123825" y="1960563"/>
            <a:ext cx="8410575" cy="3600450"/>
          </a:xfrm>
          <a:solidFill>
            <a:schemeClr val="bg1"/>
          </a:solidFill>
        </p:spPr>
        <p:txBody>
          <a:bodyPr/>
          <a:lstStyle/>
          <a:p>
            <a:pPr>
              <a:lnSpc>
                <a:spcPct val="80000"/>
              </a:lnSpc>
            </a:pPr>
            <a:r>
              <a:rPr lang="en-US" sz="2400" dirty="0">
                <a:latin typeface="Tahoma" charset="0"/>
                <a:ea typeface="MS PGothic" charset="0"/>
                <a:cs typeface="MS PGothic" charset="0"/>
              </a:rPr>
              <a:t>Whois records identify the owner </a:t>
            </a:r>
            <a:br>
              <a:rPr lang="en-US" sz="2400" dirty="0">
                <a:latin typeface="Tahoma" charset="0"/>
                <a:ea typeface="MS PGothic" charset="0"/>
                <a:cs typeface="MS PGothic" charset="0"/>
              </a:rPr>
            </a:br>
            <a:r>
              <a:rPr lang="en-US" sz="2400" dirty="0">
                <a:latin typeface="Tahoma" charset="0"/>
                <a:ea typeface="MS PGothic" charset="0"/>
                <a:cs typeface="MS PGothic" charset="0"/>
              </a:rPr>
              <a:t>of a domain or IP address</a:t>
            </a:r>
          </a:p>
          <a:p>
            <a:pPr>
              <a:lnSpc>
                <a:spcPct val="80000"/>
              </a:lnSpc>
            </a:pPr>
            <a:r>
              <a:rPr lang="en-US" sz="2400" dirty="0">
                <a:latin typeface="Tahoma" charset="0"/>
                <a:ea typeface="MS PGothic" charset="0"/>
                <a:cs typeface="MS PGothic" charset="0"/>
              </a:rPr>
              <a:t>Domain whois records also </a:t>
            </a:r>
            <a:br>
              <a:rPr lang="en-US" sz="2400" dirty="0">
                <a:latin typeface="Tahoma" charset="0"/>
                <a:ea typeface="MS PGothic" charset="0"/>
                <a:cs typeface="MS PGothic" charset="0"/>
              </a:rPr>
            </a:br>
            <a:r>
              <a:rPr lang="en-US" sz="2400" dirty="0">
                <a:latin typeface="Tahoma" charset="0"/>
                <a:ea typeface="MS PGothic" charset="0"/>
                <a:cs typeface="MS PGothic" charset="0"/>
              </a:rPr>
              <a:t>include the authoritative name servers</a:t>
            </a:r>
          </a:p>
          <a:p>
            <a:pPr>
              <a:lnSpc>
                <a:spcPct val="80000"/>
              </a:lnSpc>
            </a:pPr>
            <a:r>
              <a:rPr lang="en-US" sz="2400" dirty="0">
                <a:latin typeface="Tahoma" charset="0"/>
                <a:ea typeface="MS PGothic" charset="0"/>
                <a:cs typeface="MS PGothic" charset="0"/>
              </a:rPr>
              <a:t>Used to determine other targets </a:t>
            </a:r>
            <a:br>
              <a:rPr lang="en-US" sz="2400" dirty="0">
                <a:latin typeface="Tahoma" charset="0"/>
                <a:ea typeface="MS PGothic" charset="0"/>
                <a:cs typeface="MS PGothic" charset="0"/>
              </a:rPr>
            </a:br>
            <a:r>
              <a:rPr lang="en-US" sz="2400" dirty="0">
                <a:latin typeface="Tahoma" charset="0"/>
                <a:ea typeface="MS PGothic" charset="0"/>
                <a:cs typeface="MS PGothic" charset="0"/>
              </a:rPr>
              <a:t>of interest</a:t>
            </a:r>
          </a:p>
          <a:p>
            <a:pPr lvl="1">
              <a:lnSpc>
                <a:spcPct val="80000"/>
              </a:lnSpc>
            </a:pPr>
            <a:r>
              <a:rPr lang="en-US" sz="2000" dirty="0">
                <a:latin typeface="Tahoma" charset="0"/>
                <a:ea typeface="MS PGothic" charset="0"/>
                <a:cs typeface="MS PGothic" charset="0"/>
              </a:rPr>
              <a:t>Other IP addresses owned by the target</a:t>
            </a:r>
          </a:p>
          <a:p>
            <a:pPr lvl="1">
              <a:lnSpc>
                <a:spcPct val="80000"/>
              </a:lnSpc>
            </a:pPr>
            <a:r>
              <a:rPr lang="en-US" sz="2000" dirty="0">
                <a:latin typeface="Tahoma" charset="0"/>
                <a:ea typeface="MS PGothic" charset="0"/>
                <a:cs typeface="MS PGothic" charset="0"/>
              </a:rPr>
              <a:t>Name Servers authoritative for the domain</a:t>
            </a:r>
          </a:p>
          <a:p>
            <a:pPr>
              <a:lnSpc>
                <a:spcPct val="80000"/>
              </a:lnSpc>
            </a:pPr>
            <a:r>
              <a:rPr lang="en-US" sz="2400" dirty="0">
                <a:latin typeface="Tahoma" charset="0"/>
                <a:ea typeface="MS PGothic" charset="0"/>
                <a:cs typeface="MS PGothic" charset="0"/>
              </a:rPr>
              <a:t>Query using web-based whois pages of registrars…</a:t>
            </a:r>
          </a:p>
          <a:p>
            <a:pPr>
              <a:lnSpc>
                <a:spcPct val="80000"/>
              </a:lnSpc>
            </a:pPr>
            <a:r>
              <a:rPr lang="en-US" sz="2400" dirty="0">
                <a:latin typeface="Tahoma" charset="0"/>
                <a:ea typeface="MS PGothic" charset="0"/>
                <a:cs typeface="MS PGothic" charset="0"/>
              </a:rPr>
              <a:t>Or use command-line whois tools</a:t>
            </a:r>
          </a:p>
        </p:txBody>
      </p:sp>
      <p:pic>
        <p:nvPicPr>
          <p:cNvPr id="62467" name="Picture 4"/>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781675" y="1966913"/>
            <a:ext cx="3362325"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p:nvSpPr>
        <p:spPr>
          <a:xfrm>
            <a:off x="101600" y="5470525"/>
            <a:ext cx="8966200" cy="639763"/>
          </a:xfrm>
          <a:prstGeom prst="rect">
            <a:avLst/>
          </a:prstGeom>
          <a:solidFill>
            <a:schemeClr val="bg1">
              <a:lumMod val="85000"/>
            </a:schemeClr>
          </a:solidFill>
          <a:ln>
            <a:solidFill>
              <a:schemeClr val="tx1"/>
            </a:solidFill>
          </a:ln>
        </p:spPr>
        <p:txBody>
          <a:bodyPr>
            <a:spAutoFit/>
          </a:bodyPr>
          <a:lstStyle/>
          <a:p>
            <a:pPr>
              <a:defRPr/>
            </a:pPr>
            <a:r>
              <a:rPr lang="en-US" sz="1600" dirty="0">
                <a:latin typeface="Courier New" pitchFamily="49" charset="0"/>
                <a:ea typeface="ＭＳ Ｐゴシック" pitchFamily="34" charset="-128"/>
                <a:cs typeface="Courier New" pitchFamily="49" charset="0"/>
              </a:rPr>
              <a:t>$ </a:t>
            </a:r>
            <a:r>
              <a:rPr lang="en-US" sz="1600" b="1" dirty="0">
                <a:latin typeface="Courier New" pitchFamily="49" charset="0"/>
                <a:ea typeface="ＭＳ Ｐゴシック" pitchFamily="34" charset="-128"/>
                <a:cs typeface="Courier New" pitchFamily="49" charset="0"/>
              </a:rPr>
              <a:t>whatis whois</a:t>
            </a:r>
          </a:p>
          <a:p>
            <a:pPr>
              <a:defRPr/>
            </a:pPr>
            <a:r>
              <a:rPr lang="en-US" sz="1600" dirty="0">
                <a:latin typeface="Courier New" pitchFamily="49" charset="0"/>
                <a:ea typeface="ＭＳ Ｐゴシック" pitchFamily="34" charset="-128"/>
                <a:cs typeface="Courier New" pitchFamily="49" charset="0"/>
              </a:rPr>
              <a:t>whois (1) - Internet domain name and network number directory service</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Rectangle 2"/>
          <p:cNvSpPr>
            <a:spLocks noGrp="1" noChangeArrowheads="1"/>
          </p:cNvSpPr>
          <p:nvPr>
            <p:ph type="title"/>
          </p:nvPr>
        </p:nvSpPr>
        <p:spPr>
          <a:xfrm>
            <a:off x="685800" y="202565"/>
            <a:ext cx="7775575" cy="1073150"/>
          </a:xfrm>
        </p:spPr>
        <p:txBody>
          <a:bodyPr lIns="0" tIns="0" rIns="0" bIns="0"/>
          <a:lstStyle/>
          <a:p>
            <a:pPr defTabSz="457200">
              <a:lnSpc>
                <a:spcPct val="98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a:latin typeface="Tahoma" charset="0"/>
                <a:ea typeface="MS PGothic" charset="0"/>
              </a:rPr>
              <a:t>Automated Spidering with ZAP (1)</a:t>
            </a:r>
          </a:p>
        </p:txBody>
      </p:sp>
      <p:sp>
        <p:nvSpPr>
          <p:cNvPr id="261122" name="Rectangle 3"/>
          <p:cNvSpPr>
            <a:spLocks noGrp="1" noChangeArrowheads="1"/>
          </p:cNvSpPr>
          <p:nvPr>
            <p:ph idx="1"/>
          </p:nvPr>
        </p:nvSpPr>
        <p:spPr>
          <a:xfrm>
            <a:off x="320040" y="1681163"/>
            <a:ext cx="8458200" cy="4033837"/>
          </a:xfrm>
        </p:spPr>
        <p:txBody>
          <a:bodyPr lIns="0" tIns="0" rIns="0" bIns="0"/>
          <a:lstStyle/>
          <a:p>
            <a:pPr marL="339725" indent="-339725" defTabSz="457200">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Tahoma" charset="0"/>
                <a:ea typeface="MS PGothic" charset="0"/>
                <a:cs typeface="MS PGothic" charset="0"/>
              </a:rPr>
              <a:t>ZAP is an interception proxy from OWASP</a:t>
            </a:r>
          </a:p>
          <a:p>
            <a:pPr marL="739775" lvl="1" indent="-339725" defTabSz="457200">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cs typeface="MS PGothic" charset="0"/>
              </a:rPr>
              <a:t>It includes one of the better spidering capabilities</a:t>
            </a:r>
          </a:p>
          <a:p>
            <a:pPr marL="339725" indent="-339725" defTabSz="457200">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Tahoma" charset="0"/>
                <a:ea typeface="MS PGothic" charset="0"/>
                <a:cs typeface="MS PGothic" charset="0"/>
              </a:rPr>
              <a:t>Spider is primed by using the interception proxy</a:t>
            </a:r>
          </a:p>
          <a:p>
            <a:pPr marL="739775" lvl="1" indent="-339725" defTabSz="457200">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cs typeface="MS PGothic" charset="0"/>
              </a:rPr>
              <a:t>Browse to the starting point</a:t>
            </a:r>
            <a:r>
              <a:rPr lang="en-US" sz="2000" dirty="0">
                <a:latin typeface="Tahoma" charset="0"/>
                <a:ea typeface="MS PGothic" charset="0"/>
                <a:cs typeface="MS PGothic" charset="0"/>
              </a:rPr>
              <a:t>…</a:t>
            </a:r>
            <a:endParaRPr lang="en-GB" sz="2000" dirty="0">
              <a:latin typeface="Tahoma" charset="0"/>
              <a:ea typeface="MS PGothic" charset="0"/>
              <a:cs typeface="MS PGothic" charset="0"/>
            </a:endParaRPr>
          </a:p>
          <a:p>
            <a:pPr marL="739775" lvl="1" indent="-339725" defTabSz="457200">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cs typeface="MS PGothic" charset="0"/>
              </a:rPr>
              <a:t>In the spider tab, select the request and invoke spidering</a:t>
            </a:r>
          </a:p>
          <a:p>
            <a:pPr marL="339725" indent="-339725" defTabSz="457200">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Tahoma" charset="0"/>
                <a:ea typeface="MS PGothic" charset="0"/>
                <a:cs typeface="MS PGothic" charset="0"/>
              </a:rPr>
              <a:t>ZAP spiders most web sites quite well</a:t>
            </a:r>
          </a:p>
          <a:p>
            <a:pPr marL="739775" lvl="1" indent="-339725" defTabSz="457200">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cs typeface="MS PGothic" charset="0"/>
              </a:rPr>
              <a:t>Client-side dynamically generated links can cause it to miss pages</a:t>
            </a:r>
          </a:p>
          <a:p>
            <a:pPr marL="1139825" lvl="2" indent="-339725" defTabSz="457200">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1400" dirty="0">
                <a:latin typeface="Tahoma" charset="0"/>
                <a:ea typeface="MS PGothic" charset="0"/>
                <a:cs typeface="MS PGothic" charset="0"/>
              </a:rPr>
              <a:t>For example, consider this JavaScript:  </a:t>
            </a:r>
            <a:r>
              <a:rPr lang="en-GB" sz="1400" b="1" dirty="0">
                <a:latin typeface="Courier New" charset="0"/>
                <a:ea typeface="MS PGothic" charset="0"/>
                <a:cs typeface="MS PGothic" charset="0"/>
              </a:rPr>
              <a:t>var link = "http://" + $hostname + "/index.php";</a:t>
            </a:r>
          </a:p>
          <a:p>
            <a:pPr marL="1139825" lvl="2" indent="-339725" defTabSz="457200">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1400" dirty="0">
                <a:latin typeface="Tahoma" charset="0"/>
                <a:ea typeface="MS PGothic" charset="0"/>
                <a:cs typeface="MS PGothic" charset="0"/>
              </a:rPr>
              <a:t>Spiders such as Burp and tools such as Ratproxy are better able to handle these types of sites</a:t>
            </a:r>
          </a:p>
        </p:txBody>
      </p:sp>
      <p:pic>
        <p:nvPicPr>
          <p:cNvPr id="261123" name="Picture 3"/>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7493000" y="1098798"/>
            <a:ext cx="1498600" cy="149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00444" y="1903413"/>
            <a:ext cx="5543555" cy="4117672"/>
          </a:xfrm>
          <a:prstGeom prst="rect">
            <a:avLst/>
          </a:prstGeom>
        </p:spPr>
      </p:pic>
      <p:sp>
        <p:nvSpPr>
          <p:cNvPr id="265217" name="Rectangle 2"/>
          <p:cNvSpPr>
            <a:spLocks noGrp="1" noChangeArrowheads="1"/>
          </p:cNvSpPr>
          <p:nvPr>
            <p:ph type="title"/>
          </p:nvPr>
        </p:nvSpPr>
        <p:spPr/>
        <p:txBody>
          <a:bodyPr/>
          <a:lstStyle/>
          <a:p>
            <a:r>
              <a:rPr lang="en-US" dirty="0">
                <a:latin typeface="Tahoma" charset="0"/>
                <a:ea typeface="MS PGothic" charset="0"/>
              </a:rPr>
              <a:t>Automated Spidering with ZAP (2)</a:t>
            </a:r>
          </a:p>
        </p:txBody>
      </p:sp>
      <p:sp>
        <p:nvSpPr>
          <p:cNvPr id="265218" name="Rectangle 3"/>
          <p:cNvSpPr>
            <a:spLocks noGrp="1" noChangeArrowheads="1"/>
          </p:cNvSpPr>
          <p:nvPr>
            <p:ph idx="1"/>
          </p:nvPr>
        </p:nvSpPr>
        <p:spPr>
          <a:xfrm>
            <a:off x="60960" y="1903413"/>
            <a:ext cx="3549650" cy="4376737"/>
          </a:xfrm>
        </p:spPr>
        <p:txBody>
          <a:bodyPr/>
          <a:lstStyle/>
          <a:p>
            <a:pPr>
              <a:spcBef>
                <a:spcPct val="0"/>
              </a:spcBef>
            </a:pPr>
            <a:r>
              <a:rPr lang="en-US" sz="2400" dirty="0">
                <a:latin typeface="Tahoma" charset="0"/>
                <a:ea typeface="MS PGothic" charset="0"/>
                <a:cs typeface="MS PGothic" charset="0"/>
              </a:rPr>
              <a:t>ZAP provides status of the spidering with a progress bar</a:t>
            </a:r>
          </a:p>
          <a:p>
            <a:pPr>
              <a:spcBef>
                <a:spcPct val="0"/>
              </a:spcBef>
            </a:pPr>
            <a:r>
              <a:rPr lang="en-US" sz="2400" dirty="0">
                <a:latin typeface="Tahoma" charset="0"/>
                <a:ea typeface="MS PGothic" charset="0"/>
                <a:cs typeface="MS PGothic" charset="0"/>
              </a:rPr>
              <a:t>Handles most applications</a:t>
            </a:r>
          </a:p>
          <a:p>
            <a:pPr>
              <a:spcBef>
                <a:spcPct val="0"/>
              </a:spcBef>
            </a:pPr>
            <a:r>
              <a:rPr lang="en-US" sz="2400" dirty="0">
                <a:latin typeface="Tahoma" charset="0"/>
                <a:ea typeface="MS PGothic" charset="0"/>
                <a:cs typeface="MS PGothic" charset="0"/>
              </a:rPr>
              <a:t>Will list out of scope links</a:t>
            </a:r>
          </a:p>
          <a:p>
            <a:pPr lvl="1">
              <a:spcBef>
                <a:spcPct val="0"/>
              </a:spcBef>
            </a:pPr>
            <a:r>
              <a:rPr lang="en-US" sz="2000" dirty="0">
                <a:latin typeface="Tahoma" charset="0"/>
                <a:ea typeface="MS PGothic" charset="0"/>
                <a:cs typeface="MS PGothic" charset="0"/>
              </a:rPr>
              <a:t>Helps us map additional targets</a:t>
            </a:r>
          </a:p>
        </p:txBody>
      </p:sp>
      <p:sp>
        <p:nvSpPr>
          <p:cNvPr id="265220" name="TextBox 3"/>
          <p:cNvSpPr txBox="1">
            <a:spLocks noChangeArrowheads="1"/>
          </p:cNvSpPr>
          <p:nvPr/>
        </p:nvSpPr>
        <p:spPr bwMode="gray">
          <a:xfrm>
            <a:off x="6858000" y="1600200"/>
            <a:ext cx="1371600" cy="9429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Tahoma" charset="0"/>
                <a:ea typeface="MS PGothic" charset="0"/>
                <a:cs typeface="MS PGothic" charset="0"/>
              </a:defRPr>
            </a:lvl1pPr>
            <a:lvl2pPr marL="742950" indent="-285750">
              <a:defRPr sz="3600">
                <a:solidFill>
                  <a:schemeClr val="tx1"/>
                </a:solidFill>
                <a:latin typeface="Tahoma" charset="0"/>
                <a:ea typeface="MS PGothic" charset="0"/>
                <a:cs typeface="MS PGothic" charset="0"/>
              </a:defRPr>
            </a:lvl2pPr>
            <a:lvl3pPr marL="1143000" indent="-228600">
              <a:defRPr sz="3600">
                <a:solidFill>
                  <a:schemeClr val="tx1"/>
                </a:solidFill>
                <a:latin typeface="Tahoma" charset="0"/>
                <a:ea typeface="MS PGothic" charset="0"/>
                <a:cs typeface="MS PGothic" charset="0"/>
              </a:defRPr>
            </a:lvl3pPr>
            <a:lvl4pPr marL="1600200" indent="-228600">
              <a:defRPr sz="3600">
                <a:solidFill>
                  <a:schemeClr val="tx1"/>
                </a:solidFill>
                <a:latin typeface="Tahoma" charset="0"/>
                <a:ea typeface="MS PGothic" charset="0"/>
                <a:cs typeface="MS PGothic" charset="0"/>
              </a:defRPr>
            </a:lvl4pPr>
            <a:lvl5pPr marL="2057400" indent="-228600">
              <a:defRPr sz="3600">
                <a:solidFill>
                  <a:schemeClr val="tx1"/>
                </a:solidFill>
                <a:latin typeface="Tahoma" charset="0"/>
                <a:ea typeface="MS PGothic" charset="0"/>
                <a:cs typeface="MS PGothic" charset="0"/>
              </a:defRPr>
            </a:lvl5pPr>
            <a:lvl6pPr marL="2514600" indent="-228600" eaLnBrk="0" fontAlgn="base" hangingPunct="0">
              <a:spcBef>
                <a:spcPct val="20000"/>
              </a:spcBef>
              <a:spcAft>
                <a:spcPct val="0"/>
              </a:spcAft>
              <a:defRPr sz="3600">
                <a:solidFill>
                  <a:schemeClr val="tx1"/>
                </a:solidFill>
                <a:latin typeface="Tahoma" charset="0"/>
                <a:ea typeface="MS PGothic" charset="0"/>
                <a:cs typeface="MS PGothic" charset="0"/>
              </a:defRPr>
            </a:lvl6pPr>
            <a:lvl7pPr marL="2971800" indent="-228600" eaLnBrk="0" fontAlgn="base" hangingPunct="0">
              <a:spcBef>
                <a:spcPct val="20000"/>
              </a:spcBef>
              <a:spcAft>
                <a:spcPct val="0"/>
              </a:spcAft>
              <a:defRPr sz="3600">
                <a:solidFill>
                  <a:schemeClr val="tx1"/>
                </a:solidFill>
                <a:latin typeface="Tahoma" charset="0"/>
                <a:ea typeface="MS PGothic" charset="0"/>
                <a:cs typeface="MS PGothic" charset="0"/>
              </a:defRPr>
            </a:lvl7pPr>
            <a:lvl8pPr marL="3429000" indent="-228600" eaLnBrk="0" fontAlgn="base" hangingPunct="0">
              <a:spcBef>
                <a:spcPct val="20000"/>
              </a:spcBef>
              <a:spcAft>
                <a:spcPct val="0"/>
              </a:spcAft>
              <a:defRPr sz="3600">
                <a:solidFill>
                  <a:schemeClr val="tx1"/>
                </a:solidFill>
                <a:latin typeface="Tahoma" charset="0"/>
                <a:ea typeface="MS PGothic" charset="0"/>
                <a:cs typeface="MS PGothic" charset="0"/>
              </a:defRPr>
            </a:lvl8pPr>
            <a:lvl9pPr marL="3886200" indent="-228600" eaLnBrk="0" fontAlgn="base" hangingPunct="0">
              <a:spcBef>
                <a:spcPct val="20000"/>
              </a:spcBef>
              <a:spcAft>
                <a:spcPct val="0"/>
              </a:spcAft>
              <a:defRPr sz="3600">
                <a:solidFill>
                  <a:schemeClr val="tx1"/>
                </a:solidFill>
                <a:latin typeface="Tahoma" charset="0"/>
                <a:ea typeface="MS PGothic" charset="0"/>
                <a:cs typeface="MS PGothic" charset="0"/>
              </a:defRPr>
            </a:lvl9pPr>
          </a:lstStyle>
          <a:p>
            <a:pPr algn="ctr"/>
            <a:r>
              <a:rPr lang="en-US" sz="1400" dirty="0">
                <a:latin typeface="Times New Roman" charset="0"/>
                <a:cs typeface="Times New Roman" charset="0"/>
              </a:rPr>
              <a:t>Status regarding links spidered and links queued</a:t>
            </a:r>
          </a:p>
        </p:txBody>
      </p:sp>
      <p:sp>
        <p:nvSpPr>
          <p:cNvPr id="265221" name="Left Arrow 4"/>
          <p:cNvSpPr>
            <a:spLocks noChangeArrowheads="1"/>
          </p:cNvSpPr>
          <p:nvPr/>
        </p:nvSpPr>
        <p:spPr bwMode="auto">
          <a:xfrm rot="-4287926">
            <a:off x="6035675" y="2206625"/>
            <a:ext cx="796925" cy="479425"/>
          </a:xfrm>
          <a:prstGeom prst="leftArrow">
            <a:avLst>
              <a:gd name="adj1" fmla="val 50000"/>
              <a:gd name="adj2" fmla="val 50091"/>
            </a:avLst>
          </a:prstGeom>
          <a:solidFill>
            <a:srgbClr val="FFFF00"/>
          </a:solidFill>
          <a:ln w="9525">
            <a:solidFill>
              <a:srgbClr val="000000"/>
            </a:solidFill>
            <a:round/>
            <a:headEnd/>
            <a:tailEnd/>
          </a:ln>
        </p:spPr>
        <p:txBody>
          <a:bodyPr/>
          <a:lstStyle/>
          <a:p>
            <a:pPr marL="342900" indent="-342900"/>
            <a:endParaRPr lang="en-US" dirty="0"/>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Title 1"/>
          <p:cNvSpPr>
            <a:spLocks noGrp="1"/>
          </p:cNvSpPr>
          <p:nvPr>
            <p:ph type="title"/>
          </p:nvPr>
        </p:nvSpPr>
        <p:spPr>
          <a:xfrm>
            <a:off x="219075" y="121920"/>
            <a:ext cx="8734425" cy="1175273"/>
          </a:xfrm>
        </p:spPr>
        <p:txBody>
          <a:bodyPr/>
          <a:lstStyle/>
          <a:p>
            <a:r>
              <a:rPr lang="en-US" dirty="0">
                <a:latin typeface="Tahoma" charset="0"/>
                <a:ea typeface="MS PGothic" charset="0"/>
              </a:rPr>
              <a:t>Automated Spidering with </a:t>
            </a:r>
            <a:br>
              <a:rPr lang="en-US" dirty="0">
                <a:latin typeface="Tahoma" charset="0"/>
                <a:ea typeface="MS PGothic" charset="0"/>
              </a:rPr>
            </a:br>
            <a:r>
              <a:rPr lang="en-US" dirty="0">
                <a:latin typeface="Tahoma" charset="0"/>
                <a:ea typeface="MS PGothic" charset="0"/>
              </a:rPr>
              <a:t>the Burp Suite</a:t>
            </a:r>
          </a:p>
        </p:txBody>
      </p:sp>
      <p:sp>
        <p:nvSpPr>
          <p:cNvPr id="267266" name="Content Placeholder 2"/>
          <p:cNvSpPr>
            <a:spLocks noGrp="1"/>
          </p:cNvSpPr>
          <p:nvPr>
            <p:ph idx="1"/>
          </p:nvPr>
        </p:nvSpPr>
        <p:spPr>
          <a:xfrm>
            <a:off x="381000" y="1488429"/>
            <a:ext cx="5029200" cy="4114800"/>
          </a:xfrm>
        </p:spPr>
        <p:txBody>
          <a:bodyPr/>
          <a:lstStyle/>
          <a:p>
            <a:pPr>
              <a:spcBef>
                <a:spcPct val="0"/>
              </a:spcBef>
            </a:pPr>
            <a:r>
              <a:rPr lang="en-US" sz="2200" dirty="0">
                <a:latin typeface="Tahoma" charset="0"/>
                <a:ea typeface="MS PGothic" charset="0"/>
                <a:cs typeface="MS PGothic" charset="0"/>
              </a:rPr>
              <a:t>Burp Suite is a collection of tools for web penetration testing</a:t>
            </a:r>
          </a:p>
          <a:p>
            <a:pPr lvl="1">
              <a:spcBef>
                <a:spcPct val="0"/>
              </a:spcBef>
            </a:pPr>
            <a:r>
              <a:rPr lang="en-US" sz="1900" dirty="0">
                <a:latin typeface="Tahoma" charset="0"/>
                <a:ea typeface="MS PGothic" charset="0"/>
                <a:cs typeface="MS PGothic" charset="0"/>
              </a:rPr>
              <a:t>Includes spidering capability</a:t>
            </a:r>
          </a:p>
          <a:p>
            <a:pPr>
              <a:spcBef>
                <a:spcPct val="0"/>
              </a:spcBef>
            </a:pPr>
            <a:r>
              <a:rPr lang="en-US" sz="2200" dirty="0">
                <a:latin typeface="Tahoma" charset="0"/>
                <a:ea typeface="MS PGothic" charset="0"/>
                <a:cs typeface="MS PGothic" charset="0"/>
              </a:rPr>
              <a:t>Free basic version, commercial version with advanced features</a:t>
            </a:r>
          </a:p>
          <a:p>
            <a:pPr lvl="1">
              <a:spcBef>
                <a:spcPct val="0"/>
              </a:spcBef>
            </a:pPr>
            <a:r>
              <a:rPr lang="en-US" sz="1900" dirty="0">
                <a:latin typeface="Tahoma" charset="0"/>
                <a:ea typeface="MS PGothic" charset="0"/>
                <a:cs typeface="MS PGothic" charset="0"/>
              </a:rPr>
              <a:t>We will cover this tomorrow</a:t>
            </a:r>
          </a:p>
          <a:p>
            <a:pPr>
              <a:spcBef>
                <a:spcPct val="0"/>
              </a:spcBef>
            </a:pPr>
            <a:r>
              <a:rPr lang="en-US" sz="2200" dirty="0">
                <a:latin typeface="Tahoma" charset="0"/>
                <a:ea typeface="MS PGothic" charset="0"/>
                <a:cs typeface="MS PGothic" charset="0"/>
              </a:rPr>
              <a:t>Using the spider is similar to Paros and ZAP</a:t>
            </a:r>
          </a:p>
          <a:p>
            <a:pPr lvl="1">
              <a:spcBef>
                <a:spcPct val="0"/>
              </a:spcBef>
            </a:pPr>
            <a:r>
              <a:rPr lang="en-US" sz="1900" dirty="0">
                <a:latin typeface="Tahoma" charset="0"/>
                <a:ea typeface="MS PGothic" charset="0"/>
                <a:cs typeface="MS PGothic" charset="0"/>
              </a:rPr>
              <a:t>Use a browser pointed at Burp as an interception proxy</a:t>
            </a:r>
          </a:p>
          <a:p>
            <a:pPr lvl="1">
              <a:spcBef>
                <a:spcPct val="0"/>
              </a:spcBef>
            </a:pPr>
            <a:r>
              <a:rPr lang="en-US" sz="1900" dirty="0">
                <a:latin typeface="Tahoma" charset="0"/>
                <a:ea typeface="MS PGothic" charset="0"/>
                <a:cs typeface="MS PGothic" charset="0"/>
              </a:rPr>
              <a:t>Surf to the page we wish to start spidering from</a:t>
            </a:r>
          </a:p>
          <a:p>
            <a:pPr lvl="1">
              <a:spcBef>
                <a:spcPct val="0"/>
              </a:spcBef>
            </a:pPr>
            <a:r>
              <a:rPr lang="en-US" sz="1900" dirty="0">
                <a:latin typeface="Tahoma" charset="0"/>
                <a:ea typeface="MS PGothic" charset="0"/>
                <a:cs typeface="MS PGothic" charset="0"/>
              </a:rPr>
              <a:t>Switching to the spider tab in Burp, select "Spider running" to start</a:t>
            </a:r>
          </a:p>
        </p:txBody>
      </p:sp>
      <p:pic>
        <p:nvPicPr>
          <p:cNvPr id="267267" name="Picture 3"/>
          <p:cNvPicPr>
            <a:picLocks noChangeAspect="1"/>
          </p:cNvPicPr>
          <p:nvPr/>
        </p:nvPicPr>
        <p:blipFill>
          <a:blip r:embed="rId3" cstate="print">
            <a:lum bright="-12000" contrast="8000"/>
            <a:extLst>
              <a:ext uri="{28A0092B-C50C-407E-A947-70E740481C1C}">
                <a14:useLocalDpi xmlns:a14="http://schemas.microsoft.com/office/drawing/2010/main"/>
              </a:ext>
            </a:extLst>
          </a:blip>
          <a:srcRect/>
          <a:stretch>
            <a:fillRect/>
          </a:stretch>
        </p:blipFill>
        <p:spPr bwMode="auto">
          <a:xfrm>
            <a:off x="5326063" y="2010410"/>
            <a:ext cx="3649662"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2"/>
          <p:cNvSpPr>
            <a:spLocks noGrp="1" noChangeArrowheads="1"/>
          </p:cNvSpPr>
          <p:nvPr>
            <p:ph type="title"/>
          </p:nvPr>
        </p:nvSpPr>
        <p:spPr>
          <a:xfrm>
            <a:off x="381000" y="79375"/>
            <a:ext cx="8458200" cy="931863"/>
          </a:xfrm>
        </p:spPr>
        <p:txBody>
          <a:bodyPr lIns="0" tIns="0" rIns="0" bIns="0"/>
          <a:lstStyle/>
          <a:p>
            <a:pPr defTabSz="457200">
              <a:lnSpc>
                <a:spcPct val="98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a:latin typeface="Tahoma" charset="0"/>
                <a:ea typeface="MS PGothic" charset="0"/>
              </a:rPr>
              <a:t>Automated Spidering with Wget</a:t>
            </a:r>
          </a:p>
        </p:txBody>
      </p:sp>
      <p:sp>
        <p:nvSpPr>
          <p:cNvPr id="269314" name="Rectangle 3"/>
          <p:cNvSpPr>
            <a:spLocks noGrp="1" noChangeArrowheads="1"/>
          </p:cNvSpPr>
          <p:nvPr>
            <p:ph idx="1"/>
          </p:nvPr>
        </p:nvSpPr>
        <p:spPr bwMode="gray">
          <a:xfrm>
            <a:off x="163513" y="1120775"/>
            <a:ext cx="4919662" cy="5030788"/>
          </a:xfrm>
          <a:solidFill>
            <a:srgbClr val="FFFFFF"/>
          </a:solidFill>
        </p:spPr>
        <p:txBody>
          <a:bodyPr lIns="0" tIns="0" rIns="0" bIns="0"/>
          <a:lstStyle/>
          <a:p>
            <a:pPr marL="339725" indent="-339725" defTabSz="457200">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cs typeface="MS PGothic" charset="0"/>
              </a:rPr>
              <a:t>Wget is a console-based web browser</a:t>
            </a:r>
          </a:p>
          <a:p>
            <a:pPr marL="339725" indent="-339725" defTabSz="457200">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cs typeface="MS PGothic" charset="0"/>
              </a:rPr>
              <a:t>Runs on most platforms and has basic   spidering capabilities</a:t>
            </a:r>
          </a:p>
          <a:p>
            <a:pPr marL="339725" indent="-339725" defTabSz="457200">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cs typeface="MS PGothic" charset="0"/>
              </a:rPr>
              <a:t>Wget will save each of the items retrieved</a:t>
            </a:r>
          </a:p>
          <a:p>
            <a:pPr marL="739775" lvl="1" indent="-339725" defTabSz="457200">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1600" dirty="0">
                <a:latin typeface="Tahoma" charset="0"/>
                <a:ea typeface="MS PGothic" charset="0"/>
                <a:cs typeface="MS PGothic" charset="0"/>
              </a:rPr>
              <a:t>It saves them in a directory named after the website</a:t>
            </a:r>
          </a:p>
          <a:p>
            <a:pPr marL="339725" indent="-339725" defTabSz="457200">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cs typeface="MS PGothic" charset="0"/>
              </a:rPr>
              <a:t>Since it is a "well-behaved" spider,   wget first downloads robots.txt and adheres to its directives</a:t>
            </a:r>
          </a:p>
          <a:p>
            <a:pPr marL="739775" lvl="1" indent="-339725" defTabSz="457200">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1600" dirty="0">
                <a:latin typeface="Tahoma" charset="0"/>
                <a:ea typeface="MS PGothic" charset="0"/>
                <a:cs typeface="MS PGothic" charset="0"/>
              </a:rPr>
              <a:t>To ignore robots.txt, invoke with the </a:t>
            </a:r>
            <a:r>
              <a:rPr lang="en-GB" sz="1600" b="1" dirty="0">
                <a:latin typeface="Courier New" charset="0"/>
                <a:ea typeface="MS PGothic" charset="0"/>
                <a:cs typeface="MS PGothic" charset="0"/>
              </a:rPr>
              <a:t>-e robots=off </a:t>
            </a:r>
            <a:r>
              <a:rPr lang="en-GB" sz="1600" dirty="0">
                <a:latin typeface="Tahoma" charset="0"/>
                <a:ea typeface="MS PGothic" charset="0"/>
                <a:cs typeface="MS PGothic" charset="0"/>
              </a:rPr>
              <a:t>option</a:t>
            </a:r>
          </a:p>
          <a:p>
            <a:pPr marL="339725" indent="-339725" defTabSz="457200">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latin typeface="Tahoma" charset="0"/>
                <a:ea typeface="MS PGothic" charset="0"/>
                <a:cs typeface="MS PGothic" charset="0"/>
              </a:rPr>
              <a:t>The </a:t>
            </a:r>
            <a:r>
              <a:rPr lang="en-US" sz="2000" b="1" dirty="0">
                <a:latin typeface="Courier New" charset="0"/>
                <a:ea typeface="MS PGothic" charset="0"/>
                <a:cs typeface="Courier New" charset="0"/>
              </a:rPr>
              <a:t>–</a:t>
            </a:r>
            <a:r>
              <a:rPr lang="en-GB" sz="2000" b="1" dirty="0">
                <a:latin typeface="Courier New" charset="0"/>
                <a:ea typeface="MS PGothic" charset="0"/>
                <a:cs typeface="Courier New" charset="0"/>
              </a:rPr>
              <a:t>r</a:t>
            </a:r>
            <a:r>
              <a:rPr lang="en-GB" sz="2000" dirty="0">
                <a:latin typeface="Tahoma" charset="0"/>
                <a:ea typeface="MS PGothic" charset="0"/>
                <a:cs typeface="MS PGothic" charset="0"/>
              </a:rPr>
              <a:t> option invokes </a:t>
            </a:r>
            <a:r>
              <a:rPr lang="en-US" sz="2000" dirty="0">
                <a:latin typeface="Tahoma" charset="0"/>
                <a:ea typeface="MS PGothic" charset="0"/>
                <a:cs typeface="MS PGothic" charset="0"/>
              </a:rPr>
              <a:t>it to recurse through discovered links</a:t>
            </a:r>
          </a:p>
          <a:p>
            <a:pPr marL="339725" indent="-339725" defTabSz="457200">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dirty="0">
                <a:latin typeface="Tahoma" charset="0"/>
                <a:ea typeface="MS PGothic" charset="0"/>
                <a:cs typeface="MS PGothic" charset="0"/>
              </a:rPr>
              <a:t>The </a:t>
            </a:r>
            <a:r>
              <a:rPr lang="en-US" sz="2000" b="1" dirty="0">
                <a:latin typeface="Courier New" charset="0"/>
                <a:ea typeface="MS PGothic" charset="0"/>
                <a:cs typeface="Courier New" charset="0"/>
              </a:rPr>
              <a:t>–l [N] </a:t>
            </a:r>
            <a:r>
              <a:rPr lang="en-US" sz="2000" dirty="0">
                <a:latin typeface="Tahoma" charset="0"/>
                <a:ea typeface="MS PGothic" charset="0"/>
                <a:cs typeface="MS PGothic" charset="0"/>
              </a:rPr>
              <a:t>to specify maximum link recursion depth (default is 5)</a:t>
            </a:r>
            <a:endParaRPr lang="en-GB" sz="2000" dirty="0">
              <a:latin typeface="Tahoma" charset="0"/>
              <a:ea typeface="MS PGothic" charset="0"/>
              <a:cs typeface="MS PGothic" charset="0"/>
            </a:endParaRPr>
          </a:p>
        </p:txBody>
      </p:sp>
      <p:pic>
        <p:nvPicPr>
          <p:cNvPr id="2" name="Picture 1">
            <a:extLst>
              <a:ext uri="{FF2B5EF4-FFF2-40B4-BE49-F238E27FC236}">
                <a16:creationId xmlns:a16="http://schemas.microsoft.com/office/drawing/2014/main" id="{A80A4692-BE0D-4F97-982A-A53E3D2535A0}"/>
              </a:ext>
            </a:extLst>
          </p:cNvPr>
          <p:cNvPicPr>
            <a:picLocks noChangeAspect="1"/>
          </p:cNvPicPr>
          <p:nvPr/>
        </p:nvPicPr>
        <p:blipFill>
          <a:blip r:embed="rId3"/>
          <a:stretch>
            <a:fillRect/>
          </a:stretch>
        </p:blipFill>
        <p:spPr>
          <a:xfrm>
            <a:off x="4967104" y="934935"/>
            <a:ext cx="3795896" cy="5152840"/>
          </a:xfrm>
          <a:prstGeom prst="rect">
            <a:avLst/>
          </a:prstGeom>
        </p:spPr>
      </p:pic>
      <p:sp>
        <p:nvSpPr>
          <p:cNvPr id="269316" name="Rounded Rectangle 6"/>
          <p:cNvSpPr>
            <a:spLocks noChangeArrowheads="1"/>
          </p:cNvSpPr>
          <p:nvPr/>
        </p:nvSpPr>
        <p:spPr bwMode="auto">
          <a:xfrm>
            <a:off x="5083175" y="1248985"/>
            <a:ext cx="2819400" cy="228600"/>
          </a:xfrm>
          <a:prstGeom prst="roundRect">
            <a:avLst>
              <a:gd name="adj" fmla="val 16667"/>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Title 1"/>
          <p:cNvSpPr>
            <a:spLocks noGrp="1"/>
          </p:cNvSpPr>
          <p:nvPr>
            <p:ph type="title"/>
          </p:nvPr>
        </p:nvSpPr>
        <p:spPr/>
        <p:txBody>
          <a:bodyPr/>
          <a:lstStyle/>
          <a:p>
            <a:r>
              <a:rPr lang="en-US" dirty="0">
                <a:latin typeface="Tahoma" charset="0"/>
                <a:ea typeface="MS PGothic" charset="0"/>
              </a:rPr>
              <a:t>Specialized Spidering Tools</a:t>
            </a:r>
          </a:p>
        </p:txBody>
      </p:sp>
      <p:sp>
        <p:nvSpPr>
          <p:cNvPr id="271362" name="Content Placeholder 2"/>
          <p:cNvSpPr>
            <a:spLocks noGrp="1"/>
          </p:cNvSpPr>
          <p:nvPr>
            <p:ph idx="1"/>
          </p:nvPr>
        </p:nvSpPr>
        <p:spPr>
          <a:xfrm>
            <a:off x="685800" y="1418259"/>
            <a:ext cx="7772400" cy="4114800"/>
          </a:xfrm>
        </p:spPr>
        <p:txBody>
          <a:bodyPr/>
          <a:lstStyle/>
          <a:p>
            <a:r>
              <a:rPr lang="en-US" sz="2800" dirty="0">
                <a:latin typeface="Tahoma" charset="0"/>
                <a:ea typeface="MS PGothic" charset="0"/>
                <a:cs typeface="MS PGothic" charset="0"/>
              </a:rPr>
              <a:t>There also a number of tools that perform a spider and look for specific data</a:t>
            </a:r>
          </a:p>
          <a:p>
            <a:r>
              <a:rPr lang="en-US" sz="2800" dirty="0">
                <a:latin typeface="Tahoma" charset="0"/>
                <a:ea typeface="MS PGothic" charset="0"/>
                <a:cs typeface="MS PGothic" charset="0"/>
              </a:rPr>
              <a:t>One of these is CeWL from Robin "digininja" Wood</a:t>
            </a:r>
          </a:p>
          <a:p>
            <a:pPr lvl="1"/>
            <a:r>
              <a:rPr lang="en-US" sz="2400" dirty="0">
                <a:latin typeface="Tahoma" charset="0"/>
                <a:ea typeface="MS PGothic" charset="0"/>
                <a:cs typeface="MS PGothic" charset="0"/>
              </a:rPr>
              <a:t>Custom Word List Generator</a:t>
            </a:r>
          </a:p>
          <a:p>
            <a:pPr lvl="1"/>
            <a:r>
              <a:rPr lang="en-US" sz="2400" dirty="0">
                <a:latin typeface="Tahoma" charset="0"/>
                <a:ea typeface="MS PGothic" charset="0"/>
                <a:cs typeface="MS PGothic" charset="0"/>
              </a:rPr>
              <a:t>http://www.digininja.org</a:t>
            </a:r>
          </a:p>
          <a:p>
            <a:r>
              <a:rPr lang="en-US" sz="2800" dirty="0">
                <a:latin typeface="Tahoma" charset="0"/>
                <a:ea typeface="MS PGothic" charset="0"/>
                <a:cs typeface="MS PGothic" charset="0"/>
              </a:rPr>
              <a:t>CeWL spiders a web site and then generates a word list for use as passwords or other dictionaries for attacks</a:t>
            </a:r>
          </a:p>
          <a:p>
            <a:pPr lvl="1"/>
            <a:r>
              <a:rPr lang="en-US" sz="2400" dirty="0">
                <a:latin typeface="Tahoma" charset="0"/>
                <a:ea typeface="MS PGothic" charset="0"/>
                <a:cs typeface="MS PGothic" charset="0"/>
              </a:rPr>
              <a:t>Will grab information from EXIF data</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dirty="0">
                <a:latin typeface="Tahoma" charset="0"/>
                <a:ea typeface="MS PGothic" charset="0"/>
              </a:rPr>
              <a:t>Course Roadmap</a:t>
            </a:r>
          </a:p>
        </p:txBody>
      </p:sp>
      <p:sp>
        <p:nvSpPr>
          <p:cNvPr id="9" name="Rectangle 1042"/>
          <p:cNvSpPr>
            <a:spLocks noChangeArrowheads="1"/>
          </p:cNvSpPr>
          <p:nvPr/>
        </p:nvSpPr>
        <p:spPr bwMode="auto">
          <a:xfrm>
            <a:off x="152400" y="1905000"/>
            <a:ext cx="8458200" cy="4114800"/>
          </a:xfrm>
          <a:prstGeom prst="rect">
            <a:avLst/>
          </a:prstGeom>
          <a:noFill/>
          <a:ln w="9525">
            <a:noFill/>
            <a:miter lim="800000"/>
            <a:headEnd/>
            <a:tailEnd/>
          </a:ln>
          <a:effectLst/>
        </p:spPr>
        <p:txBody>
          <a:bodyPr/>
          <a:lstStyle/>
          <a:p>
            <a:pPr marL="342900" indent="-342900">
              <a:buFontTx/>
              <a:buChar char="•"/>
              <a:defRPr/>
            </a:pPr>
            <a:r>
              <a:rPr lang="en-US" sz="3200" dirty="0">
                <a:effectLst>
                  <a:outerShdw blurRad="38100" dist="38100" dir="2700000" algn="tl">
                    <a:srgbClr val="C0C0C0"/>
                  </a:outerShdw>
                </a:effectLst>
                <a:latin typeface="Tahoma" pitchFamily="34" charset="0"/>
                <a:ea typeface="ＭＳ Ｐゴシック" pitchFamily="34" charset="-128"/>
                <a:cs typeface="+mn-cs"/>
              </a:rPr>
              <a:t>Attacker's View, </a:t>
            </a:r>
            <a:br>
              <a:rPr lang="en-US" sz="3200" dirty="0">
                <a:effectLst>
                  <a:outerShdw blurRad="38100" dist="38100" dir="2700000" algn="tl">
                    <a:srgbClr val="C0C0C0"/>
                  </a:outerShdw>
                </a:effectLst>
                <a:latin typeface="Tahoma" pitchFamily="34" charset="0"/>
                <a:ea typeface="ＭＳ Ｐゴシック" pitchFamily="34" charset="-128"/>
                <a:cs typeface="+mn-cs"/>
              </a:rPr>
            </a:br>
            <a:r>
              <a:rPr lang="en-US" sz="3200" dirty="0">
                <a:effectLst>
                  <a:outerShdw blurRad="38100" dist="38100" dir="2700000" algn="tl">
                    <a:srgbClr val="C0C0C0"/>
                  </a:outerShdw>
                </a:effectLst>
                <a:latin typeface="Tahoma" pitchFamily="34" charset="0"/>
                <a:ea typeface="ＭＳ Ｐゴシック" pitchFamily="34" charset="-128"/>
                <a:cs typeface="+mn-cs"/>
              </a:rPr>
              <a:t>Pen-Testing &amp; Scoping</a:t>
            </a:r>
          </a:p>
          <a:p>
            <a:pPr marL="342900" indent="-342900">
              <a:buFontTx/>
              <a:buChar char="•"/>
              <a:defRPr/>
            </a:pPr>
            <a:r>
              <a:rPr lang="en-US" sz="3200" b="1" i="1" u="sng" dirty="0">
                <a:solidFill>
                  <a:srgbClr val="FF0000"/>
                </a:solidFill>
                <a:latin typeface="Tahoma" pitchFamily="34" charset="0"/>
                <a:ea typeface="ＭＳ Ｐゴシック" pitchFamily="34" charset="-128"/>
                <a:cs typeface="+mn-cs"/>
              </a:rPr>
              <a:t>Recon &amp; Mapping</a:t>
            </a:r>
          </a:p>
          <a:p>
            <a:pPr marL="342900" indent="-342900">
              <a:buFontTx/>
              <a:buChar char="•"/>
              <a:defRPr/>
            </a:pPr>
            <a:r>
              <a:rPr lang="en-US" sz="3200" dirty="0">
                <a:latin typeface="Tahoma" pitchFamily="34" charset="0"/>
                <a:ea typeface="ＭＳ Ｐゴシック" pitchFamily="34" charset="-128"/>
                <a:cs typeface="+mn-cs"/>
              </a:rPr>
              <a:t>Application Discovery</a:t>
            </a:r>
          </a:p>
          <a:p>
            <a:pPr marL="342900" indent="-342900">
              <a:buFontTx/>
              <a:buChar char="•"/>
              <a:defRPr/>
            </a:pPr>
            <a:r>
              <a:rPr lang="en-US" sz="3200" dirty="0">
                <a:latin typeface="Tahoma" pitchFamily="34" charset="0"/>
                <a:ea typeface="ＭＳ Ｐゴシック" pitchFamily="34" charset="-128"/>
                <a:cs typeface="+mn-cs"/>
              </a:rPr>
              <a:t>Application Discovery Cont.</a:t>
            </a:r>
          </a:p>
          <a:p>
            <a:pPr marL="342900" indent="-342900">
              <a:buFontTx/>
              <a:buChar char="•"/>
              <a:defRPr/>
            </a:pPr>
            <a:r>
              <a:rPr lang="en-US" sz="3200" dirty="0">
                <a:latin typeface="Tahoma" pitchFamily="34" charset="0"/>
                <a:ea typeface="ＭＳ Ｐゴシック" pitchFamily="34" charset="-128"/>
                <a:cs typeface="+mn-cs"/>
              </a:rPr>
              <a:t>Exploitation</a:t>
            </a:r>
          </a:p>
          <a:p>
            <a:pPr marL="342900" indent="-342900">
              <a:buFontTx/>
              <a:buChar char="•"/>
              <a:defRPr/>
            </a:pPr>
            <a:r>
              <a:rPr lang="en-US" sz="3200" dirty="0">
                <a:latin typeface="Tahoma" pitchFamily="34" charset="0"/>
                <a:ea typeface="ＭＳ Ｐゴシック" pitchFamily="34" charset="-128"/>
                <a:cs typeface="+mn-cs"/>
              </a:rPr>
              <a:t>Capture the Flag</a:t>
            </a:r>
            <a:endParaRPr lang="en-US" dirty="0">
              <a:latin typeface="Tahoma" pitchFamily="34" charset="0"/>
              <a:ea typeface="ＭＳ Ｐゴシック" pitchFamily="34" charset="-128"/>
              <a:cs typeface="+mn-cs"/>
            </a:endParaRPr>
          </a:p>
        </p:txBody>
      </p:sp>
      <p:sp>
        <p:nvSpPr>
          <p:cNvPr id="11" name="Freeform 1044"/>
          <p:cNvSpPr>
            <a:spLocks/>
          </p:cNvSpPr>
          <p:nvPr/>
        </p:nvSpPr>
        <p:spPr bwMode="blackWhite">
          <a:xfrm>
            <a:off x="4249738" y="412750"/>
            <a:ext cx="1524000" cy="5791200"/>
          </a:xfrm>
          <a:custGeom>
            <a:avLst/>
            <a:gdLst>
              <a:gd name="T0" fmla="*/ 0 w 808"/>
              <a:gd name="T1" fmla="*/ 2147483647 h 3984"/>
              <a:gd name="T2" fmla="*/ 2147483647 w 808"/>
              <a:gd name="T3" fmla="*/ 0 h 3984"/>
              <a:gd name="T4" fmla="*/ 2147483647 w 808"/>
              <a:gd name="T5" fmla="*/ 2147483647 h 3984"/>
              <a:gd name="T6" fmla="*/ 0 w 808"/>
              <a:gd name="T7" fmla="*/ 2147483647 h 3984"/>
              <a:gd name="T8" fmla="*/ 0 60000 65536"/>
              <a:gd name="T9" fmla="*/ 0 60000 65536"/>
              <a:gd name="T10" fmla="*/ 0 60000 65536"/>
              <a:gd name="T11" fmla="*/ 0 60000 65536"/>
              <a:gd name="T12" fmla="*/ 0 w 808"/>
              <a:gd name="T13" fmla="*/ 0 h 3984"/>
              <a:gd name="T14" fmla="*/ 808 w 808"/>
              <a:gd name="T15" fmla="*/ 3984 h 3984"/>
            </a:gdLst>
            <a:ahLst/>
            <a:cxnLst>
              <a:cxn ang="T8">
                <a:pos x="T0" y="T1"/>
              </a:cxn>
              <a:cxn ang="T9">
                <a:pos x="T2" y="T3"/>
              </a:cxn>
              <a:cxn ang="T10">
                <a:pos x="T4" y="T5"/>
              </a:cxn>
              <a:cxn ang="T11">
                <a:pos x="T6" y="T7"/>
              </a:cxn>
            </a:cxnLst>
            <a:rect l="T12" t="T13" r="T14" b="T15"/>
            <a:pathLst>
              <a:path w="808" h="3984">
                <a:moveTo>
                  <a:pt x="0" y="1972"/>
                </a:moveTo>
                <a:lnTo>
                  <a:pt x="808" y="0"/>
                </a:lnTo>
                <a:lnTo>
                  <a:pt x="808" y="3984"/>
                </a:lnTo>
                <a:lnTo>
                  <a:pt x="0" y="1972"/>
                </a:lnTo>
                <a:close/>
              </a:path>
            </a:pathLst>
          </a:custGeom>
          <a:solidFill>
            <a:srgbClr val="99CCFF">
              <a:alpha val="50195"/>
            </a:srgbClr>
          </a:solidFill>
          <a:ln w="12700">
            <a:solidFill>
              <a:schemeClr val="tx1"/>
            </a:solidFill>
            <a:round/>
            <a:headEnd type="none" w="sm" len="sm"/>
            <a:tailEnd type="none" w="sm" len="sm"/>
          </a:ln>
        </p:spPr>
        <p:txBody>
          <a:bodyPr/>
          <a:lstStyle/>
          <a:p>
            <a:endParaRPr lang="en-US" dirty="0"/>
          </a:p>
        </p:txBody>
      </p:sp>
      <p:sp>
        <p:nvSpPr>
          <p:cNvPr id="12" name="Rectangle 1043"/>
          <p:cNvSpPr>
            <a:spLocks noChangeArrowheads="1"/>
          </p:cNvSpPr>
          <p:nvPr/>
        </p:nvSpPr>
        <p:spPr bwMode="auto">
          <a:xfrm>
            <a:off x="5773738" y="412750"/>
            <a:ext cx="3276600" cy="5791200"/>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b="1" i="1"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 </a:t>
            </a:r>
            <a:r>
              <a:rPr lang="en-US" sz="1400" b="1" i="1" u="sng"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Reconnaissance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ＭＳ Ｐゴシック"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Mapping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Port Scanning, OS Finger-</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SSL Support</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Testing SSL</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Nikto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Web Spidering with </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wget, ZAP, and Burp</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Spidering Results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Linked Servers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Sniffing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Session Analysis</a:t>
            </a:r>
          </a:p>
        </p:txBody>
      </p:sp>
      <p:sp>
        <p:nvSpPr>
          <p:cNvPr id="13" name="Rectangle 1043"/>
          <p:cNvSpPr>
            <a:spLocks noChangeArrowheads="1"/>
          </p:cNvSpPr>
          <p:nvPr/>
        </p:nvSpPr>
        <p:spPr bwMode="auto">
          <a:xfrm>
            <a:off x="5773738" y="276753"/>
            <a:ext cx="3276600" cy="6011862"/>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dirty="0">
                <a:latin typeface="Tahoma" pitchFamily="34" charset="0"/>
                <a:ea typeface="MS PGothic" pitchFamily="34" charset="-128"/>
                <a:cs typeface="+mn-cs"/>
              </a:rPr>
              <a:t> Reconnaissance</a:t>
            </a:r>
          </a:p>
          <a:p>
            <a:pPr>
              <a:spcBef>
                <a:spcPts val="200"/>
              </a:spcBef>
              <a:buFont typeface="Arial" pitchFamily="34" charset="0"/>
              <a:buChar char="•"/>
              <a:defRPr/>
            </a:pPr>
            <a:r>
              <a:rPr lang="en-US" sz="1400" dirty="0">
                <a:latin typeface="Tahoma" pitchFamily="34" charset="0"/>
                <a:ea typeface="MS PGothic"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MS PGothic"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MS PGothic"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MS PGothic" pitchFamily="34" charset="-128"/>
                <a:cs typeface="+mn-cs"/>
              </a:rPr>
              <a:t> Mapping</a:t>
            </a:r>
          </a:p>
          <a:p>
            <a:pPr>
              <a:spcBef>
                <a:spcPts val="200"/>
              </a:spcBef>
              <a:buFont typeface="Arial" pitchFamily="34" charset="0"/>
              <a:buChar char="•"/>
              <a:defRPr/>
            </a:pPr>
            <a:r>
              <a:rPr lang="en-US" sz="1400" dirty="0">
                <a:latin typeface="Tahoma" pitchFamily="34" charset="0"/>
                <a:ea typeface="MS PGothic" pitchFamily="34" charset="-128"/>
                <a:cs typeface="+mn-cs"/>
              </a:rPr>
              <a:t> Port Scanning, OS Finger-</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MS PGothic"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MS PGothic" pitchFamily="34" charset="-128"/>
                <a:cs typeface="+mn-cs"/>
              </a:rPr>
              <a:t> Analyzing HTTPS Support</a:t>
            </a:r>
          </a:p>
          <a:p>
            <a:pPr>
              <a:spcBef>
                <a:spcPts val="200"/>
              </a:spcBef>
              <a:buFont typeface="Arial" pitchFamily="34" charset="0"/>
              <a:buChar char="•"/>
              <a:defRPr/>
            </a:pPr>
            <a:r>
              <a:rPr lang="en-US" sz="1400" dirty="0">
                <a:latin typeface="Tahoma" pitchFamily="34" charset="0"/>
                <a:ea typeface="MS PGothic" pitchFamily="34" charset="-128"/>
                <a:cs typeface="+mn-cs"/>
              </a:rPr>
              <a:t> Exercise: Testing HTTPS</a:t>
            </a:r>
          </a:p>
          <a:p>
            <a:pPr>
              <a:spcBef>
                <a:spcPts val="200"/>
              </a:spcBef>
              <a:buFont typeface="Arial" pitchFamily="34" charset="0"/>
              <a:buChar char="•"/>
              <a:defRPr/>
            </a:pPr>
            <a:r>
              <a:rPr lang="en-US" sz="1400" dirty="0">
                <a:latin typeface="Tahoma" pitchFamily="34" charset="0"/>
                <a:ea typeface="MS PGothic"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MS PGothic"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MS PGothic" pitchFamily="34" charset="-128"/>
                <a:cs typeface="+mn-cs"/>
              </a:rPr>
              <a:t> Exercise: Nikto</a:t>
            </a:r>
          </a:p>
          <a:p>
            <a:pPr>
              <a:spcBef>
                <a:spcPts val="200"/>
              </a:spcBef>
              <a:buFont typeface="Arial" pitchFamily="34" charset="0"/>
              <a:buChar char="•"/>
              <a:defRPr/>
            </a:pPr>
            <a:r>
              <a:rPr lang="en-US" sz="1400" dirty="0">
                <a:latin typeface="Tahoma" pitchFamily="34" charset="0"/>
                <a:ea typeface="MS PGothic" pitchFamily="34" charset="-128"/>
                <a:cs typeface="+mn-cs"/>
              </a:rPr>
              <a:t> Spidering a Target Site</a:t>
            </a:r>
          </a:p>
          <a:p>
            <a:pPr>
              <a:spcBef>
                <a:spcPts val="200"/>
              </a:spcBef>
              <a:buFont typeface="Arial" pitchFamily="34" charset="0"/>
              <a:buChar char="•"/>
              <a:defRPr/>
            </a:pPr>
            <a:r>
              <a:rPr lang="en-US" sz="1400" b="1" i="1" dirty="0">
                <a:solidFill>
                  <a:srgbClr val="FF0000"/>
                </a:solidFill>
                <a:latin typeface="Tahoma" pitchFamily="34" charset="0"/>
                <a:ea typeface="MS PGothic" pitchFamily="34" charset="-128"/>
                <a:cs typeface="+mn-cs"/>
              </a:rPr>
              <a:t> Exercise: Web Spidering with </a:t>
            </a:r>
            <a:br>
              <a:rPr lang="en-US" sz="1400" b="1" i="1" dirty="0">
                <a:solidFill>
                  <a:srgbClr val="FF0000"/>
                </a:solidFill>
                <a:latin typeface="Tahoma" pitchFamily="34" charset="0"/>
                <a:ea typeface="MS PGothic" pitchFamily="34" charset="-128"/>
                <a:cs typeface="+mn-cs"/>
              </a:rPr>
            </a:br>
            <a:r>
              <a:rPr lang="en-US" sz="1400" b="1" i="1" dirty="0">
                <a:solidFill>
                  <a:srgbClr val="FF0000"/>
                </a:solidFill>
                <a:latin typeface="Tahoma" pitchFamily="34" charset="0"/>
                <a:ea typeface="MS PGothic" pitchFamily="34" charset="-128"/>
                <a:cs typeface="+mn-cs"/>
              </a:rPr>
              <a:t>    wget, ZAP, and Burp</a:t>
            </a:r>
          </a:p>
          <a:p>
            <a:pPr>
              <a:spcBef>
                <a:spcPts val="200"/>
              </a:spcBef>
              <a:buFont typeface="Arial" pitchFamily="34" charset="0"/>
              <a:buChar char="•"/>
              <a:defRPr/>
            </a:pPr>
            <a:r>
              <a:rPr lang="en-US" sz="1400" dirty="0">
                <a:latin typeface="Tahoma" pitchFamily="34" charset="0"/>
                <a:ea typeface="MS PGothic" pitchFamily="34" charset="-128"/>
                <a:cs typeface="+mn-cs"/>
              </a:rPr>
              <a:t> Analyzing Spidering Results</a:t>
            </a:r>
          </a:p>
          <a:p>
            <a:pPr>
              <a:spcBef>
                <a:spcPts val="200"/>
              </a:spcBef>
              <a:buFont typeface="Arial" pitchFamily="34" charset="0"/>
              <a:buChar char="•"/>
              <a:defRPr/>
            </a:pPr>
            <a:r>
              <a:rPr lang="en-US" sz="1400" dirty="0">
                <a:latin typeface="Tahoma" pitchFamily="34" charset="0"/>
                <a:ea typeface="MS PGothic"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MS PGothic"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MS PGothic"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Session Analysis</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41"/>
          <p:cNvSpPr>
            <a:spLocks noGrp="1" noChangeArrowheads="1"/>
          </p:cNvSpPr>
          <p:nvPr>
            <p:ph type="title"/>
          </p:nvPr>
        </p:nvSpPr>
        <p:spPr>
          <a:noFill/>
        </p:spPr>
        <p:txBody>
          <a:bodyPr/>
          <a:lstStyle/>
          <a:p>
            <a:pPr algn="l"/>
            <a:r>
              <a:rPr lang="en-US" dirty="0">
                <a:latin typeface="Tahoma" charset="0"/>
                <a:ea typeface="MS PGothic" charset="0"/>
              </a:rPr>
              <a:t>Course Roadmap</a:t>
            </a:r>
          </a:p>
        </p:txBody>
      </p:sp>
      <p:sp>
        <p:nvSpPr>
          <p:cNvPr id="9" name="Rectangle 1042"/>
          <p:cNvSpPr>
            <a:spLocks noChangeArrowheads="1"/>
          </p:cNvSpPr>
          <p:nvPr/>
        </p:nvSpPr>
        <p:spPr bwMode="auto">
          <a:xfrm>
            <a:off x="152400" y="1905000"/>
            <a:ext cx="8458200" cy="4114800"/>
          </a:xfrm>
          <a:prstGeom prst="rect">
            <a:avLst/>
          </a:prstGeom>
          <a:noFill/>
          <a:ln w="9525">
            <a:noFill/>
            <a:miter lim="800000"/>
            <a:headEnd/>
            <a:tailEnd/>
          </a:ln>
          <a:effectLst/>
        </p:spPr>
        <p:txBody>
          <a:bodyPr/>
          <a:lstStyle/>
          <a:p>
            <a:pPr marL="342900" indent="-342900">
              <a:buFontTx/>
              <a:buChar char="•"/>
              <a:defRPr/>
            </a:pPr>
            <a:r>
              <a:rPr lang="en-US" sz="3200" dirty="0">
                <a:effectLst>
                  <a:outerShdw blurRad="38100" dist="38100" dir="2700000" algn="tl">
                    <a:srgbClr val="C0C0C0"/>
                  </a:outerShdw>
                </a:effectLst>
                <a:latin typeface="Tahoma" pitchFamily="34" charset="0"/>
                <a:ea typeface="ＭＳ Ｐゴシック" pitchFamily="34" charset="-128"/>
                <a:cs typeface="+mn-cs"/>
              </a:rPr>
              <a:t>Attacker's View, </a:t>
            </a:r>
            <a:br>
              <a:rPr lang="en-US" sz="3200" dirty="0">
                <a:effectLst>
                  <a:outerShdw blurRad="38100" dist="38100" dir="2700000" algn="tl">
                    <a:srgbClr val="C0C0C0"/>
                  </a:outerShdw>
                </a:effectLst>
                <a:latin typeface="Tahoma" pitchFamily="34" charset="0"/>
                <a:ea typeface="ＭＳ Ｐゴシック" pitchFamily="34" charset="-128"/>
                <a:cs typeface="+mn-cs"/>
              </a:rPr>
            </a:br>
            <a:r>
              <a:rPr lang="en-US" sz="3200" dirty="0">
                <a:effectLst>
                  <a:outerShdw blurRad="38100" dist="38100" dir="2700000" algn="tl">
                    <a:srgbClr val="C0C0C0"/>
                  </a:outerShdw>
                </a:effectLst>
                <a:latin typeface="Tahoma" pitchFamily="34" charset="0"/>
                <a:ea typeface="ＭＳ Ｐゴシック" pitchFamily="34" charset="-128"/>
                <a:cs typeface="+mn-cs"/>
              </a:rPr>
              <a:t>Pen-Testing &amp; Scoping</a:t>
            </a:r>
          </a:p>
          <a:p>
            <a:pPr marL="342900" indent="-342900">
              <a:buFontTx/>
              <a:buChar char="•"/>
              <a:defRPr/>
            </a:pPr>
            <a:r>
              <a:rPr lang="en-US" sz="3200" b="1" i="1" u="sng" dirty="0">
                <a:solidFill>
                  <a:srgbClr val="FF0000"/>
                </a:solidFill>
                <a:latin typeface="Tahoma" pitchFamily="34" charset="0"/>
                <a:ea typeface="ＭＳ Ｐゴシック" pitchFamily="34" charset="-128"/>
                <a:cs typeface="+mn-cs"/>
              </a:rPr>
              <a:t>Recon &amp; Mapping</a:t>
            </a:r>
          </a:p>
          <a:p>
            <a:pPr marL="342900" indent="-342900">
              <a:buFontTx/>
              <a:buChar char="•"/>
              <a:defRPr/>
            </a:pPr>
            <a:r>
              <a:rPr lang="en-US" sz="3200" dirty="0">
                <a:latin typeface="Tahoma" pitchFamily="34" charset="0"/>
                <a:ea typeface="ＭＳ Ｐゴシック" pitchFamily="34" charset="-128"/>
                <a:cs typeface="+mn-cs"/>
              </a:rPr>
              <a:t>Application Discovery</a:t>
            </a:r>
          </a:p>
          <a:p>
            <a:pPr marL="342900" indent="-342900">
              <a:buFontTx/>
              <a:buChar char="•"/>
              <a:defRPr/>
            </a:pPr>
            <a:r>
              <a:rPr lang="en-US" sz="3200" dirty="0">
                <a:latin typeface="Tahoma" pitchFamily="34" charset="0"/>
                <a:ea typeface="ＭＳ Ｐゴシック" pitchFamily="34" charset="-128"/>
                <a:cs typeface="+mn-cs"/>
              </a:rPr>
              <a:t>Application Discovery Cont.</a:t>
            </a:r>
          </a:p>
          <a:p>
            <a:pPr marL="342900" indent="-342900">
              <a:buFontTx/>
              <a:buChar char="•"/>
              <a:defRPr/>
            </a:pPr>
            <a:r>
              <a:rPr lang="en-US" sz="3200" dirty="0">
                <a:latin typeface="Tahoma" pitchFamily="34" charset="0"/>
                <a:ea typeface="ＭＳ Ｐゴシック" pitchFamily="34" charset="-128"/>
                <a:cs typeface="+mn-cs"/>
              </a:rPr>
              <a:t>Exploitation</a:t>
            </a:r>
          </a:p>
          <a:p>
            <a:pPr marL="342900" indent="-342900">
              <a:buFontTx/>
              <a:buChar char="•"/>
              <a:defRPr/>
            </a:pPr>
            <a:r>
              <a:rPr lang="en-US" sz="3200" dirty="0">
                <a:latin typeface="Tahoma" pitchFamily="34" charset="0"/>
                <a:ea typeface="ＭＳ Ｐゴシック" pitchFamily="34" charset="-128"/>
                <a:cs typeface="+mn-cs"/>
              </a:rPr>
              <a:t>Capture the Flag</a:t>
            </a:r>
            <a:endParaRPr lang="en-US" dirty="0">
              <a:latin typeface="Tahoma" pitchFamily="34" charset="0"/>
              <a:ea typeface="ＭＳ Ｐゴシック" pitchFamily="34" charset="-128"/>
              <a:cs typeface="+mn-cs"/>
            </a:endParaRPr>
          </a:p>
        </p:txBody>
      </p:sp>
      <p:sp>
        <p:nvSpPr>
          <p:cNvPr id="11" name="Freeform 1044"/>
          <p:cNvSpPr>
            <a:spLocks/>
          </p:cNvSpPr>
          <p:nvPr/>
        </p:nvSpPr>
        <p:spPr bwMode="blackWhite">
          <a:xfrm>
            <a:off x="4249738" y="412750"/>
            <a:ext cx="1524000" cy="5791200"/>
          </a:xfrm>
          <a:custGeom>
            <a:avLst/>
            <a:gdLst>
              <a:gd name="T0" fmla="*/ 0 w 808"/>
              <a:gd name="T1" fmla="*/ 2147483647 h 3984"/>
              <a:gd name="T2" fmla="*/ 2147483647 w 808"/>
              <a:gd name="T3" fmla="*/ 0 h 3984"/>
              <a:gd name="T4" fmla="*/ 2147483647 w 808"/>
              <a:gd name="T5" fmla="*/ 2147483647 h 3984"/>
              <a:gd name="T6" fmla="*/ 0 w 808"/>
              <a:gd name="T7" fmla="*/ 2147483647 h 3984"/>
              <a:gd name="T8" fmla="*/ 0 60000 65536"/>
              <a:gd name="T9" fmla="*/ 0 60000 65536"/>
              <a:gd name="T10" fmla="*/ 0 60000 65536"/>
              <a:gd name="T11" fmla="*/ 0 60000 65536"/>
              <a:gd name="T12" fmla="*/ 0 w 808"/>
              <a:gd name="T13" fmla="*/ 0 h 3984"/>
              <a:gd name="T14" fmla="*/ 808 w 808"/>
              <a:gd name="T15" fmla="*/ 3984 h 3984"/>
            </a:gdLst>
            <a:ahLst/>
            <a:cxnLst>
              <a:cxn ang="T8">
                <a:pos x="T0" y="T1"/>
              </a:cxn>
              <a:cxn ang="T9">
                <a:pos x="T2" y="T3"/>
              </a:cxn>
              <a:cxn ang="T10">
                <a:pos x="T4" y="T5"/>
              </a:cxn>
              <a:cxn ang="T11">
                <a:pos x="T6" y="T7"/>
              </a:cxn>
            </a:cxnLst>
            <a:rect l="T12" t="T13" r="T14" b="T15"/>
            <a:pathLst>
              <a:path w="808" h="3984">
                <a:moveTo>
                  <a:pt x="0" y="1972"/>
                </a:moveTo>
                <a:lnTo>
                  <a:pt x="808" y="0"/>
                </a:lnTo>
                <a:lnTo>
                  <a:pt x="808" y="3984"/>
                </a:lnTo>
                <a:lnTo>
                  <a:pt x="0" y="1972"/>
                </a:lnTo>
                <a:close/>
              </a:path>
            </a:pathLst>
          </a:custGeom>
          <a:solidFill>
            <a:srgbClr val="99CCFF">
              <a:alpha val="50195"/>
            </a:srgbClr>
          </a:solidFill>
          <a:ln w="12700">
            <a:solidFill>
              <a:schemeClr val="tx1"/>
            </a:solidFill>
            <a:round/>
            <a:headEnd type="none" w="sm" len="sm"/>
            <a:tailEnd type="none" w="sm" len="sm"/>
          </a:ln>
        </p:spPr>
        <p:txBody>
          <a:bodyPr/>
          <a:lstStyle/>
          <a:p>
            <a:endParaRPr lang="en-US" dirty="0"/>
          </a:p>
        </p:txBody>
      </p:sp>
      <p:sp>
        <p:nvSpPr>
          <p:cNvPr id="12" name="Rectangle 1043"/>
          <p:cNvSpPr>
            <a:spLocks noChangeArrowheads="1"/>
          </p:cNvSpPr>
          <p:nvPr/>
        </p:nvSpPr>
        <p:spPr bwMode="auto">
          <a:xfrm>
            <a:off x="5773738" y="412750"/>
            <a:ext cx="3276600" cy="5791200"/>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b="1" i="1"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 </a:t>
            </a:r>
            <a:r>
              <a:rPr lang="en-US" sz="1400" b="1" i="1" u="sng" dirty="0">
                <a:solidFill>
                  <a:srgbClr val="FF0000"/>
                </a:solidFill>
                <a:effectLst>
                  <a:outerShdw blurRad="38100" dist="38100" dir="2700000" algn="tl">
                    <a:srgbClr val="000000"/>
                  </a:outerShdw>
                </a:effectLst>
                <a:latin typeface="Tahoma" pitchFamily="34" charset="0"/>
                <a:ea typeface="ＭＳ Ｐゴシック" pitchFamily="34" charset="-128"/>
                <a:cs typeface="+mn-cs"/>
              </a:rPr>
              <a:t>Reconnaissance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ＭＳ Ｐゴシック"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Mapping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Port Scanning, OS Finger-</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SSL Support</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Testing SSL</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Nikto</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Exercise: Web Spidering with </a:t>
            </a:r>
            <a:br>
              <a:rPr lang="en-US" sz="1400" dirty="0">
                <a:latin typeface="Tahoma" pitchFamily="34" charset="0"/>
                <a:ea typeface="ＭＳ Ｐゴシック" pitchFamily="34" charset="-128"/>
                <a:cs typeface="+mn-cs"/>
              </a:rPr>
            </a:br>
            <a:r>
              <a:rPr lang="en-US" sz="1400" dirty="0">
                <a:latin typeface="Tahoma" pitchFamily="34" charset="0"/>
                <a:ea typeface="ＭＳ Ｐゴシック" pitchFamily="34" charset="-128"/>
                <a:cs typeface="+mn-cs"/>
              </a:rPr>
              <a:t>    wget, ZAP, and Burp</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Analyzing Spidering Results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Linked Servers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Sniffing</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ＭＳ Ｐゴシック"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ＭＳ Ｐゴシック" pitchFamily="34" charset="-128"/>
                <a:cs typeface="+mn-cs"/>
              </a:rPr>
              <a:t> Exercise: Session Analysis</a:t>
            </a:r>
          </a:p>
        </p:txBody>
      </p:sp>
      <p:sp>
        <p:nvSpPr>
          <p:cNvPr id="13" name="Rectangle 1043"/>
          <p:cNvSpPr>
            <a:spLocks noChangeArrowheads="1"/>
          </p:cNvSpPr>
          <p:nvPr/>
        </p:nvSpPr>
        <p:spPr bwMode="auto">
          <a:xfrm>
            <a:off x="5773738" y="276753"/>
            <a:ext cx="3276600" cy="6011862"/>
          </a:xfrm>
          <a:prstGeom prst="rect">
            <a:avLst/>
          </a:prstGeom>
          <a:solidFill>
            <a:srgbClr val="99FFCC"/>
          </a:solidFill>
          <a:ln w="12700">
            <a:solidFill>
              <a:schemeClr val="tx1"/>
            </a:solidFill>
            <a:miter lim="800000"/>
            <a:headEnd type="none" w="sm" len="sm"/>
            <a:tailEnd type="none" w="sm" len="sm"/>
          </a:ln>
          <a:effectLst/>
        </p:spPr>
        <p:txBody>
          <a:bodyPr wrap="none" anchor="ctr"/>
          <a:lstStyle/>
          <a:p>
            <a:pPr>
              <a:spcBef>
                <a:spcPts val="200"/>
              </a:spcBef>
              <a:buFont typeface="Arial" pitchFamily="34" charset="0"/>
              <a:buChar char="•"/>
              <a:defRPr/>
            </a:pPr>
            <a:r>
              <a:rPr lang="en-US" sz="1400" dirty="0">
                <a:latin typeface="Tahoma" pitchFamily="34" charset="0"/>
                <a:ea typeface="MS PGothic" pitchFamily="34" charset="-128"/>
                <a:cs typeface="+mn-cs"/>
              </a:rPr>
              <a:t> Reconnaissance</a:t>
            </a:r>
          </a:p>
          <a:p>
            <a:pPr>
              <a:spcBef>
                <a:spcPts val="200"/>
              </a:spcBef>
              <a:buFont typeface="Arial" pitchFamily="34" charset="0"/>
              <a:buChar char="•"/>
              <a:defRPr/>
            </a:pPr>
            <a:r>
              <a:rPr lang="en-US" sz="1400" dirty="0">
                <a:latin typeface="Tahoma" pitchFamily="34" charset="0"/>
                <a:ea typeface="MS PGothic" pitchFamily="34" charset="-128"/>
                <a:cs typeface="+mn-cs"/>
              </a:rPr>
              <a:t> Whois and DNS</a:t>
            </a:r>
          </a:p>
          <a:p>
            <a:pPr marL="457200" lvl="2">
              <a:spcBef>
                <a:spcPts val="200"/>
              </a:spcBef>
              <a:buFont typeface="Wingdings" pitchFamily="2" charset="2"/>
              <a:buChar char="Ø"/>
              <a:defRPr/>
            </a:pPr>
            <a:r>
              <a:rPr lang="en-US" sz="1400" dirty="0">
                <a:latin typeface="Tahoma" pitchFamily="34" charset="0"/>
                <a:ea typeface="MS PGothic" pitchFamily="34" charset="-128"/>
                <a:cs typeface="+mn-cs"/>
              </a:rPr>
              <a:t> Exercise: DNS Harvesting</a:t>
            </a:r>
          </a:p>
          <a:p>
            <a:pPr>
              <a:spcBef>
                <a:spcPts val="200"/>
              </a:spcBef>
              <a:buFont typeface="Arial" pitchFamily="34" charset="0"/>
              <a:buChar char="•"/>
              <a:defRPr/>
            </a:pPr>
            <a:r>
              <a:rPr lang="en-US" sz="1400" dirty="0">
                <a:latin typeface="Tahoma" pitchFamily="34" charset="0"/>
                <a:ea typeface="MS PGothic" pitchFamily="34" charset="-128"/>
                <a:cs typeface="+mn-cs"/>
              </a:rPr>
              <a:t> External Information Sources</a:t>
            </a:r>
          </a:p>
          <a:p>
            <a:pPr>
              <a:spcBef>
                <a:spcPts val="200"/>
              </a:spcBef>
              <a:buFont typeface="Arial" pitchFamily="34" charset="0"/>
              <a:buChar char="•"/>
              <a:defRPr/>
            </a:pPr>
            <a:r>
              <a:rPr lang="en-US" sz="1400" dirty="0">
                <a:latin typeface="Tahoma" pitchFamily="34" charset="0"/>
                <a:ea typeface="MS PGothic" pitchFamily="34" charset="-128"/>
                <a:cs typeface="+mn-cs"/>
              </a:rPr>
              <a:t> Mapping</a:t>
            </a:r>
          </a:p>
          <a:p>
            <a:pPr>
              <a:spcBef>
                <a:spcPts val="200"/>
              </a:spcBef>
              <a:buFont typeface="Arial" pitchFamily="34" charset="0"/>
              <a:buChar char="•"/>
              <a:defRPr/>
            </a:pPr>
            <a:r>
              <a:rPr lang="en-US" sz="1400" dirty="0">
                <a:latin typeface="Tahoma" pitchFamily="34" charset="0"/>
                <a:ea typeface="MS PGothic" pitchFamily="34" charset="-128"/>
                <a:cs typeface="+mn-cs"/>
              </a:rPr>
              <a:t> Port Scanning, OS Finger-</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printing, &amp; Version Scanning</a:t>
            </a:r>
          </a:p>
          <a:p>
            <a:pPr>
              <a:spcBef>
                <a:spcPts val="200"/>
              </a:spcBef>
              <a:buFont typeface="Arial" pitchFamily="34" charset="0"/>
              <a:buChar char="•"/>
              <a:defRPr/>
            </a:pPr>
            <a:r>
              <a:rPr lang="en-US" sz="1400" dirty="0">
                <a:latin typeface="Tahoma" pitchFamily="34" charset="0"/>
                <a:ea typeface="MS PGothic" pitchFamily="34" charset="-128"/>
                <a:cs typeface="+mn-cs"/>
              </a:rPr>
              <a:t> Exercise: Gathering Server Info</a:t>
            </a:r>
          </a:p>
          <a:p>
            <a:pPr>
              <a:spcBef>
                <a:spcPts val="200"/>
              </a:spcBef>
              <a:buFont typeface="Arial" pitchFamily="34" charset="0"/>
              <a:buChar char="•"/>
              <a:defRPr/>
            </a:pPr>
            <a:r>
              <a:rPr lang="en-US" sz="1400" dirty="0">
                <a:latin typeface="Tahoma" pitchFamily="34" charset="0"/>
                <a:ea typeface="MS PGothic" pitchFamily="34" charset="-128"/>
                <a:cs typeface="+mn-cs"/>
              </a:rPr>
              <a:t> Analyzing HTTPS Support</a:t>
            </a:r>
          </a:p>
          <a:p>
            <a:pPr>
              <a:spcBef>
                <a:spcPts val="200"/>
              </a:spcBef>
              <a:buFont typeface="Arial" pitchFamily="34" charset="0"/>
              <a:buChar char="•"/>
              <a:defRPr/>
            </a:pPr>
            <a:r>
              <a:rPr lang="en-US" sz="1400" dirty="0">
                <a:latin typeface="Tahoma" pitchFamily="34" charset="0"/>
                <a:ea typeface="MS PGothic" pitchFamily="34" charset="-128"/>
                <a:cs typeface="+mn-cs"/>
              </a:rPr>
              <a:t> Exercise: Testing HTTPS</a:t>
            </a:r>
          </a:p>
          <a:p>
            <a:pPr>
              <a:spcBef>
                <a:spcPts val="200"/>
              </a:spcBef>
              <a:buFont typeface="Arial" pitchFamily="34" charset="0"/>
              <a:buChar char="•"/>
              <a:defRPr/>
            </a:pPr>
            <a:r>
              <a:rPr lang="en-US" sz="1400" dirty="0">
                <a:latin typeface="Tahoma" pitchFamily="34" charset="0"/>
                <a:ea typeface="MS PGothic" pitchFamily="34" charset="-128"/>
                <a:cs typeface="+mn-cs"/>
              </a:rPr>
              <a:t> Virtual Hosting and Load Balancers</a:t>
            </a:r>
          </a:p>
          <a:p>
            <a:pPr>
              <a:spcBef>
                <a:spcPts val="200"/>
              </a:spcBef>
              <a:buFont typeface="Arial" pitchFamily="34" charset="0"/>
              <a:buChar char="•"/>
              <a:defRPr/>
            </a:pPr>
            <a:r>
              <a:rPr lang="en-US" sz="1400" dirty="0">
                <a:latin typeface="Tahoma" pitchFamily="34" charset="0"/>
                <a:ea typeface="MS PGothic" pitchFamily="34" charset="-128"/>
                <a:cs typeface="+mn-cs"/>
              </a:rPr>
              <a:t> Analyzing Software Configuration</a:t>
            </a:r>
          </a:p>
          <a:p>
            <a:pPr>
              <a:spcBef>
                <a:spcPts val="200"/>
              </a:spcBef>
              <a:buFont typeface="Arial" pitchFamily="34" charset="0"/>
              <a:buChar char="•"/>
              <a:defRPr/>
            </a:pPr>
            <a:r>
              <a:rPr lang="en-US" sz="1400" dirty="0">
                <a:latin typeface="Tahoma" pitchFamily="34" charset="0"/>
                <a:ea typeface="MS PGothic" pitchFamily="34" charset="-128"/>
                <a:cs typeface="+mn-cs"/>
              </a:rPr>
              <a:t> Exercise: Nikto</a:t>
            </a:r>
          </a:p>
          <a:p>
            <a:pPr>
              <a:spcBef>
                <a:spcPts val="200"/>
              </a:spcBef>
              <a:buFont typeface="Arial" pitchFamily="34" charset="0"/>
              <a:buChar char="•"/>
              <a:defRPr/>
            </a:pPr>
            <a:r>
              <a:rPr lang="en-US" sz="1400" dirty="0">
                <a:latin typeface="Tahoma" pitchFamily="34" charset="0"/>
                <a:ea typeface="MS PGothic" pitchFamily="34" charset="-128"/>
                <a:cs typeface="+mn-cs"/>
              </a:rPr>
              <a:t> Spidering a Target Site</a:t>
            </a:r>
          </a:p>
          <a:p>
            <a:pPr>
              <a:spcBef>
                <a:spcPts val="200"/>
              </a:spcBef>
              <a:buFont typeface="Arial" pitchFamily="34" charset="0"/>
              <a:buChar char="•"/>
              <a:defRPr/>
            </a:pPr>
            <a:r>
              <a:rPr lang="en-US" sz="1400" dirty="0">
                <a:latin typeface="Tahoma" pitchFamily="34" charset="0"/>
                <a:ea typeface="MS PGothic" pitchFamily="34" charset="-128"/>
                <a:cs typeface="+mn-cs"/>
              </a:rPr>
              <a:t> Exercise: Web Spidering with </a:t>
            </a:r>
            <a:br>
              <a:rPr lang="en-US" sz="1400" dirty="0">
                <a:latin typeface="Tahoma" pitchFamily="34" charset="0"/>
                <a:ea typeface="MS PGothic" pitchFamily="34" charset="-128"/>
                <a:cs typeface="+mn-cs"/>
              </a:rPr>
            </a:br>
            <a:r>
              <a:rPr lang="en-US" sz="1400" dirty="0">
                <a:latin typeface="Tahoma" pitchFamily="34" charset="0"/>
                <a:ea typeface="MS PGothic" pitchFamily="34" charset="-128"/>
                <a:cs typeface="+mn-cs"/>
              </a:rPr>
              <a:t>    wget, ZAP, and Burp</a:t>
            </a:r>
          </a:p>
          <a:p>
            <a:pPr>
              <a:spcBef>
                <a:spcPts val="200"/>
              </a:spcBef>
              <a:buFont typeface="Arial" pitchFamily="34" charset="0"/>
              <a:buChar char="•"/>
              <a:defRPr/>
            </a:pPr>
            <a:r>
              <a:rPr lang="en-US" sz="1400" b="1" i="1" dirty="0">
                <a:solidFill>
                  <a:srgbClr val="FF0000"/>
                </a:solidFill>
                <a:latin typeface="Tahoma" pitchFamily="34" charset="0"/>
                <a:ea typeface="MS PGothic" pitchFamily="34" charset="-128"/>
                <a:cs typeface="+mn-cs"/>
              </a:rPr>
              <a:t> Analyzing Spidering Results</a:t>
            </a:r>
          </a:p>
          <a:p>
            <a:pPr>
              <a:spcBef>
                <a:spcPts val="200"/>
              </a:spcBef>
              <a:buFont typeface="Arial" pitchFamily="34" charset="0"/>
              <a:buChar char="•"/>
              <a:defRPr/>
            </a:pPr>
            <a:r>
              <a:rPr lang="en-US" sz="1400" dirty="0">
                <a:latin typeface="Tahoma" pitchFamily="34" charset="0"/>
                <a:ea typeface="MS PGothic" pitchFamily="34" charset="-128"/>
                <a:cs typeface="+mn-cs"/>
              </a:rPr>
              <a:t> Application Flow Charting</a:t>
            </a:r>
          </a:p>
          <a:p>
            <a:pPr lvl="1">
              <a:spcBef>
                <a:spcPts val="200"/>
              </a:spcBef>
              <a:buFont typeface="Wingdings" pitchFamily="2" charset="2"/>
              <a:buChar char="Ø"/>
              <a:defRPr/>
            </a:pPr>
            <a:r>
              <a:rPr lang="en-US" sz="1400" dirty="0">
                <a:latin typeface="Tahoma" pitchFamily="34" charset="0"/>
                <a:ea typeface="MS PGothic" pitchFamily="34" charset="-128"/>
                <a:cs typeface="+mn-cs"/>
              </a:rPr>
              <a:t> Relationship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OWASP DirBuster</a:t>
            </a:r>
          </a:p>
          <a:p>
            <a:pPr>
              <a:spcBef>
                <a:spcPts val="200"/>
              </a:spcBef>
              <a:buFont typeface="Arial" pitchFamily="34" charset="0"/>
              <a:buChar char="•"/>
              <a:defRPr/>
            </a:pPr>
            <a:r>
              <a:rPr lang="en-US" sz="1400" dirty="0">
                <a:latin typeface="Tahoma" pitchFamily="34" charset="0"/>
                <a:ea typeface="MS PGothic" pitchFamily="34" charset="-128"/>
                <a:cs typeface="+mn-cs"/>
              </a:rPr>
              <a:t> Session Analysis</a:t>
            </a:r>
          </a:p>
          <a:p>
            <a:pPr lvl="1">
              <a:spcBef>
                <a:spcPts val="200"/>
              </a:spcBef>
              <a:buFont typeface="Wingdings" pitchFamily="2" charset="2"/>
              <a:buChar char="Ø"/>
              <a:defRPr/>
            </a:pPr>
            <a:r>
              <a:rPr lang="en-US" sz="1400" dirty="0">
                <a:latin typeface="Tahoma" pitchFamily="34" charset="0"/>
                <a:ea typeface="MS PGothic" pitchFamily="34" charset="-128"/>
                <a:cs typeface="+mn-cs"/>
              </a:rPr>
              <a:t> Exercise: Session Analysis</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Rectangle 2"/>
          <p:cNvSpPr>
            <a:spLocks noGrp="1" noChangeArrowheads="1"/>
          </p:cNvSpPr>
          <p:nvPr>
            <p:ph type="title"/>
          </p:nvPr>
        </p:nvSpPr>
        <p:spPr/>
        <p:txBody>
          <a:bodyPr/>
          <a:lstStyle/>
          <a:p>
            <a:r>
              <a:rPr lang="en-US" dirty="0">
                <a:latin typeface="Tahoma" charset="0"/>
                <a:ea typeface="MS PGothic" charset="0"/>
              </a:rPr>
              <a:t>Analyzing Spidering Results: </a:t>
            </a:r>
            <a:br>
              <a:rPr lang="en-US" dirty="0">
                <a:latin typeface="Tahoma" charset="0"/>
                <a:ea typeface="MS PGothic" charset="0"/>
              </a:rPr>
            </a:br>
            <a:r>
              <a:rPr lang="en-US" dirty="0">
                <a:latin typeface="Tahoma" charset="0"/>
                <a:ea typeface="MS PGothic" charset="0"/>
              </a:rPr>
              <a:t>What to Look For</a:t>
            </a:r>
          </a:p>
        </p:txBody>
      </p:sp>
      <p:sp>
        <p:nvSpPr>
          <p:cNvPr id="295938" name="Rectangle 3"/>
          <p:cNvSpPr>
            <a:spLocks noGrp="1" noChangeArrowheads="1"/>
          </p:cNvSpPr>
          <p:nvPr>
            <p:ph idx="1"/>
          </p:nvPr>
        </p:nvSpPr>
        <p:spPr>
          <a:xfrm>
            <a:off x="685800" y="1524245"/>
            <a:ext cx="7772400" cy="4114800"/>
          </a:xfrm>
        </p:spPr>
        <p:txBody>
          <a:bodyPr/>
          <a:lstStyle/>
          <a:p>
            <a:r>
              <a:rPr lang="en-US" sz="3200" dirty="0">
                <a:latin typeface="Tahoma" charset="0"/>
                <a:ea typeface="MS PGothic" charset="0"/>
                <a:cs typeface="MS PGothic" charset="0"/>
              </a:rPr>
              <a:t>Once we have spidered a site, we analyze the results to look for various items, including:</a:t>
            </a:r>
          </a:p>
          <a:p>
            <a:pPr lvl="1">
              <a:buFont typeface="Lucida Grande" charset="0"/>
              <a:buChar char="-"/>
            </a:pPr>
            <a:r>
              <a:rPr lang="en-US" sz="2800" dirty="0">
                <a:latin typeface="Tahoma" charset="0"/>
                <a:ea typeface="MS PGothic" charset="0"/>
                <a:cs typeface="MS PGothic" charset="0"/>
              </a:rPr>
              <a:t>Comments that reveal useful or sensitive information</a:t>
            </a:r>
          </a:p>
          <a:p>
            <a:pPr lvl="1">
              <a:buFont typeface="Lucida Grande" charset="0"/>
              <a:buChar char="-"/>
            </a:pPr>
            <a:r>
              <a:rPr lang="en-US" sz="2800" dirty="0">
                <a:latin typeface="Tahoma" charset="0"/>
                <a:ea typeface="MS PGothic" charset="0"/>
                <a:cs typeface="MS PGothic" charset="0"/>
              </a:rPr>
              <a:t>Commented code and links</a:t>
            </a:r>
          </a:p>
          <a:p>
            <a:pPr lvl="1">
              <a:buFont typeface="Lucida Grande" charset="0"/>
              <a:buChar char="-"/>
            </a:pPr>
            <a:r>
              <a:rPr lang="en-US" sz="2800" dirty="0">
                <a:latin typeface="Tahoma" charset="0"/>
                <a:ea typeface="MS PGothic" charset="0"/>
                <a:cs typeface="MS PGothic" charset="0"/>
              </a:rPr>
              <a:t>Disabled functionality</a:t>
            </a:r>
          </a:p>
          <a:p>
            <a:pPr lvl="1">
              <a:buFont typeface="Lucida Grande" charset="0"/>
              <a:buChar char="-"/>
            </a:pPr>
            <a:r>
              <a:rPr lang="en-US" sz="2800" dirty="0">
                <a:latin typeface="Tahoma" charset="0"/>
                <a:ea typeface="MS PGothic" charset="0"/>
                <a:cs typeface="MS PGothic" charset="0"/>
              </a:rPr>
              <a:t>Linked servers</a:t>
            </a:r>
          </a:p>
          <a:p>
            <a:pPr lvl="2">
              <a:buFont typeface="Lucida Grande" charset="0"/>
              <a:buChar char="-"/>
            </a:pPr>
            <a:r>
              <a:rPr lang="en-US" sz="2000" dirty="0">
                <a:latin typeface="Tahoma" charset="0"/>
                <a:ea typeface="MS PGothic" charset="0"/>
                <a:cs typeface="MS PGothic" charset="0"/>
              </a:rPr>
              <a:t>Such as content and application servers</a:t>
            </a:r>
          </a:p>
          <a:p>
            <a:pPr lvl="2">
              <a:buFont typeface="Lucida Grande" charset="0"/>
              <a:buChar char="-"/>
            </a:pPr>
            <a:endParaRPr lang="en-US" sz="2000" dirty="0">
              <a:latin typeface="Tahoma" charset="0"/>
              <a:ea typeface="MS PGothic" charset="0"/>
              <a:cs typeface="MS PGothic" charset="0"/>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2"/>
          <p:cNvSpPr>
            <a:spLocks noGrp="1" noChangeArrowheads="1"/>
          </p:cNvSpPr>
          <p:nvPr>
            <p:ph type="title"/>
          </p:nvPr>
        </p:nvSpPr>
        <p:spPr/>
        <p:txBody>
          <a:bodyPr/>
          <a:lstStyle/>
          <a:p>
            <a:r>
              <a:rPr lang="en-US" dirty="0">
                <a:latin typeface="Tahoma" charset="0"/>
                <a:ea typeface="MS PGothic" charset="0"/>
              </a:rPr>
              <a:t>HTML Comments</a:t>
            </a:r>
          </a:p>
        </p:txBody>
      </p:sp>
      <p:sp>
        <p:nvSpPr>
          <p:cNvPr id="297986" name="Rectangle 3"/>
          <p:cNvSpPr>
            <a:spLocks noGrp="1" noChangeArrowheads="1"/>
          </p:cNvSpPr>
          <p:nvPr>
            <p:ph idx="1"/>
          </p:nvPr>
        </p:nvSpPr>
        <p:spPr>
          <a:xfrm>
            <a:off x="615156" y="1444913"/>
            <a:ext cx="7942262" cy="4114800"/>
          </a:xfrm>
        </p:spPr>
        <p:txBody>
          <a:bodyPr/>
          <a:lstStyle/>
          <a:p>
            <a:pPr>
              <a:lnSpc>
                <a:spcPct val="90000"/>
              </a:lnSpc>
            </a:pPr>
            <a:r>
              <a:rPr lang="en-US" sz="2000" dirty="0">
                <a:latin typeface="Tahoma" charset="0"/>
                <a:ea typeface="MS PGothic" charset="0"/>
                <a:cs typeface="MS PGothic" charset="0"/>
              </a:rPr>
              <a:t>Web applications commonly contain comments in the HTML they send to the browser</a:t>
            </a:r>
          </a:p>
          <a:p>
            <a:pPr>
              <a:lnSpc>
                <a:spcPct val="90000"/>
              </a:lnSpc>
            </a:pPr>
            <a:r>
              <a:rPr lang="en-US" sz="2000" dirty="0">
                <a:latin typeface="Tahoma" charset="0"/>
                <a:ea typeface="MS PGothic" charset="0"/>
                <a:cs typeface="MS PGothic" charset="0"/>
              </a:rPr>
              <a:t>Such comments are included in the server response and visible by the client</a:t>
            </a:r>
          </a:p>
          <a:p>
            <a:pPr lvl="1">
              <a:lnSpc>
                <a:spcPct val="90000"/>
              </a:lnSpc>
            </a:pPr>
            <a:r>
              <a:rPr lang="en-US" sz="1800" dirty="0">
                <a:latin typeface="Tahoma" charset="0"/>
                <a:ea typeface="MS PGothic" charset="0"/>
                <a:cs typeface="MS PGothic" charset="0"/>
              </a:rPr>
              <a:t>Developer notes can reveal significant issues</a:t>
            </a:r>
          </a:p>
          <a:p>
            <a:pPr lvl="2">
              <a:lnSpc>
                <a:spcPct val="90000"/>
              </a:lnSpc>
              <a:buFontTx/>
              <a:buNone/>
            </a:pPr>
            <a:r>
              <a:rPr lang="en-US" sz="1200" b="1" dirty="0">
                <a:latin typeface="Courier New" charset="0"/>
                <a:ea typeface="MS PGothic" charset="0"/>
                <a:cs typeface="MS PGothic" charset="0"/>
              </a:rPr>
              <a:t>"&lt;!-- Don't forget to fix the auth bug </a:t>
            </a:r>
            <a:r>
              <a:rPr lang="en-US" sz="1200" b="1" dirty="0">
                <a:latin typeface="Courier New" charset="0"/>
                <a:ea typeface="MS PGothic" charset="0"/>
                <a:cs typeface="MS PGothic" charset="0"/>
                <a:sym typeface="Wingdings" charset="0"/>
              </a:rPr>
              <a:t>--&gt;"</a:t>
            </a:r>
            <a:endParaRPr lang="en-US" sz="1200" b="1" dirty="0">
              <a:latin typeface="Courier New" charset="0"/>
              <a:ea typeface="MS PGothic" charset="0"/>
              <a:cs typeface="MS PGothic" charset="0"/>
            </a:endParaRPr>
          </a:p>
          <a:p>
            <a:pPr lvl="1">
              <a:lnSpc>
                <a:spcPct val="90000"/>
              </a:lnSpc>
            </a:pPr>
            <a:r>
              <a:rPr lang="en-US" sz="1800" dirty="0">
                <a:latin typeface="Tahoma" charset="0"/>
                <a:ea typeface="MS PGothic" charset="0"/>
                <a:cs typeface="MS PGothic" charset="0"/>
              </a:rPr>
              <a:t>Explanations of functionality</a:t>
            </a:r>
          </a:p>
          <a:p>
            <a:pPr lvl="2">
              <a:lnSpc>
                <a:spcPct val="90000"/>
              </a:lnSpc>
              <a:buFontTx/>
              <a:buNone/>
            </a:pPr>
            <a:r>
              <a:rPr lang="en-US" sz="1200" b="1" dirty="0">
                <a:latin typeface="Courier New" charset="0"/>
                <a:ea typeface="MS PGothic" charset="0"/>
                <a:cs typeface="MS PGothic" charset="0"/>
              </a:rPr>
              <a:t>"//This function passes input to the query</a:t>
            </a:r>
            <a:r>
              <a:rPr lang="en-US" sz="1200" b="1" dirty="0">
                <a:latin typeface="Courier New" charset="0"/>
                <a:ea typeface="MS PGothic" charset="0"/>
                <a:cs typeface="MS PGothic" charset="0"/>
                <a:sym typeface="Wingdings" charset="0"/>
              </a:rPr>
              <a:t>"</a:t>
            </a:r>
            <a:endParaRPr lang="en-US" sz="1200" b="1" dirty="0">
              <a:latin typeface="Courier New" charset="0"/>
              <a:ea typeface="MS PGothic" charset="0"/>
              <a:cs typeface="MS PGothic" charset="0"/>
            </a:endParaRPr>
          </a:p>
          <a:p>
            <a:pPr lvl="1">
              <a:lnSpc>
                <a:spcPct val="90000"/>
              </a:lnSpc>
            </a:pPr>
            <a:r>
              <a:rPr lang="en-US" sz="1800" dirty="0">
                <a:latin typeface="Tahoma" charset="0"/>
                <a:ea typeface="MS PGothic" charset="0"/>
                <a:cs typeface="MS PGothic" charset="0"/>
              </a:rPr>
              <a:t>Explanations of variables</a:t>
            </a:r>
          </a:p>
          <a:p>
            <a:pPr lvl="2">
              <a:lnSpc>
                <a:spcPct val="90000"/>
              </a:lnSpc>
              <a:buFontTx/>
              <a:buNone/>
            </a:pPr>
            <a:r>
              <a:rPr lang="en-US" sz="1200" b="1" dirty="0">
                <a:latin typeface="Courier New" charset="0"/>
                <a:ea typeface="MS PGothic" charset="0"/>
                <a:cs typeface="MS PGothic" charset="0"/>
              </a:rPr>
              <a:t>"/* Variable for user auth level… don't change! </a:t>
            </a:r>
            <a:r>
              <a:rPr lang="en-US" sz="1200" b="1" dirty="0">
                <a:latin typeface="Courier New" charset="0"/>
                <a:ea typeface="MS PGothic" charset="0"/>
                <a:cs typeface="MS PGothic" charset="0"/>
                <a:sym typeface="Wingdings" charset="0"/>
              </a:rPr>
              <a:t>*/"</a:t>
            </a:r>
            <a:endParaRPr lang="en-US" sz="1200" b="1" dirty="0">
              <a:latin typeface="Courier New" charset="0"/>
              <a:ea typeface="MS PGothic" charset="0"/>
              <a:cs typeface="MS PGothic" charset="0"/>
            </a:endParaRPr>
          </a:p>
          <a:p>
            <a:pPr lvl="1">
              <a:lnSpc>
                <a:spcPct val="90000"/>
              </a:lnSpc>
            </a:pPr>
            <a:r>
              <a:rPr lang="en-US" sz="1800" dirty="0">
                <a:latin typeface="Tahoma" charset="0"/>
                <a:ea typeface="MS PGothic" charset="0"/>
                <a:cs typeface="MS PGothic" charset="0"/>
              </a:rPr>
              <a:t>Usernames and passwords</a:t>
            </a:r>
          </a:p>
          <a:p>
            <a:pPr lvl="2">
              <a:lnSpc>
                <a:spcPct val="90000"/>
              </a:lnSpc>
              <a:buFontTx/>
              <a:buNone/>
            </a:pPr>
            <a:r>
              <a:rPr lang="en-US" sz="1200" b="1" dirty="0">
                <a:latin typeface="Courier New" charset="0"/>
                <a:ea typeface="MS PGothic" charset="0"/>
                <a:cs typeface="MS PGothic" charset="0"/>
              </a:rPr>
              <a:t>"&lt;!– The db user/pass is scott/tiger </a:t>
            </a:r>
            <a:r>
              <a:rPr lang="en-US" sz="1200" b="1" dirty="0">
                <a:latin typeface="Courier New" charset="0"/>
                <a:ea typeface="MS PGothic" charset="0"/>
                <a:cs typeface="MS PGothic" charset="0"/>
                <a:sym typeface="Wingdings" charset="0"/>
              </a:rPr>
              <a:t>--&gt;"</a:t>
            </a:r>
          </a:p>
          <a:p>
            <a:pPr>
              <a:lnSpc>
                <a:spcPct val="90000"/>
              </a:lnSpc>
            </a:pPr>
            <a:r>
              <a:rPr lang="en-US" sz="2000" dirty="0">
                <a:latin typeface="Tahoma" charset="0"/>
                <a:ea typeface="MS PGothic" charset="0"/>
                <a:cs typeface="MS PGothic" charset="0"/>
                <a:sym typeface="Wingdings" charset="0"/>
              </a:rPr>
              <a:t>Such comments should be moved to server side comments</a:t>
            </a:r>
          </a:p>
          <a:p>
            <a:pPr lvl="1">
              <a:lnSpc>
                <a:spcPct val="90000"/>
              </a:lnSpc>
            </a:pPr>
            <a:r>
              <a:rPr lang="en-US" sz="1600" dirty="0">
                <a:latin typeface="Tahoma" charset="0"/>
                <a:ea typeface="MS PGothic" charset="0"/>
                <a:cs typeface="MS PGothic" charset="0"/>
                <a:sym typeface="Wingdings" charset="0"/>
              </a:rPr>
              <a:t>For example, PHP would use </a:t>
            </a:r>
            <a:r>
              <a:rPr lang="en-US" sz="1600" b="1" dirty="0">
                <a:latin typeface="Courier New" charset="0"/>
                <a:ea typeface="MS PGothic" charset="0"/>
                <a:cs typeface="MS PGothic" charset="0"/>
                <a:sym typeface="Wingdings" charset="0"/>
              </a:rPr>
              <a:t>&lt;?php //Don't forget to fix the auth bug ?&gt;</a:t>
            </a:r>
          </a:p>
          <a:p>
            <a:pPr lvl="1">
              <a:lnSpc>
                <a:spcPct val="90000"/>
              </a:lnSpc>
            </a:pPr>
            <a:r>
              <a:rPr lang="en-US" sz="1600" dirty="0">
                <a:latin typeface="Tahoma" charset="0"/>
                <a:ea typeface="MS PGothic" charset="0"/>
                <a:cs typeface="MS PGothic" charset="0"/>
                <a:sym typeface="Wingdings" charset="0"/>
              </a:rPr>
              <a:t>Of course they could just fix the bug… that's a much better approach!</a:t>
            </a:r>
            <a:endParaRPr lang="en-US" sz="1600" dirty="0">
              <a:latin typeface="Tahoma" charset="0"/>
              <a:ea typeface="MS PGothic" charset="0"/>
              <a:cs typeface="MS PGothic" charset="0"/>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Rectangle 2"/>
          <p:cNvSpPr>
            <a:spLocks noGrp="1" noChangeArrowheads="1"/>
          </p:cNvSpPr>
          <p:nvPr>
            <p:ph type="title"/>
          </p:nvPr>
        </p:nvSpPr>
        <p:spPr/>
        <p:txBody>
          <a:bodyPr/>
          <a:lstStyle/>
          <a:p>
            <a:r>
              <a:rPr lang="en-US" dirty="0">
                <a:latin typeface="Tahoma" charset="0"/>
                <a:ea typeface="MS PGothic" charset="0"/>
              </a:rPr>
              <a:t>Disabled Functionality</a:t>
            </a:r>
          </a:p>
        </p:txBody>
      </p:sp>
      <p:sp>
        <p:nvSpPr>
          <p:cNvPr id="300034" name="Rectangle 3"/>
          <p:cNvSpPr>
            <a:spLocks noGrp="1" noChangeArrowheads="1"/>
          </p:cNvSpPr>
          <p:nvPr>
            <p:ph idx="1"/>
          </p:nvPr>
        </p:nvSpPr>
        <p:spPr>
          <a:xfrm>
            <a:off x="479425" y="1684655"/>
            <a:ext cx="8192135" cy="4114800"/>
          </a:xfrm>
        </p:spPr>
        <p:txBody>
          <a:bodyPr/>
          <a:lstStyle/>
          <a:p>
            <a:r>
              <a:rPr lang="en-US" sz="2400" dirty="0">
                <a:latin typeface="Tahoma" charset="0"/>
                <a:ea typeface="MS PGothic" charset="0"/>
                <a:cs typeface="MS PGothic" charset="0"/>
              </a:rPr>
              <a:t>As web applications evolve, some developers leave behind disabled functionality</a:t>
            </a:r>
            <a:endParaRPr lang="en-US" sz="1200" dirty="0">
              <a:latin typeface="Tahoma" charset="0"/>
              <a:ea typeface="MS PGothic" charset="0"/>
              <a:cs typeface="MS PGothic" charset="0"/>
            </a:endParaRPr>
          </a:p>
          <a:p>
            <a:r>
              <a:rPr lang="en-US" sz="2400" dirty="0">
                <a:latin typeface="Tahoma" charset="0"/>
                <a:ea typeface="MS PGothic" charset="0"/>
                <a:cs typeface="MS PGothic" charset="0"/>
              </a:rPr>
              <a:t>Disabled functionality often reveals previous or future sections of the site</a:t>
            </a:r>
          </a:p>
          <a:p>
            <a:pPr lvl="1">
              <a:buFont typeface="Lucida Grande" charset="0"/>
              <a:buChar char="-"/>
            </a:pPr>
            <a:r>
              <a:rPr lang="en-US" sz="2000" dirty="0">
                <a:latin typeface="Tahoma" charset="0"/>
                <a:ea typeface="MS PGothic" charset="0"/>
                <a:cs typeface="MS PGothic" charset="0"/>
              </a:rPr>
              <a:t>These need to be tested and reported on</a:t>
            </a:r>
          </a:p>
          <a:p>
            <a:pPr lvl="1">
              <a:buFont typeface="Lucida Grande" charset="0"/>
              <a:buChar char="-"/>
            </a:pPr>
            <a:r>
              <a:rPr lang="en-US" sz="2000" dirty="0">
                <a:latin typeface="Tahoma" charset="0"/>
                <a:ea typeface="MS PGothic" charset="0"/>
                <a:cs typeface="MS PGothic" charset="0"/>
              </a:rPr>
              <a:t>While officially "disabled", sometimes such functionality can be invoked</a:t>
            </a:r>
          </a:p>
          <a:p>
            <a:pPr lvl="1">
              <a:buFont typeface="Lucida Grande" charset="0"/>
              <a:buChar char="-"/>
            </a:pPr>
            <a:r>
              <a:rPr lang="en-US" sz="2000" dirty="0">
                <a:latin typeface="Tahoma" charset="0"/>
                <a:ea typeface="MS PGothic" charset="0"/>
                <a:cs typeface="MS PGothic" charset="0"/>
              </a:rPr>
              <a:t>It may contain significant security weaknesses, as it often gets less attention than other components of a site or application</a:t>
            </a:r>
          </a:p>
          <a:p>
            <a:pPr lvl="1">
              <a:buFont typeface="Lucida Grande" charset="0"/>
              <a:buChar char="-"/>
            </a:pPr>
            <a:r>
              <a:rPr lang="en-US" sz="2000" dirty="0">
                <a:latin typeface="Tahoma" charset="0"/>
                <a:ea typeface="MS PGothic" charset="0"/>
                <a:cs typeface="MS PGothic" charset="0"/>
              </a:rPr>
              <a:t>Even though "disabled", such functionality could lead to undermining the entire application</a:t>
            </a:r>
          </a:p>
        </p:txBody>
      </p:sp>
    </p:spTree>
  </p:cSld>
  <p:clrMapOvr>
    <a:masterClrMapping/>
  </p:clrMapOvr>
  <p:transition/>
</p:sld>
</file>

<file path=ppt/theme/theme1.xml><?xml version="1.0" encoding="utf-8"?>
<a:theme xmlns:a="http://schemas.openxmlformats.org/drawingml/2006/main" name="1_HE_template">
  <a:themeElements>
    <a:clrScheme name="SANS - Template 2012">
      <a:dk1>
        <a:srgbClr val="000000"/>
      </a:dk1>
      <a:lt1>
        <a:srgbClr val="FFFFFF"/>
      </a:lt1>
      <a:dk2>
        <a:srgbClr val="002060"/>
      </a:dk2>
      <a:lt2>
        <a:srgbClr val="FFFFFF"/>
      </a:lt2>
      <a:accent1>
        <a:srgbClr val="002060"/>
      </a:accent1>
      <a:accent2>
        <a:srgbClr val="0070C0"/>
      </a:accent2>
      <a:accent3>
        <a:srgbClr val="00B050"/>
      </a:accent3>
      <a:accent4>
        <a:srgbClr val="993300"/>
      </a:accent4>
      <a:accent5>
        <a:srgbClr val="FF3300"/>
      </a:accent5>
      <a:accent6>
        <a:srgbClr val="FFC000"/>
      </a:accent6>
      <a:hlink>
        <a:srgbClr val="000000"/>
      </a:hlink>
      <a:folHlink>
        <a:srgbClr val="000000"/>
      </a:folHlink>
    </a:clrScheme>
    <a:fontScheme name="HE_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HE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E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E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E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E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E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E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34543</TotalTime>
  <Words>23322</Words>
  <Application>Microsoft Office PowerPoint</Application>
  <PresentationFormat>On-screen Show (4:3)</PresentationFormat>
  <Paragraphs>2540</Paragraphs>
  <Slides>126</Slides>
  <Notes>126</Notes>
  <HiddenSlides>2</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126</vt:i4>
      </vt:variant>
    </vt:vector>
  </HeadingPairs>
  <TitlesOfParts>
    <vt:vector size="138" baseType="lpstr">
      <vt:lpstr>Tahoma</vt:lpstr>
      <vt:lpstr>MS PGothic</vt:lpstr>
      <vt:lpstr>Tahoma (Body)</vt:lpstr>
      <vt:lpstr>MS PGothic</vt:lpstr>
      <vt:lpstr>DejaVu Sans</vt:lpstr>
      <vt:lpstr>Times New Roman</vt:lpstr>
      <vt:lpstr>Lucida Grande</vt:lpstr>
      <vt:lpstr>Wingdings</vt:lpstr>
      <vt:lpstr>Arial</vt:lpstr>
      <vt:lpstr>Courier New</vt:lpstr>
      <vt:lpstr>1_HE_template</vt:lpstr>
      <vt:lpstr>Clip</vt:lpstr>
      <vt:lpstr>Web Penetration Testing and Ethical Hacking Reconnaissance and Mapping</vt:lpstr>
      <vt:lpstr>Course Outline</vt:lpstr>
      <vt:lpstr>Course Roadmap</vt:lpstr>
      <vt:lpstr>Reconnaissance</vt:lpstr>
      <vt:lpstr>Recon Example</vt:lpstr>
      <vt:lpstr>Target Selection: Defining the Test Scope</vt:lpstr>
      <vt:lpstr>Identifying Target Machines</vt:lpstr>
      <vt:lpstr>Course Roadmap</vt:lpstr>
      <vt:lpstr>Whois Records</vt:lpstr>
      <vt:lpstr>Whois Output</vt:lpstr>
      <vt:lpstr>Domain Name Services (DNS)</vt:lpstr>
      <vt:lpstr>Nslookup</vt:lpstr>
      <vt:lpstr>Dig</vt:lpstr>
      <vt:lpstr>Fierce Domain Scanner</vt:lpstr>
      <vt:lpstr>DNSrecon</vt:lpstr>
      <vt:lpstr>DNSrecon output</vt:lpstr>
      <vt:lpstr>Course Roadmap</vt:lpstr>
      <vt:lpstr>Course Roadmap</vt:lpstr>
      <vt:lpstr>Open Source Information</vt:lpstr>
      <vt:lpstr>Search Engines</vt:lpstr>
      <vt:lpstr>Search Engine Directives</vt:lpstr>
      <vt:lpstr>Modifiers to Focus Searches</vt:lpstr>
      <vt:lpstr>Google Hacking</vt:lpstr>
      <vt:lpstr>Automating Google Searches</vt:lpstr>
      <vt:lpstr>Google Alerts</vt:lpstr>
      <vt:lpstr>Newsgroups and Mailing Lists</vt:lpstr>
      <vt:lpstr>Google Groups</vt:lpstr>
      <vt:lpstr>Social Networks</vt:lpstr>
      <vt:lpstr>Automated Social Network Parsing</vt:lpstr>
      <vt:lpstr>Using the Scripts</vt:lpstr>
      <vt:lpstr>theHarvester</vt:lpstr>
      <vt:lpstr>Maltego</vt:lpstr>
      <vt:lpstr>Differences Between Maltego Community Edition and Pro</vt:lpstr>
      <vt:lpstr>Recon-ng</vt:lpstr>
      <vt:lpstr>Recon-ng: Important Commands</vt:lpstr>
      <vt:lpstr>Recon-ng: Workspaces</vt:lpstr>
      <vt:lpstr>Recon-ng: Types of Recon Modules</vt:lpstr>
      <vt:lpstr>Recon-ng: API Keys</vt:lpstr>
      <vt:lpstr>Recon-ng: Example 1: Contacts</vt:lpstr>
      <vt:lpstr>Recon-ng: Example 2: Hosts</vt:lpstr>
      <vt:lpstr>Recon-ng: Sample Modules for Contacts</vt:lpstr>
      <vt:lpstr>Recon-ng: Modules for Creds</vt:lpstr>
      <vt:lpstr>Recon-ng: Sample Modules for Hosts</vt:lpstr>
      <vt:lpstr>Recon-ng: Sample Modules for Geo-Location</vt:lpstr>
      <vt:lpstr>Course Roadmap</vt:lpstr>
      <vt:lpstr>Mapping Phase Components</vt:lpstr>
      <vt:lpstr>Course Roadmap</vt:lpstr>
      <vt:lpstr>Nmap Port Scanner</vt:lpstr>
      <vt:lpstr>Nmap Example</vt:lpstr>
      <vt:lpstr>Server Profiling</vt:lpstr>
      <vt:lpstr>Server Version</vt:lpstr>
      <vt:lpstr>Nmap</vt:lpstr>
      <vt:lpstr>Using Netcat to Grab Server Connection Strings</vt:lpstr>
      <vt:lpstr>Netcat Server Version</vt:lpstr>
      <vt:lpstr>HTTPrint</vt:lpstr>
      <vt:lpstr>PowerPoint Presentation</vt:lpstr>
      <vt:lpstr>Netcraft Example</vt:lpstr>
      <vt:lpstr>Course Roadmap</vt:lpstr>
      <vt:lpstr>Course Roadmap</vt:lpstr>
      <vt:lpstr>Analyzing HTTPS Support  of Target Machines</vt:lpstr>
      <vt:lpstr>Scripting OpenSSL</vt:lpstr>
      <vt:lpstr>Using THC SSL Check to Evaluate Targets</vt:lpstr>
      <vt:lpstr>Using SSLDigger to Evaluate Targets</vt:lpstr>
      <vt:lpstr>Evaluating HTTPS Support on Targets</vt:lpstr>
      <vt:lpstr>Course Roadmap</vt:lpstr>
      <vt:lpstr>Course Roadmap</vt:lpstr>
      <vt:lpstr>Virtual Hosting</vt:lpstr>
      <vt:lpstr>PowerPoint Presentation</vt:lpstr>
      <vt:lpstr>Virtual Hosting Detection with Bing</vt:lpstr>
      <vt:lpstr>Load Balancers</vt:lpstr>
      <vt:lpstr>Identifying Load Balancing Implemented via URL</vt:lpstr>
      <vt:lpstr>Identifying Load Balancing Using Timestamp Analysis</vt:lpstr>
      <vt:lpstr>Identifying Load Balancing Using the Last Modified Date</vt:lpstr>
      <vt:lpstr>Identifying Load Balancing Using Load Balancer Cookies</vt:lpstr>
      <vt:lpstr>Identifying Load Balancing Using HTTPS Differences</vt:lpstr>
      <vt:lpstr>Identifying Load Balancing Using HTML Source Code Differences</vt:lpstr>
      <vt:lpstr>Testing Web Apps on Load-Balanced Infrastructures</vt:lpstr>
      <vt:lpstr>Test Modifications for  Load Balancers</vt:lpstr>
      <vt:lpstr>Course Roadmap</vt:lpstr>
      <vt:lpstr>Software Configuration</vt:lpstr>
      <vt:lpstr>Supported HTTP Request Methods</vt:lpstr>
      <vt:lpstr>Using Netcat to Determine Supported HTTP Request Methods</vt:lpstr>
      <vt:lpstr>Default Pages</vt:lpstr>
      <vt:lpstr>Nikto</vt:lpstr>
      <vt:lpstr>Course Roadmap</vt:lpstr>
      <vt:lpstr>Course Roadmap</vt:lpstr>
      <vt:lpstr>Spidering the Target Site</vt:lpstr>
      <vt:lpstr>Spidering Methods</vt:lpstr>
      <vt:lpstr>Robot Control</vt:lpstr>
      <vt:lpstr>Automated Spidering with ZAP (1)</vt:lpstr>
      <vt:lpstr>Automated Spidering with ZAP (2)</vt:lpstr>
      <vt:lpstr>Automated Spidering with  the Burp Suite</vt:lpstr>
      <vt:lpstr>Automated Spidering with Wget</vt:lpstr>
      <vt:lpstr>Specialized Spidering Tools</vt:lpstr>
      <vt:lpstr>Course Roadmap</vt:lpstr>
      <vt:lpstr>Course Roadmap</vt:lpstr>
      <vt:lpstr>Analyzing Spidering Results:  What to Look For</vt:lpstr>
      <vt:lpstr>HTML Comments</vt:lpstr>
      <vt:lpstr>Disabled Functionality</vt:lpstr>
      <vt:lpstr>Types of Disabled Functionality</vt:lpstr>
      <vt:lpstr>PowerPoint Presentation</vt:lpstr>
      <vt:lpstr>Course Roadmap</vt:lpstr>
      <vt:lpstr>Charting the Application Flow</vt:lpstr>
      <vt:lpstr>App Flow Charting with Pen and Paper</vt:lpstr>
      <vt:lpstr>App Flow Charting with Diagramming Software</vt:lpstr>
      <vt:lpstr>App Flow Charting with Spidering Software</vt:lpstr>
      <vt:lpstr>Course Roadmap</vt:lpstr>
      <vt:lpstr>Relationship Analysis</vt:lpstr>
      <vt:lpstr>Relationship Analysis: Dividing the App into Sections</vt:lpstr>
      <vt:lpstr>Relationship Analysis: Looking for Missed Pages</vt:lpstr>
      <vt:lpstr>Relationship Analysis:  Identifying Code Styles</vt:lpstr>
      <vt:lpstr>Different Developers Could Lead to Security Flaws</vt:lpstr>
      <vt:lpstr>Identifying Naming Systems Used in a Web Application</vt:lpstr>
      <vt:lpstr>OWASP DirBuster</vt:lpstr>
      <vt:lpstr>Course Roadmap</vt:lpstr>
      <vt:lpstr>Course Roadmap</vt:lpstr>
      <vt:lpstr>Session Token Gathering</vt:lpstr>
      <vt:lpstr>Session Token Variables</vt:lpstr>
      <vt:lpstr>Identifying Session Tokens</vt:lpstr>
      <vt:lpstr>Session Token Predictability</vt:lpstr>
      <vt:lpstr>Manually Collecting Session Credentials</vt:lpstr>
      <vt:lpstr>Collecting Session Credentials via Customized Scripts</vt:lpstr>
      <vt:lpstr>Burp Sequencer Session Analysis</vt:lpstr>
      <vt:lpstr>Course Roadmap</vt:lpstr>
      <vt:lpstr>Course Roadmap</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Pen Testing and Ethical Hacking</dc:title>
  <dc:subject>Reconnaissance and Mapping</dc:subject>
  <dc:creator>Kevin Johnson</dc:creator>
  <dc:description>processed_12.10.13.rlr (01.14.14.rlr ... rev1 gen for duplicate page 43)
processed_12.21.12.rlr - rev1 pg 170 replaced rmw
processed_04.02.12.rlr
processed 061611 rmw
processed 020811 rmw
processed_09.08.10.rlr
processed 05/28/10 rmw
processed 03/10/10 rmw
cooked 070809 rmw - cooked 103009 rmw - 
11/19/09: rev1 is generated by: spacing adjustment to notes on slide 88; grayscale adjustments to slides 16, 17, 18, 19, 20, 22</dc:description>
  <cp:lastModifiedBy>Kevin Johnson</cp:lastModifiedBy>
  <cp:revision>2723</cp:revision>
  <cp:lastPrinted>2014-01-15T03:04:47Z</cp:lastPrinted>
  <dcterms:created xsi:type="dcterms:W3CDTF">2012-07-22T19:59:07Z</dcterms:created>
  <dcterms:modified xsi:type="dcterms:W3CDTF">2018-01-30T13:14:11Z</dcterms:modified>
  <cp:category>Security</cp:category>
</cp:coreProperties>
</file>